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2" r:id="rId4"/>
    <p:sldId id="263" r:id="rId5"/>
    <p:sldId id="258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03.05.2022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" sz="7200" dirty="0"/>
              <a:t>Тест-кейсы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Lection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C2D153-649C-4FAF-A772-98A71B12E4EE}"/>
              </a:ext>
            </a:extLst>
          </p:cNvPr>
          <p:cNvSpPr txBox="1"/>
          <p:nvPr/>
        </p:nvSpPr>
        <p:spPr>
          <a:xfrm>
            <a:off x="8424426" y="5894593"/>
            <a:ext cx="3051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Learning Technologies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April 202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2</a:t>
            </a:r>
            <a:endParaRPr kumimoji="0" lang="ru-BY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1A6B9-5D9B-443A-8806-657454D6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024C9-C617-4AC3-87A0-448BEF4A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Тестовый сценарий (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case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— это артефакт, описывающий совокупность шагов, конкретных условий и параметров, необходимых для проверки реализации тестируемой функции или её части.</a:t>
            </a:r>
          </a:p>
          <a:p>
            <a:pPr algn="just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ED7CE9-C1AD-468A-88C8-CCDCE2D8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1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2B95D-8F58-4830-BBFE-E5F2B11D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тест-кейсов и сопутствующей документации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36C78-35A8-49EC-90C3-3AA9BD26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  <a:t>Высокоуровневый тест-кейс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 — тест-кейс без конкретных входных данных и ожидаемых результатов.</a:t>
            </a:r>
          </a:p>
          <a:p>
            <a:pPr algn="l"/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Как правило, ограничивается общими идеями и операциями, схож по своей сути с подробно описанным пунктом чек-листа. Достаточно часто встречается в интеграционном тестировании и системном тестировании, а также на уровне дымового тестирования. Может служить отправной точкой для проведения исследовательского тестирования или для создания низкоуровневых тест-кейсов.</a:t>
            </a:r>
          </a:p>
          <a:p>
            <a:pPr algn="l"/>
            <a: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  <a:t>Низкоуровневый тест-кейс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 — тест-кейс с конкретными входными данными и ожидаемыми результатами.</a:t>
            </a:r>
          </a:p>
          <a:p>
            <a:pPr algn="l"/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Представляет собой «полностью готовый к выполнению» тест-кейс и вообще является наиболее классическим видом тест-кейсов. Начинающих тестировщиков чаще всего учат писать именно такие тесты, т.к. прописать все данные подробно — намного проще, чем понять, какой информацией можно пренебречь, при этом не снизив ценность тест-кейса.</a:t>
            </a:r>
          </a:p>
          <a:p>
            <a:pPr algn="l"/>
            <a: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  <a:t>Спецификация тест-кейса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 — документ, описывающий набор тест-кейсов (включая их цели, входные данные, условия и шаги выполнения, ожидаемые результаты) для тестируемого элемента.</a:t>
            </a:r>
          </a:p>
          <a:p>
            <a:pPr algn="l"/>
            <a: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  <a:t>Спецификация теста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 — документ, состоящий из спецификации тест-дизайна, спецификации тест-кейса и/или спецификации тест-процедуры.</a:t>
            </a:r>
          </a:p>
          <a:p>
            <a:pPr algn="l"/>
            <a: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  <a:t>Тест-сценарий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 — документ, описывающий последовательность действий по выполнению теста (также известен как «тест-скрипт»).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1E81D-8AD3-4219-9B95-7AC5A6B0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4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CFB6A-390E-4192-A620-D43192CE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написания тест-кейсов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16A63-A49B-4D15-B564-389A92E9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Структурировать и систематизировать подход к тестированию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Вычислять метрики тестового покрытия и принимать меры по его увеличению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Отслеживать соответствие текущей ситуации плану Уточнить взаимопонимание между заказчиком, разработчиками и тестировщиками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Хранить информацию для длительного использования и обмена опытом между сотрудниками и командами Проводить регрессионное тестирование и повторное тестирование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Повышать качество требований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Быстро вводить в курс дела нового сотрудника, недавно подключившегося к проекту.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76B960-CF81-49FB-A733-011F4E8D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7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50F2C-6FCF-4AC4-AD66-41335BD1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ru-RU" dirty="0"/>
              <a:t>Атрибуты тест-кейса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F09E8-7E26-4D56-B21B-1D9A6F9F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333333"/>
                </a:solidFill>
                <a:latin typeface="Lora" pitchFamily="2" charset="-52"/>
              </a:rPr>
              <a:t>Н</a:t>
            </a:r>
            <a:r>
              <a:rPr lang="ru-RU" sz="1800" b="1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омер тест-кейса</a:t>
            </a: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 — уникальный идентификатор тест-кейса (такие системы как </a:t>
            </a:r>
            <a:r>
              <a:rPr lang="ru-RU" sz="1800" b="0" i="0" u="none" strike="noStrike" dirty="0" err="1">
                <a:solidFill>
                  <a:srgbClr val="333333"/>
                </a:solidFill>
                <a:effectLst/>
                <a:latin typeface="Lora" pitchFamily="2" charset="-52"/>
              </a:rPr>
              <a:t>TestRail</a:t>
            </a: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, </a:t>
            </a:r>
            <a:r>
              <a:rPr lang="ru-RU" sz="1800" b="0" i="0" u="none" strike="noStrike" dirty="0" err="1">
                <a:solidFill>
                  <a:srgbClr val="333333"/>
                </a:solidFill>
                <a:effectLst/>
                <a:latin typeface="Lora" pitchFamily="2" charset="-52"/>
              </a:rPr>
              <a:t>TestLink</a:t>
            </a: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 и подобные автоматически присваивают тест-кейсам уникальные номера). Если у вас тысячи тест-кейсов, то при общении с коллегами, вам будет удобнее сообщить номер тест-кейса ссылаясь на него, а не пытаться словами рассказать, где и как найти определённый тест-кейс. </a:t>
            </a:r>
            <a:endParaRPr lang="ru-RU" sz="1800" b="0" i="0" u="none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Заголовок</a:t>
            </a: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 — краткое, понятное и ёмкое описание сути проверки. </a:t>
            </a:r>
            <a:endParaRPr lang="ru-RU" sz="1800" b="0" i="0" u="none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*Предусловия</a:t>
            </a: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 — описание действий, которые необходимо предварительно выполнить или учесть, и которые не имеют прямого отношения к проверке. </a:t>
            </a:r>
            <a:endParaRPr lang="ru-RU" sz="1800" b="0" i="0" u="none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Шаги проверки</a:t>
            </a: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 — описание последовательности действий, которые необходимо выполнить для проверки. </a:t>
            </a:r>
            <a:endParaRPr lang="ru-RU" sz="1800" b="0" i="0" u="none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ru-RU" sz="1800" b="1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Ожидаемый результат</a:t>
            </a: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 — проверка, которая устанавливает, что мы ожидаем получить, после выполнения определённых действий в соответствующем шаге. </a:t>
            </a:r>
            <a:endParaRPr lang="ru-RU" sz="1800" b="0" i="0" u="none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418610-80B0-4141-9B29-CADB18A4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6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68CC1-0285-4A79-91FB-8B067150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написания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FB2C4-72B2-490B-BC4E-375B3F25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ru-RU" sz="1800" b="1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                Заголовок</a:t>
            </a: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:</a:t>
            </a:r>
            <a:endParaRPr lang="ru-RU" b="0" dirty="0">
              <a:effectLst/>
            </a:endParaRPr>
          </a:p>
          <a:p>
            <a:pPr marL="1041400" rtl="0" fontAlgn="base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должен быть чётким, кратким, понятным и однозначно характеризующим суть тест-кейса;</a:t>
            </a:r>
          </a:p>
          <a:p>
            <a:pPr marL="1041400" rtl="0" fontAlgn="base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не может содержать выполняемые шаги и ожидаемый результат.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33934B-FBE7-4CEE-9E65-7AA1C7EA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3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12220-AA1F-43E5-835A-665F5BF2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написания Предусловия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B8A37-9300-4398-8F51-7329E234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82600" indent="-228600" algn="just" rtl="0">
              <a:spcBef>
                <a:spcPts val="0"/>
              </a:spcBef>
              <a:spcAft>
                <a:spcPts val="2100"/>
              </a:spcAft>
            </a:pPr>
            <a:r>
              <a:rPr lang="ru-RU" sz="1800" b="1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Предусловие</a:t>
            </a: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:</a:t>
            </a:r>
            <a:endParaRPr lang="ru-RU" b="0" dirty="0">
              <a:effectLst/>
            </a:endParaRPr>
          </a:p>
          <a:p>
            <a:pPr marL="355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может содержать полную информацию о состоянии системы или объекта, необходимом для начала выполнения шагов тест-кейса; </a:t>
            </a:r>
          </a:p>
          <a:p>
            <a:pPr marL="355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может содержать ссылки на информационные источники, которые необходимо изучить перед прохождением тест-кейса (инструкции, описание систем…); </a:t>
            </a:r>
          </a:p>
          <a:p>
            <a:pPr marL="355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не может содержать ссылки на тестируемый ресурс, если у информационной системы более одной среды (</a:t>
            </a:r>
            <a:r>
              <a:rPr lang="ru-RU" sz="1800" b="0" i="0" u="none" strike="noStrike" dirty="0" err="1">
                <a:solidFill>
                  <a:srgbClr val="333333"/>
                </a:solidFill>
                <a:effectLst/>
                <a:latin typeface="Lora" pitchFamily="2" charset="-52"/>
              </a:rPr>
              <a:t>прод</a:t>
            </a: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, тест, </a:t>
            </a:r>
            <a:r>
              <a:rPr lang="ru-RU" sz="1800" b="0" i="0" u="none" strike="noStrike" dirty="0" err="1">
                <a:solidFill>
                  <a:srgbClr val="333333"/>
                </a:solidFill>
                <a:effectLst/>
                <a:latin typeface="Lora" pitchFamily="2" charset="-52"/>
              </a:rPr>
              <a:t>препрод</a:t>
            </a: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…), данная информация должна быть вынесена в инструкцию, и ссылка приложена в предусловии; </a:t>
            </a:r>
          </a:p>
          <a:p>
            <a:pPr marL="355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не может содержать данные для авторизации, данная информация должна быть вынесена в инструкцию, и ссылка приложена в предусловии; </a:t>
            </a:r>
          </a:p>
          <a:p>
            <a:pPr marL="355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не может содержать выполняемые шаги и ожидаемый результат, если нам нужно, чтобы до выполнения шагов проверки у нас была открыта главная страница, то мы в предусловии указываем «открыта главная страница сайта»; </a:t>
            </a:r>
          </a:p>
          <a:p>
            <a:pPr marL="355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не может содержать ожидаемый результат. </a:t>
            </a:r>
          </a:p>
          <a:p>
            <a:br>
              <a:rPr lang="ru-RU" b="0" dirty="0">
                <a:effectLst/>
              </a:rPr>
            </a:b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08308-A847-403D-B098-420CA89D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12220-AA1F-43E5-835A-665F5BF2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написания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B8A37-9300-4398-8F51-7329E234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4200" indent="-228600" algn="just"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ru-RU" sz="1800" b="1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Шаги проверки: </a:t>
            </a:r>
            <a:endParaRPr lang="ru-RU" b="0" dirty="0">
              <a:effectLst/>
            </a:endParaRPr>
          </a:p>
          <a:p>
            <a:pPr marL="355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ru-RU" b="0" dirty="0">
                <a:effectLst/>
              </a:rPr>
            </a:b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должны быть чёткими, понятными и последовательными; </a:t>
            </a:r>
          </a:p>
          <a:p>
            <a:pPr marL="355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следует избегать излишней детализации шагов. Правильно: «ввести в поле число 12».</a:t>
            </a:r>
            <a:b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</a:b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Неправильно: «нажать на клавиатуре на цифру ‘1’, следующим шагом нажать на клавиатуре на цифру ‘2’»; </a:t>
            </a:r>
          </a:p>
          <a:p>
            <a:pPr marL="355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должны использоваться безличные глаголы.</a:t>
            </a:r>
            <a:b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</a:b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Правильно: нажать, ввести, перейти.</a:t>
            </a:r>
            <a:b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</a:b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Неправильно: нажмите, введите, идите; </a:t>
            </a:r>
          </a:p>
          <a:p>
            <a:pPr marL="355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не должно быть комментариев и пояснений, если есть необходимость привести мини-инструкцию, то оформляем инструкции в базе-знаний и в предусловии ссылаемся на неё; </a:t>
            </a:r>
          </a:p>
          <a:p>
            <a:pPr marL="355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не должно быть жёстко прописанных статических данных (логины, пароли, имена файлов) и примеров, для исключения эффекта пестицида. </a:t>
            </a:r>
          </a:p>
          <a:p>
            <a:br>
              <a:rPr lang="ru-RU" b="0" dirty="0">
                <a:effectLst/>
              </a:rPr>
            </a:br>
            <a:br>
              <a:rPr lang="ru-RU" b="0" dirty="0">
                <a:effectLst/>
              </a:rPr>
            </a:b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08308-A847-403D-B098-420CA89D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5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4D21F-A6BD-4DEE-9967-E895B256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написания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694FD-E728-44AB-A02D-66510372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4200" indent="-228600" rtl="0">
              <a:spcBef>
                <a:spcPts val="0"/>
              </a:spcBef>
              <a:spcAft>
                <a:spcPts val="0"/>
              </a:spcAft>
            </a:pPr>
            <a:r>
              <a:rPr lang="ru-RU" sz="2000" b="1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Общие требования к тест-кейсам: </a:t>
            </a:r>
            <a:endParaRPr lang="ru-RU" b="0" dirty="0">
              <a:effectLst/>
            </a:endParaRPr>
          </a:p>
          <a:p>
            <a:pPr marL="355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ru-RU" b="0" dirty="0">
                <a:effectLst/>
              </a:rPr>
            </a:br>
            <a:r>
              <a:rPr lang="ru-RU" sz="20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язык описания тест-кейсов должен быть понятен широкому кругу пользователей, а не узкой группе лиц; </a:t>
            </a:r>
          </a:p>
          <a:p>
            <a:pPr marL="355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тест-кейс должен быть максимально независим от других тест-кейсов и не ссылаться на другие тест-кейсы (лучшая практика, когда зависимостей нет вообще); </a:t>
            </a:r>
          </a:p>
          <a:p>
            <a:pPr marL="355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333333"/>
                </a:solidFill>
                <a:effectLst/>
                <a:latin typeface="Lora" pitchFamily="2" charset="-52"/>
              </a:rPr>
              <a:t>тест-кейсы группируются в функциональные блоки по их назначению. 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BA194-C324-42A7-A444-EB30C689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05668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{0BD7D36F-713C-4C2D-9A36-485AABEC2857}tf56160789_win32</Template>
  <TotalTime>55</TotalTime>
  <Words>783</Words>
  <Application>Microsoft Office PowerPoint</Application>
  <PresentationFormat>Широкоэкранный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Bookman Old Style</vt:lpstr>
      <vt:lpstr>Calibri</vt:lpstr>
      <vt:lpstr>Franklin Gothic Book</vt:lpstr>
      <vt:lpstr>Lora</vt:lpstr>
      <vt:lpstr>Verdana</vt:lpstr>
      <vt:lpstr>1_РетроспективаVTI</vt:lpstr>
      <vt:lpstr>Тест-кейсы</vt:lpstr>
      <vt:lpstr>Определение</vt:lpstr>
      <vt:lpstr>Виды тест-кейсов и сопутствующей документации</vt:lpstr>
      <vt:lpstr>Цель написания тест-кейсов</vt:lpstr>
      <vt:lpstr>Атрибуты тест-кейса</vt:lpstr>
      <vt:lpstr>Правила написания</vt:lpstr>
      <vt:lpstr>Правила написания Предусловия</vt:lpstr>
      <vt:lpstr>Правила написания</vt:lpstr>
      <vt:lpstr>Правила написания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Тест-кейсы</dc:title>
  <dc:creator>Voskobojnikova Kristina</dc:creator>
  <cp:lastModifiedBy>Voskobojnikova Kristina</cp:lastModifiedBy>
  <cp:revision>11</cp:revision>
  <dcterms:created xsi:type="dcterms:W3CDTF">2022-04-13T08:36:39Z</dcterms:created>
  <dcterms:modified xsi:type="dcterms:W3CDTF">2022-05-03T18:32:41Z</dcterms:modified>
</cp:coreProperties>
</file>