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76" r:id="rId5"/>
    <p:sldId id="260" r:id="rId6"/>
    <p:sldId id="261" r:id="rId7"/>
    <p:sldId id="262" r:id="rId8"/>
    <p:sldId id="277" r:id="rId9"/>
    <p:sldId id="263" r:id="rId10"/>
    <p:sldId id="268" r:id="rId11"/>
    <p:sldId id="271" r:id="rId12"/>
    <p:sldId id="264" r:id="rId13"/>
    <p:sldId id="266" r:id="rId14"/>
    <p:sldId id="267" r:id="rId15"/>
    <p:sldId id="269" r:id="rId16"/>
    <p:sldId id="270" r:id="rId17"/>
    <p:sldId id="272" r:id="rId18"/>
    <p:sldId id="274" r:id="rId19"/>
    <p:sldId id="275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03.05.2022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03.05.2022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vptag/" TargetMode="External"/><Relationship Id="rId3" Type="http://schemas.openxmlformats.org/officeDocument/2006/relationships/hyperlink" Target="http://researcher.ibm.com/project/1871" TargetMode="External"/><Relationship Id="rId7" Type="http://schemas.openxmlformats.org/officeDocument/2006/relationships/hyperlink" Target="https://inductive.no/pairwiser/" TargetMode="External"/><Relationship Id="rId2" Type="http://schemas.openxmlformats.org/officeDocument/2006/relationships/hyperlink" Target="https://github.com/microsoft/pi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urtleburtle.net/bob/math/jenny.html" TargetMode="External"/><Relationship Id="rId5" Type="http://schemas.openxmlformats.org/officeDocument/2006/relationships/hyperlink" Target="https://hexawise.com/" TargetMode="External"/><Relationship Id="rId4" Type="http://schemas.openxmlformats.org/officeDocument/2006/relationships/hyperlink" Target="http://csrc.nist.gov/ac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7200" dirty="0"/>
              <a:t>Техники тест-дизайна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7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8C321-FE3C-4260-8D07-E3F9C81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принятия решений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95A09-AB79-492F-A9FC-6F3B27D2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Другое название метода – </a:t>
            </a:r>
            <a:r>
              <a:rPr lang="ru-RU" b="1" u="sng" dirty="0"/>
              <a:t>матрица принятия решений</a:t>
            </a:r>
            <a:r>
              <a:rPr lang="ru-RU" dirty="0"/>
              <a:t>. Эта техника подходит для более сложных систем, например – двухфакторной аутентификации. Предположим, чтобы войти в систему, пользователю нужно ввести сначала логин и пароль, а затем еще подтвердить свою личность присланным в смс кодом. </a:t>
            </a:r>
          </a:p>
          <a:p>
            <a:r>
              <a:rPr lang="ru-RU" b="0" i="0" dirty="0">
                <a:solidFill>
                  <a:srgbClr val="202123"/>
                </a:solidFill>
                <a:effectLst/>
                <a:latin typeface="root"/>
              </a:rPr>
              <a:t>Этот метод хорош тем, что он показывает сразу все возможные сценарии в форме, понятной даже неспециалисту. 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A25750-7B27-479D-B41F-3B3F59EB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681F-3E87-44D9-8AD2-E65EEA59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 принятия решений</a:t>
            </a:r>
            <a:endParaRPr lang="ru-BY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66F415F-3F78-48B1-882D-7D2E0D15E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623340"/>
              </p:ext>
            </p:extLst>
          </p:nvPr>
        </p:nvGraphicFramePr>
        <p:xfrm>
          <a:off x="1096963" y="2491264"/>
          <a:ext cx="10058400" cy="2994660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19651786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860881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35098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1918375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52076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ru-RU" b="1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Правило 1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Правило 2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Правило 3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Правило 4</a:t>
                      </a:r>
                      <a:endParaRPr lang="ru-RU" dirty="0">
                        <a:effectLst/>
                      </a:endParaRPr>
                    </a:p>
                    <a:p>
                      <a:endParaRPr lang="ru-BY" dirty="0"/>
                    </a:p>
                  </a:txBody>
                  <a:tcPr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96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Условия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7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Стаж 5 лет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852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Был в авариях?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42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Результат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 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Страховка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200 руб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100 руб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50 руб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10 </a:t>
                      </a:r>
                      <a:r>
                        <a:rPr lang="ru-RU" dirty="0" err="1">
                          <a:effectLst/>
                        </a:rPr>
                        <a:t>руб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27097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8AC3B6CB-542D-405B-8759-1A0A92D3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1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B0466-B6AE-436B-A7A8-1BF16B8F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testing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попарное тестирование)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01C15-64D5-4DFF-B240-A29AF935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Суть техники заключается 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в минимизации вариативности комбинаций проверок, достаточных для обеспечения высокого качества ПО.</a:t>
            </a:r>
            <a:br>
              <a:rPr lang="ru-RU" b="1" u="sng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Простыми словами, в данной технике применяется правило Парето, 80 % качества можно достичь всего 20% проверок комбинаций данных.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Данная техника была выведена путем более 15-тилетнего исследования IEEE в области анализа причин возникновения дефектов в системе. Результаты исследования показали, что 98% всех дефектов возникают при конфликте ПАР входных данных или ОДНОГО входного параметра.</a:t>
            </a:r>
            <a:br>
              <a:rPr lang="ru-RU" dirty="0"/>
            </a:b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EC474D-8425-451A-90A4-FDEBB125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0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BFFB4-FF53-406D-BD69-AF64F4D4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Попарное тестирование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C28BA-48CB-408C-ACE9-3F816672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Сколько вариантов проверок?</a:t>
            </a:r>
          </a:p>
          <a:p>
            <a:r>
              <a:rPr lang="ru-RU" b="1" dirty="0"/>
              <a:t>Пол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Мужчина/Женщина</a:t>
            </a:r>
          </a:p>
          <a:p>
            <a:r>
              <a:rPr lang="ru-RU" b="1" dirty="0"/>
              <a:t>Возраст: </a:t>
            </a:r>
            <a:r>
              <a:rPr lang="ru-RU" dirty="0"/>
              <a:t>от 0 до 15, с 16 до 17, с 18 до 21, с 22 до 35, с 36 до 80, старше 80 лет</a:t>
            </a:r>
          </a:p>
          <a:p>
            <a:r>
              <a:rPr lang="ru-RU" b="1" dirty="0"/>
              <a:t>Гражданство: </a:t>
            </a:r>
            <a:r>
              <a:rPr lang="ru-RU" dirty="0"/>
              <a:t>гражданин, вид на жительство, беженец, гражданин другого государства, без документов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 дохода: </a:t>
            </a:r>
            <a:r>
              <a:rPr lang="ru-RU" dirty="0"/>
              <a:t>работа по договору подряда, работа по контракту, ИП, предпринимательская деятельность, на иждивении, гос. пособия, самозанятость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FC9B5-9F73-43F9-96C7-2F9F0C8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A22B-FAB4-4C34-BABB-F39F6B2F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попарного тестирования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EEDA1-2DD0-4428-996E-899E82EE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PICT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 –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Попарное независимое комбинаторное тестирование от Microsoft Corp.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IBM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FoCuS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 –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Единое решение для функционального покрытия от IBM.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4"/>
              </a:rPr>
              <a:t>ACTS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 –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Расширенная комбинаторная система тестирования от NIST, агентства правительства США.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5"/>
              </a:rPr>
              <a:t>Hexawise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6"/>
              </a:rPr>
              <a:t>Jenny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7"/>
              </a:rPr>
              <a:t>Pairwise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от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Inductive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8"/>
              </a:rPr>
              <a:t>VPTag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–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бесплатный инструмент попарного тестирования</a:t>
            </a: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6F9B8-DE8E-433E-A7ED-85CD61AC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C0FE7-9EAD-4D03-98DF-9BD01D83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Предугадывание ошибки 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Error</a:t>
            </a:r>
            <a:r>
              <a:rPr lang="ru-RU" dirty="0"/>
              <a:t> </a:t>
            </a:r>
            <a:r>
              <a:rPr lang="ru-RU" dirty="0" err="1"/>
              <a:t>Guessing</a:t>
            </a:r>
            <a:r>
              <a:rPr lang="ru-RU" dirty="0"/>
              <a:t> — EG)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CA889-B79D-424C-986D-8B0598A1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когда тестировщик использует свои знания системы и способность к интерпретации спецификации на предмет того, чтобы «предугадать» при каких входных условиях система может выдать ошибку.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069C5-DEBF-4110-A328-4B97D578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4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F8EEF-6BED-4735-9E55-C42079BE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перехода состояний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5528B-97CB-4520-81B1-9D03F022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1207B0-EAFC-47F9-BC46-4DD9EADF2C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4" y="2108200"/>
            <a:ext cx="439999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BF237-9933-44F8-9E5F-62BFFB28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Пример-2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D4963-49BD-4150-A9DA-16AAA227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  <p:pic>
        <p:nvPicPr>
          <p:cNvPr id="4100" name="Picture 4" descr="Диаграмма системы входа в социальную сеть">
            <a:extLst>
              <a:ext uri="{FF2B5EF4-FFF2-40B4-BE49-F238E27FC236}">
                <a16:creationId xmlns:a16="http://schemas.microsoft.com/office/drawing/2014/main" id="{4DA5AE2D-83B5-45C3-BC12-6DF490EF0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22" y="2108200"/>
            <a:ext cx="9034881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3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8E95-477C-41AF-A24B-DC79147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пользовательских ролей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D1CE0-1BF1-4078-9833-0CEF6DF9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Представим себе обычный интернет-магазин. Какие там есть роли? Например:</a:t>
            </a:r>
          </a:p>
          <a:p>
            <a:r>
              <a:rPr lang="ru-RU" dirty="0"/>
              <a:t>Администратор</a:t>
            </a:r>
          </a:p>
          <a:p>
            <a:r>
              <a:rPr lang="ru-RU" dirty="0"/>
              <a:t>Продавец</a:t>
            </a:r>
          </a:p>
          <a:p>
            <a:r>
              <a:rPr lang="ru-RU" dirty="0"/>
              <a:t>Покупатель (зарегистрированный)</a:t>
            </a:r>
          </a:p>
          <a:p>
            <a:r>
              <a:rPr lang="ru-RU" dirty="0"/>
              <a:t>Незарегистрированный пользователь</a:t>
            </a:r>
          </a:p>
          <a:p>
            <a:r>
              <a:rPr lang="ru-RU" b="1" u="sng" dirty="0">
                <a:solidFill>
                  <a:srgbClr val="FF0000"/>
                </a:solidFill>
              </a:rPr>
              <a:t>У каждой роли есть свои права и доступы.</a:t>
            </a:r>
            <a:endParaRPr lang="ru-BY" b="1" u="sng" dirty="0">
              <a:solidFill>
                <a:srgbClr val="FF000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2E26BE-11EB-4C5A-A4B7-122303B0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DA2B4-51F5-45ED-8682-6842525C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22C88-15A4-462E-9148-942E2C90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  <p:pic>
        <p:nvPicPr>
          <p:cNvPr id="5122" name="Picture 2" descr="Роли и действия в интернет-магазине">
            <a:extLst>
              <a:ext uri="{FF2B5EF4-FFF2-40B4-BE49-F238E27FC236}">
                <a16:creationId xmlns:a16="http://schemas.microsoft.com/office/drawing/2014/main" id="{008A71AE-9726-4963-B9AC-AA9ED1FB1C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7" y="2108199"/>
            <a:ext cx="6913418" cy="41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9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0CBBB-9A1F-4DB5-8837-37A06308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Техники тест-дизайна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AB15E-B227-4E7C-AE1C-A7553291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u="sng" dirty="0">
                <a:solidFill>
                  <a:srgbClr val="111111"/>
                </a:solidFill>
                <a:latin typeface="-apple-system"/>
              </a:rPr>
              <a:t>Т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ехники тест-дизайна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– это совокупность правил, позволяющих правильно определить список проверок для тестирования. И самое важное, это 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уметь </a:t>
            </a:r>
            <a:r>
              <a:rPr lang="ru-RU" b="1" i="0" u="sng" dirty="0">
                <a:solidFill>
                  <a:srgbClr val="FF0000"/>
                </a:solidFill>
                <a:effectLst/>
                <a:latin typeface="-apple-system"/>
              </a:rPr>
              <a:t>на интуитивном уровне</a:t>
            </a:r>
            <a:r>
              <a:rPr lang="ru-RU" b="1" i="0" u="sng" dirty="0">
                <a:solidFill>
                  <a:srgbClr val="111111"/>
                </a:solidFill>
                <a:effectLst/>
                <a:latin typeface="-apple-system"/>
              </a:rPr>
              <a:t> применять данные правила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Именно 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умение «проводить аналитику в голове»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отличает хорошего тестировщика!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9AAC23-D7BF-4353-AAC4-D13E9D40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4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CE2E5-F786-4273-934F-7BCE31A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эквивалентности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A1A9F-1696-46A9-8C81-DD6100D0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u="sng" dirty="0"/>
              <a:t>Класс эквивалентности (</a:t>
            </a:r>
            <a:r>
              <a:rPr lang="ru-RU" b="1" u="sng" dirty="0" err="1"/>
              <a:t>Equivalence</a:t>
            </a:r>
            <a:r>
              <a:rPr lang="ru-RU" b="1" u="sng" dirty="0"/>
              <a:t> </a:t>
            </a:r>
            <a:r>
              <a:rPr lang="ru-RU" b="1" u="sng" dirty="0" err="1"/>
              <a:t>class</a:t>
            </a:r>
            <a:r>
              <a:rPr lang="ru-RU" b="1" u="sng" dirty="0"/>
              <a:t>) </a:t>
            </a:r>
            <a:r>
              <a:rPr lang="ru-RU" dirty="0"/>
              <a:t>– это набор входных (или выходных) данных ПО, которые обрабатываются программой по одному алгоритму или приводят к одному результаты.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752A7-8862-4C06-9B62-E3F66AA6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4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7FA15-25CD-4BE6-B5B0-4ED999B1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эквивалентности</a:t>
            </a:r>
            <a:endParaRPr lang="ru-BY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80A5CD-CB51-4CD5-A2D5-6C88DD47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2" y="2693356"/>
            <a:ext cx="9952381" cy="259047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E06E6EC-C2FB-4051-8F82-5A02069A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BD06-A44A-409D-AC81-2908767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применения техник тест-дизайна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4611D-9A50-4F95-A614-F8E91BD0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Первый уровень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проверка элементов системы (например, полей,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чекбоксов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кнопок и т.д.)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Второй уровень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проверка логики работы системы при комбинации данных в элементах системы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Третий уровень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проверка бизнес- процесса системы и логики работы программы.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Классы эквивалентности в большей степени относятся к 1-му уровню и применяются для проверки элементов программы. Но идеологически, данный подход можно применять и для других уровней.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2B50A-1C30-48D6-AAEE-DB5AE44C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73DBF-9D06-4E13-858D-EE1FAE6F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(иллюстрация)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E03A6-85E2-48F8-836B-1CEB9F48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0F9751C-542B-4E6A-87DA-1A2F5C4AA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44" y="2108200"/>
            <a:ext cx="683903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3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B25B6-65C1-4C20-9429-B76E0F08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значения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1D46B-47DF-4732-9A29-2B66039C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Граничные значения дополняют эквивалентные классы, тем самым полностью покрывая проверки элемента ПО.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Граничные значения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техника тест-дизайна, которая дополняет классы эквивалентности дополнительными проверками на границе изменения условий.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Что определить граничные значения нужно нечто иное. А именно, 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определить, какие значения являются начальным и конечным для нашего класса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-apple-system"/>
              </a:rPr>
              <a:t>NB(!!!): 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Годы исследований в области тестирования показали, что </a:t>
            </a:r>
            <a:r>
              <a:rPr lang="ru-RU" b="1" i="0" dirty="0" err="1">
                <a:solidFill>
                  <a:srgbClr val="FF0000"/>
                </a:solidFill>
                <a:effectLst/>
                <a:latin typeface="-apple-system"/>
              </a:rPr>
              <a:t>бОльшая</a:t>
            </a:r>
            <a:r>
              <a:rPr lang="ru-RU" b="1" i="0" dirty="0">
                <a:solidFill>
                  <a:srgbClr val="FF0000"/>
                </a:solidFill>
                <a:effectLst/>
                <a:latin typeface="-apple-system"/>
              </a:rPr>
              <a:t> часть дефектов находится тестировщиками именно на стыке значений, которые меняют условия работы программы.</a:t>
            </a:r>
            <a:endParaRPr lang="ru-BY" b="1" dirty="0">
              <a:solidFill>
                <a:srgbClr val="FF000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E0D0D-484A-4397-A3EF-5F4B10A6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30E8-E4AC-4022-90EF-1156DF5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Граничные значения</a:t>
            </a:r>
            <a:endParaRPr lang="ru-BY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EC7592-7C01-4074-9558-E9345DD84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34" y="2969546"/>
            <a:ext cx="9942857" cy="203809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551CB72-1D50-4DCA-B93E-8535D750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8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2DC33-BA7C-4815-B0CE-1C0B3E6E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CAA33-04B5-4BE2-A56F-8FA68111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u="sng" dirty="0"/>
              <a:t>Чаще всего их применяют при разработке нового ПО</a:t>
            </a:r>
            <a:r>
              <a:rPr lang="ru-RU" dirty="0"/>
              <a:t>, потому что единожды после проверки элементов системы при разработке они в дальнейшем не часто подлежат изменению на уровне работы элемента. Не нужно постоянно проверять каждое значение элемента в каждом экране вашей программы, но имейте ввиду, что </a:t>
            </a:r>
            <a:r>
              <a:rPr lang="ru-RU" b="1" u="sng" dirty="0"/>
              <a:t>если изменяется логика обработки данных в элементах программы, необходимо повторно убедиться в правильности обработки значений </a:t>
            </a:r>
            <a:r>
              <a:rPr lang="ru-RU" dirty="0"/>
              <a:t>элемента.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48DBD-42F5-4C48-95FE-3E65EDE8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03.05.2022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0255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{83DB4D6D-EE8E-4BE2-BFFD-9CE9DC955B0D}tf56160789_win32</Template>
  <TotalTime>139</TotalTime>
  <Words>747</Words>
  <Application>Microsoft Office PowerPoint</Application>
  <PresentationFormat>Широкоэкранный</PresentationFormat>
  <Paragraphs>106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Bookman Old Style</vt:lpstr>
      <vt:lpstr>Calibri</vt:lpstr>
      <vt:lpstr>Franklin Gothic Book</vt:lpstr>
      <vt:lpstr>root</vt:lpstr>
      <vt:lpstr>1_РетроспективаVTI</vt:lpstr>
      <vt:lpstr>Техники тест-дизайна</vt:lpstr>
      <vt:lpstr>Техники тест-дизайна</vt:lpstr>
      <vt:lpstr>Классы эквивалентности</vt:lpstr>
      <vt:lpstr>Классы эквивалентности</vt:lpstr>
      <vt:lpstr>Уровни применения техник тест-дизайна</vt:lpstr>
      <vt:lpstr>Уровни (иллюстрация)</vt:lpstr>
      <vt:lpstr>Граничные значения</vt:lpstr>
      <vt:lpstr>Граничные значения</vt:lpstr>
      <vt:lpstr>Применение</vt:lpstr>
      <vt:lpstr>Таблица принятия решений</vt:lpstr>
      <vt:lpstr>Пример таблицы принятия решений</vt:lpstr>
      <vt:lpstr>Pair-wise testing  (попарное тестирование)</vt:lpstr>
      <vt:lpstr>Попарное тестирование</vt:lpstr>
      <vt:lpstr>Инструменты для попарного тестирования</vt:lpstr>
      <vt:lpstr>Предугадывание ошибки  (Error Guessing — EG)</vt:lpstr>
      <vt:lpstr>Диаграмма перехода состояний</vt:lpstr>
      <vt:lpstr>Пример-2</vt:lpstr>
      <vt:lpstr>Диаграмма пользовательских ролей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Техники тест-дизайна</dc:title>
  <dc:creator>Voskobojnikova Kristina</dc:creator>
  <cp:lastModifiedBy>Voskobojnikova Kristina</cp:lastModifiedBy>
  <cp:revision>10</cp:revision>
  <dcterms:created xsi:type="dcterms:W3CDTF">2022-05-01T05:21:25Z</dcterms:created>
  <dcterms:modified xsi:type="dcterms:W3CDTF">2022-05-03T18:35:15Z</dcterms:modified>
</cp:coreProperties>
</file>