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5"/>
  </p:notesMasterIdLst>
  <p:handoutMasterIdLst>
    <p:handoutMasterId r:id="rId26"/>
  </p:handoutMasterIdLst>
  <p:sldIdLst>
    <p:sldId id="257" r:id="rId2"/>
    <p:sldId id="266" r:id="rId3"/>
    <p:sldId id="267" r:id="rId4"/>
    <p:sldId id="258" r:id="rId5"/>
    <p:sldId id="259" r:id="rId6"/>
    <p:sldId id="261" r:id="rId7"/>
    <p:sldId id="262" r:id="rId8"/>
    <p:sldId id="260" r:id="rId9"/>
    <p:sldId id="263" r:id="rId10"/>
    <p:sldId id="264" r:id="rId11"/>
    <p:sldId id="265"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t>06.05.2022</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t>06.05.2022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8D4DAEB3-2211-4CA3-9D23-0143FCF3926F}" type="datetime1">
              <a:rPr lang="ru-RU" smtClean="0"/>
              <a:t>06.05.2022</a:t>
            </a:fld>
            <a:endParaRPr lang="en-US" dirty="0"/>
          </a:p>
        </p:txBody>
      </p:sp>
      <p:sp>
        <p:nvSpPr>
          <p:cNvPr id="5" name="Нижний колонтитул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Номер слайда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82E9B35-0826-45CC-9C2C-707B22DFAA83}" type="datetime1">
              <a:rPr lang="ru-RU" smtClean="0"/>
              <a:t>06.05.2022</a:t>
            </a:fld>
            <a:endParaRPr lang="en-US" dirty="0"/>
          </a:p>
        </p:txBody>
      </p:sp>
      <p:sp>
        <p:nvSpPr>
          <p:cNvPr id="8" name="Нижний колонтитул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4C0063D-EDF2-4190-A726-B9B651F864E7}" type="datetime1">
              <a:rPr lang="ru-RU" smtClean="0"/>
              <a:t>06.05.2022</a:t>
            </a:fld>
            <a:endParaRPr lang="en-US" dirty="0"/>
          </a:p>
        </p:txBody>
      </p:sp>
      <p:sp>
        <p:nvSpPr>
          <p:cNvPr id="8" name="Нижний колонтитул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E289488-0C23-4DC8-A9FA-240659547385}" type="datetime1">
              <a:rPr lang="ru-RU" smtClean="0"/>
              <a:t>06.05.2022</a:t>
            </a:fld>
            <a:endParaRPr lang="en-US" dirty="0"/>
          </a:p>
        </p:txBody>
      </p:sp>
      <p:sp>
        <p:nvSpPr>
          <p:cNvPr id="8" name="Нижний колонтитул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cxnSp>
        <p:nvCxnSpPr>
          <p:cNvPr id="9" name="Прямая соединительная линия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3EFA117-2261-4A1D-8BE7-0B7E6A1366C0}" type="datetime1">
              <a:rPr lang="ru-RU" smtClean="0"/>
              <a:t>06.05.2022</a:t>
            </a:fld>
            <a:endParaRPr lang="en-US" dirty="0"/>
          </a:p>
        </p:txBody>
      </p:sp>
      <p:sp>
        <p:nvSpPr>
          <p:cNvPr id="8" name="Нижний колонтитул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Номер слайда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9279E9-B6DA-4AB3-A7CE-B748E56BEA69}" type="datetime1">
              <a:rPr lang="ru-RU" smtClean="0"/>
              <a:t>06.05.2022</a:t>
            </a:fld>
            <a:endParaRPr lang="en-US" dirty="0"/>
          </a:p>
        </p:txBody>
      </p:sp>
      <p:sp>
        <p:nvSpPr>
          <p:cNvPr id="9" name="Нижний колонтитул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7CF7452-61A3-4CDC-ACAB-74E5B4A7EF57}" type="datetime1">
              <a:rPr lang="ru-RU" smtClean="0"/>
              <a:t>06.05.2022</a:t>
            </a:fld>
            <a:endParaRPr lang="en-US" dirty="0"/>
          </a:p>
        </p:txBody>
      </p:sp>
      <p:sp>
        <p:nvSpPr>
          <p:cNvPr id="11" name="Нижний колонтитул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Номер слайда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4D00952-BE77-47A2-BE29-2226E2D6BB12}" type="datetime1">
              <a:rPr lang="ru-RU" smtClean="0"/>
              <a:t>06.05.2022</a:t>
            </a:fld>
            <a:endParaRPr lang="en-US" dirty="0"/>
          </a:p>
        </p:txBody>
      </p:sp>
      <p:sp>
        <p:nvSpPr>
          <p:cNvPr id="7" name="Нижний колонтитул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Номер слайда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4D5EF43-AECB-4459-AE90-3AFB54138C76}" type="datetime1">
              <a:rPr lang="ru-RU" smtClean="0"/>
              <a:t>06.05.2022</a:t>
            </a:fld>
            <a:endParaRPr lang="en-US"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t>06.05.2022</a:t>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t>06.05.2022</a:t>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ru" dirty="0"/>
              <a:t>Щелкните, чтобы изменить стили текста образца слайда</a:t>
            </a:r>
          </a:p>
          <a:p>
            <a:pPr lvl="1" rtl="0"/>
            <a:r>
              <a:rPr lang="ru" dirty="0"/>
              <a:t>Второй уровень</a:t>
            </a:r>
          </a:p>
          <a:p>
            <a:pPr lvl="2" rtl="0"/>
            <a:r>
              <a:rPr lang="ru" dirty="0"/>
              <a:t>Третий уровень</a:t>
            </a:r>
          </a:p>
          <a:p>
            <a:pPr lvl="3" rtl="0"/>
            <a:r>
              <a:rPr lang="ru" dirty="0"/>
              <a:t>Четвертый уровень</a:t>
            </a:r>
          </a:p>
          <a:p>
            <a:pPr lvl="4" rtl="0"/>
            <a:r>
              <a:rPr lang="ru"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t>06.05.2022</a:t>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pPr/>
              <a:t>‹#›</a:t>
            </a:fld>
            <a:endParaRPr lang="en-US" dirty="0"/>
          </a:p>
        </p:txBody>
      </p:sp>
      <p:cxnSp>
        <p:nvCxnSpPr>
          <p:cNvPr id="10" name="Прямая соединительная линия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ru-RU" sz="7200" dirty="0"/>
              <a:t>Баг-репорты</a:t>
            </a:r>
            <a:endParaRPr lang="ru" sz="7200" dirty="0"/>
          </a:p>
        </p:txBody>
      </p:sp>
      <p:sp>
        <p:nvSpPr>
          <p:cNvPr id="3" name="Подзаголовок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9</a:t>
            </a:r>
            <a:endParaRPr lang="ru"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Прямая соединительная линия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B3CA1E-D112-4146-9748-46C7B81A5B4A}"/>
              </a:ext>
            </a:extLst>
          </p:cNvPr>
          <p:cNvSpPr>
            <a:spLocks noGrp="1"/>
          </p:cNvSpPr>
          <p:nvPr>
            <p:ph type="title"/>
          </p:nvPr>
        </p:nvSpPr>
        <p:spPr/>
        <p:txBody>
          <a:bodyPr/>
          <a:lstStyle/>
          <a:p>
            <a:r>
              <a:rPr lang="ru-RU" dirty="0"/>
              <a:t>Краткое описание (</a:t>
            </a:r>
            <a:r>
              <a:rPr lang="en-US" dirty="0"/>
              <a:t>Summary)</a:t>
            </a:r>
            <a:endParaRPr lang="ru-BY" dirty="0"/>
          </a:p>
        </p:txBody>
      </p:sp>
      <p:sp>
        <p:nvSpPr>
          <p:cNvPr id="3" name="Объект 2">
            <a:extLst>
              <a:ext uri="{FF2B5EF4-FFF2-40B4-BE49-F238E27FC236}">
                <a16:creationId xmlns:a16="http://schemas.microsoft.com/office/drawing/2014/main" id="{9D79C5C2-577A-4769-9164-EF86E04A633C}"/>
              </a:ext>
            </a:extLst>
          </p:cNvPr>
          <p:cNvSpPr>
            <a:spLocks noGrp="1"/>
          </p:cNvSpPr>
          <p:nvPr>
            <p:ph idx="1"/>
          </p:nvPr>
        </p:nvSpPr>
        <p:spPr/>
        <p:txBody>
          <a:bodyPr/>
          <a:lstStyle/>
          <a:p>
            <a:pPr marL="0" marR="0" lvl="0" indent="363537" algn="just" rtl="0">
              <a:lnSpc>
                <a:spcPct val="90000"/>
              </a:lnSpc>
              <a:spcBef>
                <a:spcPts val="0"/>
              </a:spcBef>
              <a:spcAft>
                <a:spcPts val="0"/>
              </a:spcAft>
              <a:buClr>
                <a:schemeClr val="dk2"/>
              </a:buClr>
              <a:buSzPts val="2800"/>
              <a:buFont typeface="Calibri"/>
              <a:buNone/>
            </a:pPr>
            <a:r>
              <a:rPr lang="ru-RU" sz="2000" b="0" i="0" u="none" dirty="0">
                <a:solidFill>
                  <a:schemeClr val="dk2"/>
                </a:solidFill>
                <a:latin typeface="Calibri"/>
                <a:ea typeface="Calibri"/>
                <a:cs typeface="Calibri"/>
                <a:sym typeface="Calibri"/>
              </a:rPr>
              <a:t>Должно давать ответы на </a:t>
            </a:r>
            <a:r>
              <a:rPr lang="ru-RU" sz="2000" b="1" i="0" u="none" dirty="0">
                <a:solidFill>
                  <a:schemeClr val="dk2"/>
                </a:solidFill>
                <a:latin typeface="Calibri"/>
                <a:ea typeface="Calibri"/>
                <a:cs typeface="Calibri"/>
                <a:sym typeface="Calibri"/>
              </a:rPr>
              <a:t>три вопроса</a:t>
            </a:r>
            <a:r>
              <a:rPr lang="ru-RU" sz="2000" b="0" i="0" u="none" dirty="0">
                <a:solidFill>
                  <a:schemeClr val="dk2"/>
                </a:solidFill>
                <a:latin typeface="Calibri"/>
                <a:ea typeface="Calibri"/>
                <a:cs typeface="Calibri"/>
                <a:sym typeface="Calibri"/>
              </a:rPr>
              <a:t>:</a:t>
            </a:r>
            <a:endParaRPr lang="ru-RU" dirty="0"/>
          </a:p>
          <a:p>
            <a:pPr marL="0" marR="0" lvl="0" indent="363537" algn="just" rtl="0">
              <a:lnSpc>
                <a:spcPct val="90000"/>
              </a:lnSpc>
              <a:spcBef>
                <a:spcPts val="1400"/>
              </a:spcBef>
              <a:spcAft>
                <a:spcPts val="0"/>
              </a:spcAft>
              <a:buClr>
                <a:schemeClr val="dk2"/>
              </a:buClr>
              <a:buSzPts val="2800"/>
              <a:buFont typeface="Calibri"/>
              <a:buNone/>
            </a:pPr>
            <a:r>
              <a:rPr lang="ru-RU" sz="2000" b="1" i="0" u="none" dirty="0">
                <a:solidFill>
                  <a:schemeClr val="dk2"/>
                </a:solidFill>
                <a:latin typeface="Calibri"/>
                <a:ea typeface="Calibri"/>
                <a:cs typeface="Calibri"/>
                <a:sym typeface="Calibri"/>
              </a:rPr>
              <a:t>Что? Где? При каких условиях?</a:t>
            </a:r>
            <a:endParaRPr lang="en-US" sz="2000" b="1" i="0" u="none" dirty="0">
              <a:solidFill>
                <a:schemeClr val="dk2"/>
              </a:solidFill>
              <a:latin typeface="Calibri"/>
              <a:ea typeface="Calibri"/>
              <a:cs typeface="Calibri"/>
              <a:sym typeface="Calibri"/>
            </a:endParaRPr>
          </a:p>
          <a:p>
            <a:pPr marL="0" marR="0" lvl="0" indent="363537" algn="just" rtl="0">
              <a:lnSpc>
                <a:spcPct val="90000"/>
              </a:lnSpc>
              <a:spcBef>
                <a:spcPts val="1400"/>
              </a:spcBef>
              <a:spcAft>
                <a:spcPts val="0"/>
              </a:spcAft>
              <a:buClr>
                <a:schemeClr val="dk2"/>
              </a:buClr>
              <a:buSzPts val="2800"/>
              <a:buFont typeface="Calibri"/>
              <a:buNone/>
            </a:pPr>
            <a:r>
              <a:rPr lang="ru-RU" sz="2000" b="1" dirty="0">
                <a:solidFill>
                  <a:schemeClr val="dk2"/>
                </a:solidFill>
                <a:latin typeface="Calibri"/>
                <a:ea typeface="Calibri"/>
                <a:cs typeface="Calibri"/>
                <a:sym typeface="Calibri"/>
              </a:rPr>
              <a:t>Стараемся уложится в 10 слов</a:t>
            </a:r>
          </a:p>
          <a:p>
            <a:pPr marL="0" marR="0" lvl="0" indent="363537" algn="just" rtl="0">
              <a:lnSpc>
                <a:spcPct val="90000"/>
              </a:lnSpc>
              <a:spcBef>
                <a:spcPts val="1400"/>
              </a:spcBef>
              <a:spcAft>
                <a:spcPts val="0"/>
              </a:spcAft>
              <a:buClr>
                <a:schemeClr val="dk2"/>
              </a:buClr>
              <a:buSzPts val="2800"/>
              <a:buFont typeface="Calibri"/>
              <a:buNone/>
            </a:pPr>
            <a:r>
              <a:rPr lang="ru-RU" sz="2000" b="1" i="0" u="none" dirty="0">
                <a:solidFill>
                  <a:schemeClr val="dk2"/>
                </a:solidFill>
                <a:latin typeface="Calibri"/>
                <a:ea typeface="Calibri"/>
                <a:cs typeface="Calibri"/>
                <a:sym typeface="Calibri"/>
              </a:rPr>
              <a:t>Пример:</a:t>
            </a:r>
          </a:p>
          <a:p>
            <a:pPr marL="0" marR="0" lvl="0" indent="363537" algn="just" rtl="0">
              <a:lnSpc>
                <a:spcPct val="90000"/>
              </a:lnSpc>
              <a:spcBef>
                <a:spcPts val="1400"/>
              </a:spcBef>
              <a:spcAft>
                <a:spcPts val="0"/>
              </a:spcAft>
              <a:buClr>
                <a:schemeClr val="dk2"/>
              </a:buClr>
              <a:buSzPts val="2800"/>
              <a:buFont typeface="Calibri"/>
              <a:buNone/>
            </a:pPr>
            <a:r>
              <a:rPr lang="ru-RU" sz="2000" b="1" dirty="0">
                <a:solidFill>
                  <a:schemeClr val="dk2"/>
                </a:solidFill>
                <a:latin typeface="Calibri"/>
                <a:ea typeface="Calibri"/>
                <a:cs typeface="Calibri"/>
                <a:sym typeface="Calibri"/>
              </a:rPr>
              <a:t>500 ошибка при восстановлении заказа со статусом «Оплачен»</a:t>
            </a:r>
            <a:endParaRPr lang="en-US" sz="2000" b="1" i="0" u="none" dirty="0">
              <a:solidFill>
                <a:schemeClr val="dk2"/>
              </a:solidFill>
              <a:latin typeface="Calibri"/>
              <a:ea typeface="Calibri"/>
              <a:cs typeface="Calibri"/>
              <a:sym typeface="Calibri"/>
            </a:endParaRPr>
          </a:p>
        </p:txBody>
      </p:sp>
      <p:sp>
        <p:nvSpPr>
          <p:cNvPr id="4" name="Дата 3">
            <a:extLst>
              <a:ext uri="{FF2B5EF4-FFF2-40B4-BE49-F238E27FC236}">
                <a16:creationId xmlns:a16="http://schemas.microsoft.com/office/drawing/2014/main" id="{8D97BCE1-0A29-46A9-842E-DFED8DCE0D11}"/>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03893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8CECBE-9ED2-4F59-AF7E-4FB8E9F809BD}"/>
              </a:ext>
            </a:extLst>
          </p:cNvPr>
          <p:cNvSpPr>
            <a:spLocks noGrp="1"/>
          </p:cNvSpPr>
          <p:nvPr>
            <p:ph type="title"/>
          </p:nvPr>
        </p:nvSpPr>
        <p:spPr/>
        <p:txBody>
          <a:bodyPr/>
          <a:lstStyle/>
          <a:p>
            <a:r>
              <a:rPr lang="ru-RU" dirty="0"/>
              <a:t>Подробное описание</a:t>
            </a:r>
            <a:endParaRPr lang="ru-BY" dirty="0"/>
          </a:p>
        </p:txBody>
      </p:sp>
      <p:sp>
        <p:nvSpPr>
          <p:cNvPr id="3" name="Объект 2">
            <a:extLst>
              <a:ext uri="{FF2B5EF4-FFF2-40B4-BE49-F238E27FC236}">
                <a16:creationId xmlns:a16="http://schemas.microsoft.com/office/drawing/2014/main" id="{84BC96F8-499B-436D-B94A-7075FC4A9739}"/>
              </a:ext>
            </a:extLst>
          </p:cNvPr>
          <p:cNvSpPr>
            <a:spLocks noGrp="1"/>
          </p:cNvSpPr>
          <p:nvPr>
            <p:ph idx="1"/>
          </p:nvPr>
        </p:nvSpPr>
        <p:spPr/>
        <p:txBody>
          <a:bodyPr/>
          <a:lstStyle/>
          <a:p>
            <a:r>
              <a:rPr lang="ru-RU" dirty="0">
                <a:solidFill>
                  <a:srgbClr val="FF0000"/>
                </a:solidFill>
              </a:rPr>
              <a:t>Не является обязательным.</a:t>
            </a:r>
          </a:p>
          <a:p>
            <a:r>
              <a:rPr lang="ru-RU" dirty="0">
                <a:solidFill>
                  <a:schemeClr val="tx1"/>
                </a:solidFill>
              </a:rPr>
              <a:t>Более детально описывает суть проблемы при необходимости. На практике используется крайне редко.</a:t>
            </a:r>
            <a:endParaRPr lang="ru-BY" dirty="0">
              <a:solidFill>
                <a:schemeClr val="tx1"/>
              </a:solidFill>
            </a:endParaRPr>
          </a:p>
        </p:txBody>
      </p:sp>
      <p:sp>
        <p:nvSpPr>
          <p:cNvPr id="4" name="Дата 3">
            <a:extLst>
              <a:ext uri="{FF2B5EF4-FFF2-40B4-BE49-F238E27FC236}">
                <a16:creationId xmlns:a16="http://schemas.microsoft.com/office/drawing/2014/main" id="{A9F7F4F8-A158-4E6F-9FE4-0AC272BAC37E}"/>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141193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A1E36A-0C3D-434A-9215-173154FD4C3D}"/>
              </a:ext>
            </a:extLst>
          </p:cNvPr>
          <p:cNvSpPr>
            <a:spLocks noGrp="1"/>
          </p:cNvSpPr>
          <p:nvPr>
            <p:ph type="title"/>
          </p:nvPr>
        </p:nvSpPr>
        <p:spPr/>
        <p:txBody>
          <a:bodyPr/>
          <a:lstStyle/>
          <a:p>
            <a:r>
              <a:rPr lang="ru-RU" dirty="0"/>
              <a:t>Шаги воспроизведения(</a:t>
            </a:r>
            <a:r>
              <a:rPr lang="en-US" dirty="0"/>
              <a:t>Steps to Reproduce)</a:t>
            </a:r>
            <a:endParaRPr lang="ru-BY" dirty="0"/>
          </a:p>
        </p:txBody>
      </p:sp>
      <p:sp>
        <p:nvSpPr>
          <p:cNvPr id="3" name="Объект 2">
            <a:extLst>
              <a:ext uri="{FF2B5EF4-FFF2-40B4-BE49-F238E27FC236}">
                <a16:creationId xmlns:a16="http://schemas.microsoft.com/office/drawing/2014/main" id="{EF1890D8-A7DC-429B-B60C-1C559EA78BD3}"/>
              </a:ext>
            </a:extLst>
          </p:cNvPr>
          <p:cNvSpPr>
            <a:spLocks noGrp="1"/>
          </p:cNvSpPr>
          <p:nvPr>
            <p:ph idx="1"/>
          </p:nvPr>
        </p:nvSpPr>
        <p:spPr/>
        <p:txBody>
          <a:bodyPr/>
          <a:lstStyle/>
          <a:p>
            <a:r>
              <a:rPr lang="ru-RU" dirty="0"/>
              <a:t>Сокращенно: </a:t>
            </a:r>
            <a:r>
              <a:rPr lang="en-US" b="1" dirty="0" err="1"/>
              <a:t>StR</a:t>
            </a:r>
            <a:endParaRPr lang="en-US" b="1" dirty="0"/>
          </a:p>
          <a:p>
            <a:r>
              <a:rPr lang="ru-RU" b="1" dirty="0"/>
              <a:t>Важнейшая часть баг-репорта. В них максимально четко описываются последовательные шаги, </a:t>
            </a:r>
            <a:r>
              <a:rPr lang="ru-RU" b="1" u="sng" dirty="0"/>
              <a:t>необходимые</a:t>
            </a:r>
            <a:r>
              <a:rPr lang="ru-RU" b="1" dirty="0"/>
              <a:t> для воспроизведения бага.</a:t>
            </a:r>
          </a:p>
          <a:p>
            <a:pPr marL="0" indent="0">
              <a:buNone/>
            </a:pPr>
            <a:r>
              <a:rPr lang="ru-RU" b="1" dirty="0"/>
              <a:t>Подготовительные шаги непосредственно не влияющие на воспроизведение бага выносят в предусловия(</a:t>
            </a:r>
            <a:r>
              <a:rPr lang="en-US" b="1" dirty="0"/>
              <a:t>Preconditions)</a:t>
            </a:r>
          </a:p>
          <a:p>
            <a:endParaRPr lang="en-US" b="1" dirty="0"/>
          </a:p>
        </p:txBody>
      </p:sp>
      <p:sp>
        <p:nvSpPr>
          <p:cNvPr id="4" name="Дата 3">
            <a:extLst>
              <a:ext uri="{FF2B5EF4-FFF2-40B4-BE49-F238E27FC236}">
                <a16:creationId xmlns:a16="http://schemas.microsoft.com/office/drawing/2014/main" id="{80AD7522-57E9-4812-9842-7F2287505C4E}"/>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34839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9D8911-92FE-4D8F-9F79-96F60504FC5E}"/>
              </a:ext>
            </a:extLst>
          </p:cNvPr>
          <p:cNvSpPr>
            <a:spLocks noGrp="1"/>
          </p:cNvSpPr>
          <p:nvPr>
            <p:ph type="title"/>
          </p:nvPr>
        </p:nvSpPr>
        <p:spPr/>
        <p:txBody>
          <a:bodyPr/>
          <a:lstStyle/>
          <a:p>
            <a:r>
              <a:rPr lang="ru-RU" dirty="0"/>
              <a:t>Ожидаемый результат</a:t>
            </a:r>
            <a:br>
              <a:rPr lang="en-US" dirty="0"/>
            </a:br>
            <a:r>
              <a:rPr lang="ru-RU" dirty="0"/>
              <a:t>(</a:t>
            </a:r>
            <a:r>
              <a:rPr lang="en-US" dirty="0"/>
              <a:t>Expected Result)</a:t>
            </a:r>
            <a:endParaRPr lang="ru-BY" dirty="0"/>
          </a:p>
        </p:txBody>
      </p:sp>
      <p:sp>
        <p:nvSpPr>
          <p:cNvPr id="3" name="Объект 2">
            <a:extLst>
              <a:ext uri="{FF2B5EF4-FFF2-40B4-BE49-F238E27FC236}">
                <a16:creationId xmlns:a16="http://schemas.microsoft.com/office/drawing/2014/main" id="{0B313915-A954-4AC5-8CF2-4E796CC0B94B}"/>
              </a:ext>
            </a:extLst>
          </p:cNvPr>
          <p:cNvSpPr>
            <a:spLocks noGrp="1"/>
          </p:cNvSpPr>
          <p:nvPr>
            <p:ph idx="1"/>
          </p:nvPr>
        </p:nvSpPr>
        <p:spPr/>
        <p:txBody>
          <a:bodyPr/>
          <a:lstStyle/>
          <a:p>
            <a:r>
              <a:rPr lang="ru-RU" dirty="0"/>
              <a:t>Тот результат, который мы хотели получить</a:t>
            </a:r>
            <a:endParaRPr lang="ru-BY" dirty="0"/>
          </a:p>
        </p:txBody>
      </p:sp>
      <p:sp>
        <p:nvSpPr>
          <p:cNvPr id="4" name="Дата 3">
            <a:extLst>
              <a:ext uri="{FF2B5EF4-FFF2-40B4-BE49-F238E27FC236}">
                <a16:creationId xmlns:a16="http://schemas.microsoft.com/office/drawing/2014/main" id="{20F8BFA4-C77D-4BE5-AB01-8E6B1FBEE259}"/>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88106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381D80-5E10-434F-9B22-3BDF296A176A}"/>
              </a:ext>
            </a:extLst>
          </p:cNvPr>
          <p:cNvSpPr>
            <a:spLocks noGrp="1"/>
          </p:cNvSpPr>
          <p:nvPr>
            <p:ph type="title"/>
          </p:nvPr>
        </p:nvSpPr>
        <p:spPr/>
        <p:txBody>
          <a:bodyPr/>
          <a:lstStyle/>
          <a:p>
            <a:r>
              <a:rPr lang="ru-RU" dirty="0"/>
              <a:t>Фактический результат</a:t>
            </a:r>
            <a:br>
              <a:rPr lang="en-US" dirty="0"/>
            </a:br>
            <a:r>
              <a:rPr lang="en-US" dirty="0"/>
              <a:t>(Actual Result)</a:t>
            </a:r>
            <a:endParaRPr lang="ru-BY" dirty="0"/>
          </a:p>
        </p:txBody>
      </p:sp>
      <p:sp>
        <p:nvSpPr>
          <p:cNvPr id="3" name="Объект 2">
            <a:extLst>
              <a:ext uri="{FF2B5EF4-FFF2-40B4-BE49-F238E27FC236}">
                <a16:creationId xmlns:a16="http://schemas.microsoft.com/office/drawing/2014/main" id="{0234FF5E-23A5-43DF-840E-259953EA2996}"/>
              </a:ext>
            </a:extLst>
          </p:cNvPr>
          <p:cNvSpPr>
            <a:spLocks noGrp="1"/>
          </p:cNvSpPr>
          <p:nvPr>
            <p:ph idx="1"/>
          </p:nvPr>
        </p:nvSpPr>
        <p:spPr/>
        <p:txBody>
          <a:bodyPr/>
          <a:lstStyle/>
          <a:p>
            <a:r>
              <a:rPr lang="ru-RU" dirty="0"/>
              <a:t>То, что мы получили в результате</a:t>
            </a:r>
            <a:endParaRPr lang="ru-BY" dirty="0"/>
          </a:p>
        </p:txBody>
      </p:sp>
      <p:sp>
        <p:nvSpPr>
          <p:cNvPr id="4" name="Дата 3">
            <a:extLst>
              <a:ext uri="{FF2B5EF4-FFF2-40B4-BE49-F238E27FC236}">
                <a16:creationId xmlns:a16="http://schemas.microsoft.com/office/drawing/2014/main" id="{D95E0A6D-F22B-4A80-852B-E893141D5E4B}"/>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70998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8D570-0DE5-433E-B3BC-4ADACBD4B6EB}"/>
              </a:ext>
            </a:extLst>
          </p:cNvPr>
          <p:cNvSpPr>
            <a:spLocks noGrp="1"/>
          </p:cNvSpPr>
          <p:nvPr>
            <p:ph type="title"/>
          </p:nvPr>
        </p:nvSpPr>
        <p:spPr/>
        <p:txBody>
          <a:bodyPr/>
          <a:lstStyle/>
          <a:p>
            <a:r>
              <a:rPr lang="ru-RU" dirty="0"/>
              <a:t>Окружение</a:t>
            </a:r>
            <a:r>
              <a:rPr lang="en-US" dirty="0"/>
              <a:t> </a:t>
            </a:r>
            <a:r>
              <a:rPr lang="ru-RU" dirty="0"/>
              <a:t>(</a:t>
            </a:r>
            <a:r>
              <a:rPr lang="en-US" dirty="0"/>
              <a:t>Environment)</a:t>
            </a:r>
            <a:endParaRPr lang="ru-BY" dirty="0"/>
          </a:p>
        </p:txBody>
      </p:sp>
      <p:sp>
        <p:nvSpPr>
          <p:cNvPr id="3" name="Объект 2">
            <a:extLst>
              <a:ext uri="{FF2B5EF4-FFF2-40B4-BE49-F238E27FC236}">
                <a16:creationId xmlns:a16="http://schemas.microsoft.com/office/drawing/2014/main" id="{CEAC4FC6-3F54-4A7F-9101-EC68DF6C01F2}"/>
              </a:ext>
            </a:extLst>
          </p:cNvPr>
          <p:cNvSpPr>
            <a:spLocks noGrp="1"/>
          </p:cNvSpPr>
          <p:nvPr>
            <p:ph idx="1"/>
          </p:nvPr>
        </p:nvSpPr>
        <p:spPr/>
        <p:txBody>
          <a:bodyPr/>
          <a:lstStyle/>
          <a:p>
            <a:pPr marL="0" indent="0">
              <a:buNone/>
            </a:pPr>
            <a:r>
              <a:rPr lang="ru-RU" dirty="0"/>
              <a:t>В этом поле описываем окружение (тестовое окружение/</a:t>
            </a:r>
            <a:r>
              <a:rPr lang="ru-RU" dirty="0" err="1"/>
              <a:t>продакшн</a:t>
            </a:r>
            <a:r>
              <a:rPr lang="ru-RU" dirty="0"/>
              <a:t>)</a:t>
            </a:r>
          </a:p>
          <a:p>
            <a:pPr marL="0" indent="0">
              <a:buNone/>
            </a:pPr>
            <a:endParaRPr lang="ru-RU" dirty="0"/>
          </a:p>
          <a:p>
            <a:pPr marL="0" indent="0" algn="just">
              <a:buNone/>
            </a:pPr>
            <a:r>
              <a:rPr lang="en-US" dirty="0">
                <a:solidFill>
                  <a:srgbClr val="FF0000"/>
                </a:solidFill>
              </a:rPr>
              <a:t>NB(!!!): </a:t>
            </a:r>
            <a:r>
              <a:rPr lang="ru-RU" dirty="0">
                <a:solidFill>
                  <a:srgbClr val="FF0000"/>
                </a:solidFill>
              </a:rPr>
              <a:t>Так же важно указать операционную систему, технические характеристики компьютера, браузеры и их версию, версию тестируемого продукта (что конкретно зависит от продукта на котором работаете)</a:t>
            </a:r>
            <a:endParaRPr lang="ru-BY" dirty="0">
              <a:solidFill>
                <a:srgbClr val="FF0000"/>
              </a:solidFill>
            </a:endParaRPr>
          </a:p>
        </p:txBody>
      </p:sp>
      <p:sp>
        <p:nvSpPr>
          <p:cNvPr id="4" name="Дата 3">
            <a:extLst>
              <a:ext uri="{FF2B5EF4-FFF2-40B4-BE49-F238E27FC236}">
                <a16:creationId xmlns:a16="http://schemas.microsoft.com/office/drawing/2014/main" id="{CDC1EFF7-463C-44B1-A221-428E69EC89F3}"/>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06077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489893-F799-48AF-AF91-77D9BF2BF26C}"/>
              </a:ext>
            </a:extLst>
          </p:cNvPr>
          <p:cNvSpPr>
            <a:spLocks noGrp="1"/>
          </p:cNvSpPr>
          <p:nvPr>
            <p:ph type="title"/>
          </p:nvPr>
        </p:nvSpPr>
        <p:spPr/>
        <p:txBody>
          <a:bodyPr/>
          <a:lstStyle/>
          <a:p>
            <a:r>
              <a:rPr lang="ru-RU" dirty="0"/>
              <a:t>Критичность (</a:t>
            </a:r>
            <a:r>
              <a:rPr lang="en-US" dirty="0"/>
              <a:t>Severity)</a:t>
            </a:r>
            <a:endParaRPr lang="ru-BY" dirty="0"/>
          </a:p>
        </p:txBody>
      </p:sp>
      <p:sp>
        <p:nvSpPr>
          <p:cNvPr id="3" name="Объект 2">
            <a:extLst>
              <a:ext uri="{FF2B5EF4-FFF2-40B4-BE49-F238E27FC236}">
                <a16:creationId xmlns:a16="http://schemas.microsoft.com/office/drawing/2014/main" id="{E91AF042-CD83-4998-A230-D10BE65B9E12}"/>
              </a:ext>
            </a:extLst>
          </p:cNvPr>
          <p:cNvSpPr>
            <a:spLocks noGrp="1"/>
          </p:cNvSpPr>
          <p:nvPr>
            <p:ph idx="1"/>
          </p:nvPr>
        </p:nvSpPr>
        <p:spPr/>
        <p:txBody>
          <a:bodyPr>
            <a:normAutofit/>
          </a:bodyPr>
          <a:lstStyle/>
          <a:p>
            <a:r>
              <a:rPr lang="ru-RU" b="1" i="0" dirty="0">
                <a:solidFill>
                  <a:srgbClr val="20213B"/>
                </a:solidFill>
                <a:effectLst/>
                <a:latin typeface="Montserrat" panose="00000500000000000000" pitchFamily="2" charset="-52"/>
              </a:rPr>
              <a:t>Критичность бага</a:t>
            </a:r>
            <a:r>
              <a:rPr lang="ru-RU" b="0" i="0" dirty="0">
                <a:solidFill>
                  <a:srgbClr val="20213B"/>
                </a:solidFill>
                <a:effectLst/>
                <a:latin typeface="Montserrat" panose="00000500000000000000" pitchFamily="2" charset="-52"/>
              </a:rPr>
              <a:t> – это  атрибут, который характеризует влияние бага на общую функциональность разрабатываемого ПО.</a:t>
            </a:r>
          </a:p>
          <a:p>
            <a:pPr algn="l"/>
            <a:r>
              <a:rPr lang="ru-RU" b="0" i="0" dirty="0">
                <a:solidFill>
                  <a:srgbClr val="20213B"/>
                </a:solidFill>
                <a:effectLst/>
                <a:latin typeface="Montserrat" panose="00000500000000000000" pitchFamily="2" charset="-52"/>
              </a:rPr>
              <a:t>По критичности баги делят на:</a:t>
            </a:r>
          </a:p>
          <a:p>
            <a:pPr algn="l"/>
            <a:r>
              <a:rPr lang="ru-RU" b="1" i="0" dirty="0">
                <a:solidFill>
                  <a:srgbClr val="20213B"/>
                </a:solidFill>
                <a:effectLst/>
                <a:latin typeface="Montserrat" panose="00000500000000000000" pitchFamily="2" charset="-52"/>
              </a:rPr>
              <a:t>S1. Блокирующий (</a:t>
            </a:r>
            <a:r>
              <a:rPr lang="ru-RU" b="1" i="0" dirty="0" err="1">
                <a:solidFill>
                  <a:srgbClr val="20213B"/>
                </a:solidFill>
                <a:effectLst/>
                <a:latin typeface="Montserrat" panose="00000500000000000000" pitchFamily="2" charset="-52"/>
              </a:rPr>
              <a:t>Blocker</a:t>
            </a:r>
            <a:r>
              <a:rPr lang="ru-RU" b="1" i="0" dirty="0">
                <a:solidFill>
                  <a:srgbClr val="20213B"/>
                </a:solidFill>
                <a:effectLst/>
                <a:latin typeface="Montserrat" panose="00000500000000000000" pitchFamily="2" charset="-52"/>
              </a:rPr>
              <a:t>)</a:t>
            </a:r>
            <a:r>
              <a:rPr lang="ru-RU" b="0" i="0" dirty="0">
                <a:solidFill>
                  <a:srgbClr val="20213B"/>
                </a:solidFill>
                <a:effectLst/>
                <a:latin typeface="Montserrat" panose="00000500000000000000" pitchFamily="2" charset="-52"/>
              </a:rPr>
              <a:t>. </a:t>
            </a:r>
          </a:p>
          <a:p>
            <a:pPr algn="l"/>
            <a:r>
              <a:rPr lang="ru-RU" b="1" i="0" dirty="0">
                <a:solidFill>
                  <a:srgbClr val="20213B"/>
                </a:solidFill>
                <a:effectLst/>
                <a:latin typeface="Montserrat" panose="00000500000000000000" pitchFamily="2" charset="-52"/>
              </a:rPr>
              <a:t>S2. Критический (</a:t>
            </a:r>
            <a:r>
              <a:rPr lang="ru-RU" b="1" i="0" dirty="0" err="1">
                <a:solidFill>
                  <a:srgbClr val="20213B"/>
                </a:solidFill>
                <a:effectLst/>
                <a:latin typeface="Montserrat" panose="00000500000000000000" pitchFamily="2" charset="-52"/>
              </a:rPr>
              <a:t>Critical</a:t>
            </a:r>
            <a:r>
              <a:rPr lang="ru-RU" b="1" i="0" dirty="0">
                <a:solidFill>
                  <a:srgbClr val="20213B"/>
                </a:solidFill>
                <a:effectLst/>
                <a:latin typeface="Montserrat" panose="00000500000000000000" pitchFamily="2" charset="-52"/>
              </a:rPr>
              <a:t>).</a:t>
            </a:r>
            <a:r>
              <a:rPr lang="ru-RU" b="0" i="0" dirty="0">
                <a:solidFill>
                  <a:srgbClr val="20213B"/>
                </a:solidFill>
                <a:effectLst/>
                <a:latin typeface="Montserrat" panose="00000500000000000000" pitchFamily="2" charset="-52"/>
              </a:rPr>
              <a:t> </a:t>
            </a:r>
          </a:p>
          <a:p>
            <a:pPr algn="l"/>
            <a:r>
              <a:rPr lang="ru-RU" b="1" i="0" dirty="0">
                <a:solidFill>
                  <a:srgbClr val="20213B"/>
                </a:solidFill>
                <a:effectLst/>
                <a:latin typeface="Montserrat" panose="00000500000000000000" pitchFamily="2" charset="-52"/>
              </a:rPr>
              <a:t>S3. Значительный (Major).</a:t>
            </a:r>
            <a:r>
              <a:rPr lang="ru-RU" b="0" i="0" dirty="0">
                <a:solidFill>
                  <a:srgbClr val="20213B"/>
                </a:solidFill>
                <a:effectLst/>
                <a:latin typeface="Montserrat" panose="00000500000000000000" pitchFamily="2" charset="-52"/>
              </a:rPr>
              <a:t> </a:t>
            </a:r>
          </a:p>
          <a:p>
            <a:pPr algn="l"/>
            <a:r>
              <a:rPr lang="ru-RU" b="1" i="0" dirty="0">
                <a:solidFill>
                  <a:srgbClr val="20213B"/>
                </a:solidFill>
                <a:effectLst/>
                <a:latin typeface="Montserrat" panose="00000500000000000000" pitchFamily="2" charset="-52"/>
              </a:rPr>
              <a:t>S4. Незначительный (</a:t>
            </a:r>
            <a:r>
              <a:rPr lang="ru-RU" b="1" i="0" dirty="0" err="1">
                <a:solidFill>
                  <a:srgbClr val="20213B"/>
                </a:solidFill>
                <a:effectLst/>
                <a:latin typeface="Montserrat" panose="00000500000000000000" pitchFamily="2" charset="-52"/>
              </a:rPr>
              <a:t>Minor</a:t>
            </a:r>
            <a:r>
              <a:rPr lang="ru-RU" b="1" i="0" dirty="0">
                <a:solidFill>
                  <a:srgbClr val="20213B"/>
                </a:solidFill>
                <a:effectLst/>
                <a:latin typeface="Montserrat" panose="00000500000000000000" pitchFamily="2" charset="-52"/>
              </a:rPr>
              <a:t>).</a:t>
            </a:r>
            <a:r>
              <a:rPr lang="ru-RU" b="0" i="0" dirty="0">
                <a:solidFill>
                  <a:srgbClr val="20213B"/>
                </a:solidFill>
                <a:effectLst/>
                <a:latin typeface="Montserrat" panose="00000500000000000000" pitchFamily="2" charset="-52"/>
              </a:rPr>
              <a:t> </a:t>
            </a:r>
          </a:p>
          <a:p>
            <a:pPr algn="l"/>
            <a:r>
              <a:rPr lang="ru-RU" b="1" i="0" dirty="0">
                <a:solidFill>
                  <a:srgbClr val="20213B"/>
                </a:solidFill>
                <a:effectLst/>
                <a:latin typeface="Montserrat" panose="00000500000000000000" pitchFamily="2" charset="-52"/>
              </a:rPr>
              <a:t>S5. Тривиальный (</a:t>
            </a:r>
            <a:r>
              <a:rPr lang="ru-RU" b="1" i="0" dirty="0" err="1">
                <a:solidFill>
                  <a:srgbClr val="20213B"/>
                </a:solidFill>
                <a:effectLst/>
                <a:latin typeface="Montserrat" panose="00000500000000000000" pitchFamily="2" charset="-52"/>
              </a:rPr>
              <a:t>Trivial</a:t>
            </a:r>
            <a:r>
              <a:rPr lang="ru-RU" b="1" i="0" dirty="0">
                <a:solidFill>
                  <a:srgbClr val="20213B"/>
                </a:solidFill>
                <a:effectLst/>
                <a:latin typeface="Montserrat" panose="00000500000000000000" pitchFamily="2" charset="-52"/>
              </a:rPr>
              <a:t>).</a:t>
            </a:r>
            <a:r>
              <a:rPr lang="ru-RU" b="0" i="0" dirty="0">
                <a:solidFill>
                  <a:srgbClr val="20213B"/>
                </a:solidFill>
                <a:effectLst/>
                <a:latin typeface="Montserrat" panose="00000500000000000000" pitchFamily="2" charset="-52"/>
              </a:rPr>
              <a:t> </a:t>
            </a:r>
          </a:p>
        </p:txBody>
      </p:sp>
      <p:sp>
        <p:nvSpPr>
          <p:cNvPr id="4" name="Дата 3">
            <a:extLst>
              <a:ext uri="{FF2B5EF4-FFF2-40B4-BE49-F238E27FC236}">
                <a16:creationId xmlns:a16="http://schemas.microsoft.com/office/drawing/2014/main" id="{A7E3DAFA-D214-4AAC-A860-C38D67F49302}"/>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71374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EF4D23-377C-4656-8D91-F21E634A9EA6}"/>
              </a:ext>
            </a:extLst>
          </p:cNvPr>
          <p:cNvSpPr>
            <a:spLocks noGrp="1"/>
          </p:cNvSpPr>
          <p:nvPr>
            <p:ph type="title"/>
          </p:nvPr>
        </p:nvSpPr>
        <p:spPr/>
        <p:txBody>
          <a:bodyPr/>
          <a:lstStyle/>
          <a:p>
            <a:r>
              <a:rPr lang="ru-RU" dirty="0"/>
              <a:t>Приоритет (</a:t>
            </a:r>
            <a:r>
              <a:rPr lang="en-US" dirty="0"/>
              <a:t>Priority)</a:t>
            </a:r>
            <a:endParaRPr lang="ru-BY" dirty="0"/>
          </a:p>
        </p:txBody>
      </p:sp>
      <p:sp>
        <p:nvSpPr>
          <p:cNvPr id="3" name="Объект 2">
            <a:extLst>
              <a:ext uri="{FF2B5EF4-FFF2-40B4-BE49-F238E27FC236}">
                <a16:creationId xmlns:a16="http://schemas.microsoft.com/office/drawing/2014/main" id="{3A3BDD4C-E036-48B6-B87A-9CD9E11C5C24}"/>
              </a:ext>
            </a:extLst>
          </p:cNvPr>
          <p:cNvSpPr>
            <a:spLocks noGrp="1"/>
          </p:cNvSpPr>
          <p:nvPr>
            <p:ph idx="1"/>
          </p:nvPr>
        </p:nvSpPr>
        <p:spPr/>
        <p:txBody>
          <a:bodyPr>
            <a:normAutofit fontScale="92500" lnSpcReduction="20000"/>
          </a:bodyPr>
          <a:lstStyle/>
          <a:p>
            <a:pPr algn="l"/>
            <a:r>
              <a:rPr lang="ru-RU" b="1" i="0" dirty="0">
                <a:solidFill>
                  <a:srgbClr val="20213B"/>
                </a:solidFill>
                <a:effectLst/>
                <a:latin typeface="Montserrat" panose="00000500000000000000" pitchFamily="2" charset="-52"/>
              </a:rPr>
              <a:t>Приоритет бага </a:t>
            </a:r>
            <a:r>
              <a:rPr lang="ru-RU" b="0" i="0" dirty="0">
                <a:solidFill>
                  <a:srgbClr val="20213B"/>
                </a:solidFill>
                <a:effectLst/>
                <a:latin typeface="Montserrat" panose="00000500000000000000" pitchFamily="2" charset="-52"/>
              </a:rPr>
              <a:t>— это то, в каком порядке нужно решать проблемы.</a:t>
            </a:r>
            <a:endParaRPr lang="ru-RU" b="1" i="0" dirty="0">
              <a:solidFill>
                <a:srgbClr val="20213B"/>
              </a:solidFill>
              <a:effectLst/>
              <a:latin typeface="Montserrat" panose="00000500000000000000" pitchFamily="2" charset="-52"/>
            </a:endParaRPr>
          </a:p>
          <a:p>
            <a:pPr algn="l"/>
            <a:r>
              <a:rPr lang="ru-RU" b="1" i="0" dirty="0">
                <a:solidFill>
                  <a:srgbClr val="20213B"/>
                </a:solidFill>
                <a:effectLst/>
                <a:latin typeface="Montserrat" panose="00000500000000000000" pitchFamily="2" charset="-52"/>
              </a:rPr>
              <a:t>P1. Высокий приоритет (High).</a:t>
            </a:r>
            <a:r>
              <a:rPr lang="ru-RU" b="0" i="0" dirty="0">
                <a:solidFill>
                  <a:srgbClr val="20213B"/>
                </a:solidFill>
                <a:effectLst/>
                <a:latin typeface="Montserrat" panose="00000500000000000000" pitchFamily="2" charset="-52"/>
              </a:rPr>
              <a:t> Нужно исправить немедленно, потому что баг является крайне важным для всего релиза. Например, старое сообщение об отсутствии подписки на пакет, хотя обновление текстов являлось целью этого релиза.</a:t>
            </a:r>
          </a:p>
          <a:p>
            <a:pPr algn="l"/>
            <a:r>
              <a:rPr lang="ru-RU" b="1" i="0" dirty="0">
                <a:solidFill>
                  <a:srgbClr val="20213B"/>
                </a:solidFill>
                <a:effectLst/>
                <a:latin typeface="Montserrat" panose="00000500000000000000" pitchFamily="2" charset="-52"/>
              </a:rPr>
              <a:t>P2. Средний приоритет (</a:t>
            </a:r>
            <a:r>
              <a:rPr lang="ru-RU" b="1" i="0" dirty="0" err="1">
                <a:solidFill>
                  <a:srgbClr val="20213B"/>
                </a:solidFill>
                <a:effectLst/>
                <a:latin typeface="Montserrat" panose="00000500000000000000" pitchFamily="2" charset="-52"/>
              </a:rPr>
              <a:t>Medium</a:t>
            </a:r>
            <a:r>
              <a:rPr lang="ru-RU" b="1" i="0" dirty="0">
                <a:solidFill>
                  <a:srgbClr val="20213B"/>
                </a:solidFill>
                <a:effectLst/>
                <a:latin typeface="Montserrat" panose="00000500000000000000" pitchFamily="2" charset="-52"/>
              </a:rPr>
              <a:t>).</a:t>
            </a:r>
            <a:r>
              <a:rPr lang="ru-RU" b="0" i="0" dirty="0">
                <a:solidFill>
                  <a:srgbClr val="20213B"/>
                </a:solidFill>
                <a:effectLst/>
                <a:latin typeface="Montserrat" panose="00000500000000000000" pitchFamily="2" charset="-52"/>
              </a:rPr>
              <a:t> Точно нужно будет исправить, баг достаточно важен, но не требует немедленного решения. Например, некорректный перевод в меню приёмника.</a:t>
            </a:r>
          </a:p>
          <a:p>
            <a:pPr algn="l"/>
            <a:r>
              <a:rPr lang="ru-RU" b="1" i="0" dirty="0">
                <a:solidFill>
                  <a:srgbClr val="20213B"/>
                </a:solidFill>
                <a:effectLst/>
                <a:latin typeface="Montserrat" panose="00000500000000000000" pitchFamily="2" charset="-52"/>
              </a:rPr>
              <a:t>P3. Низкий приоритет (</a:t>
            </a:r>
            <a:r>
              <a:rPr lang="ru-RU" b="1" i="0" dirty="0" err="1">
                <a:solidFill>
                  <a:srgbClr val="20213B"/>
                </a:solidFill>
                <a:effectLst/>
                <a:latin typeface="Montserrat" panose="00000500000000000000" pitchFamily="2" charset="-52"/>
              </a:rPr>
              <a:t>Low</a:t>
            </a:r>
            <a:r>
              <a:rPr lang="ru-RU" b="1" i="0" dirty="0">
                <a:solidFill>
                  <a:srgbClr val="20213B"/>
                </a:solidFill>
                <a:effectLst/>
                <a:latin typeface="Montserrat" panose="00000500000000000000" pitchFamily="2" charset="-52"/>
              </a:rPr>
              <a:t>).</a:t>
            </a:r>
            <a:r>
              <a:rPr lang="ru-RU" b="0" i="0" dirty="0">
                <a:solidFill>
                  <a:srgbClr val="20213B"/>
                </a:solidFill>
                <a:effectLst/>
                <a:latin typeface="Montserrat" panose="00000500000000000000" pitchFamily="2" charset="-52"/>
              </a:rPr>
              <a:t> Нужно будет исправить, но баг не очень важный и не требует немедленного решения. Например, это могут быть баги в функционале, который уже не используется оператором, но ещё не был удалён из кода.</a:t>
            </a:r>
          </a:p>
        </p:txBody>
      </p:sp>
      <p:sp>
        <p:nvSpPr>
          <p:cNvPr id="4" name="Дата 3">
            <a:extLst>
              <a:ext uri="{FF2B5EF4-FFF2-40B4-BE49-F238E27FC236}">
                <a16:creationId xmlns:a16="http://schemas.microsoft.com/office/drawing/2014/main" id="{2FE216A1-868A-4D02-90A1-39DCAD8EED3F}"/>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43775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E291E0-798E-41CD-A0E4-E0C077E9E0C8}"/>
              </a:ext>
            </a:extLst>
          </p:cNvPr>
          <p:cNvSpPr>
            <a:spLocks noGrp="1"/>
          </p:cNvSpPr>
          <p:nvPr>
            <p:ph type="title"/>
          </p:nvPr>
        </p:nvSpPr>
        <p:spPr/>
        <p:txBody>
          <a:bodyPr/>
          <a:lstStyle/>
          <a:p>
            <a:r>
              <a:rPr lang="ru-RU" dirty="0"/>
              <a:t>Приложения (</a:t>
            </a:r>
            <a:r>
              <a:rPr lang="en-US" dirty="0"/>
              <a:t>Attachments)</a:t>
            </a:r>
            <a:endParaRPr lang="ru-BY" dirty="0"/>
          </a:p>
        </p:txBody>
      </p:sp>
      <p:sp>
        <p:nvSpPr>
          <p:cNvPr id="3" name="Объект 2">
            <a:extLst>
              <a:ext uri="{FF2B5EF4-FFF2-40B4-BE49-F238E27FC236}">
                <a16:creationId xmlns:a16="http://schemas.microsoft.com/office/drawing/2014/main" id="{7956C9BD-28DB-410E-BAB4-36490B259DB6}"/>
              </a:ext>
            </a:extLst>
          </p:cNvPr>
          <p:cNvSpPr>
            <a:spLocks noGrp="1"/>
          </p:cNvSpPr>
          <p:nvPr>
            <p:ph idx="1"/>
          </p:nvPr>
        </p:nvSpPr>
        <p:spPr/>
        <p:txBody>
          <a:bodyPr/>
          <a:lstStyle/>
          <a:p>
            <a:r>
              <a:rPr lang="ru-RU" dirty="0"/>
              <a:t>Скриншоты, </a:t>
            </a:r>
            <a:r>
              <a:rPr lang="ru-RU" dirty="0" err="1"/>
              <a:t>скринкасты</a:t>
            </a:r>
            <a:r>
              <a:rPr lang="ru-RU" dirty="0"/>
              <a:t>, </a:t>
            </a:r>
            <a:r>
              <a:rPr lang="ru-RU" dirty="0" err="1"/>
              <a:t>логи</a:t>
            </a:r>
            <a:r>
              <a:rPr lang="ru-RU" dirty="0"/>
              <a:t> – всё, что может проиллюстрировать проблему или разобраться в её причине.</a:t>
            </a:r>
          </a:p>
          <a:p>
            <a:endParaRPr lang="ru-RU" dirty="0"/>
          </a:p>
          <a:p>
            <a:pPr marL="0" indent="0">
              <a:buNone/>
            </a:pPr>
            <a:r>
              <a:rPr lang="ru-RU" b="1" dirty="0">
                <a:solidFill>
                  <a:srgbClr val="FF0000"/>
                </a:solidFill>
              </a:rPr>
              <a:t>Не является обязательным. Не заменяет собой текстовое описание</a:t>
            </a:r>
            <a:endParaRPr lang="ru-BY" b="1" dirty="0">
              <a:solidFill>
                <a:srgbClr val="FF0000"/>
              </a:solidFill>
            </a:endParaRPr>
          </a:p>
        </p:txBody>
      </p:sp>
      <p:sp>
        <p:nvSpPr>
          <p:cNvPr id="4" name="Дата 3">
            <a:extLst>
              <a:ext uri="{FF2B5EF4-FFF2-40B4-BE49-F238E27FC236}">
                <a16:creationId xmlns:a16="http://schemas.microsoft.com/office/drawing/2014/main" id="{14D1B04C-7156-4F5C-A961-3F946F768815}"/>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58881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A7C5B-B08C-4E8E-9114-21709AD4B0AF}"/>
              </a:ext>
            </a:extLst>
          </p:cNvPr>
          <p:cNvSpPr>
            <a:spLocks noGrp="1"/>
          </p:cNvSpPr>
          <p:nvPr>
            <p:ph type="title"/>
          </p:nvPr>
        </p:nvSpPr>
        <p:spPr/>
        <p:txBody>
          <a:bodyPr/>
          <a:lstStyle/>
          <a:p>
            <a:r>
              <a:rPr lang="ru-RU" dirty="0"/>
              <a:t>Воспроизводимость</a:t>
            </a:r>
            <a:br>
              <a:rPr lang="en-US" dirty="0"/>
            </a:br>
            <a:r>
              <a:rPr lang="ru-RU" dirty="0"/>
              <a:t>(</a:t>
            </a:r>
            <a:r>
              <a:rPr lang="en-US" dirty="0"/>
              <a:t>Reproducible)</a:t>
            </a:r>
            <a:endParaRPr lang="ru-BY" dirty="0"/>
          </a:p>
        </p:txBody>
      </p:sp>
      <p:sp>
        <p:nvSpPr>
          <p:cNvPr id="3" name="Объект 2">
            <a:extLst>
              <a:ext uri="{FF2B5EF4-FFF2-40B4-BE49-F238E27FC236}">
                <a16:creationId xmlns:a16="http://schemas.microsoft.com/office/drawing/2014/main" id="{BDC51A4E-80DE-4EA4-A260-68865D8C6CD9}"/>
              </a:ext>
            </a:extLst>
          </p:cNvPr>
          <p:cNvSpPr>
            <a:spLocks noGrp="1"/>
          </p:cNvSpPr>
          <p:nvPr>
            <p:ph idx="1"/>
          </p:nvPr>
        </p:nvSpPr>
        <p:spPr/>
        <p:txBody>
          <a:bodyPr/>
          <a:lstStyle/>
          <a:p>
            <a:r>
              <a:rPr lang="en-US" dirty="0"/>
              <a:t>Always –</a:t>
            </a:r>
            <a:r>
              <a:rPr lang="ru-RU" dirty="0"/>
              <a:t>воспроизводится всегда</a:t>
            </a:r>
          </a:p>
          <a:p>
            <a:r>
              <a:rPr lang="en-US" dirty="0"/>
              <a:t>Sometimes – </a:t>
            </a:r>
            <a:r>
              <a:rPr lang="ru-RU" dirty="0"/>
              <a:t>воспроизводится иногда. Столкнувшись с «плавающим багом» хорошим тоном считается вывести его на стабильные шаги </a:t>
            </a:r>
            <a:r>
              <a:rPr lang="ru-RU" dirty="0" err="1"/>
              <a:t>вопроизведения</a:t>
            </a:r>
            <a:endParaRPr lang="ru-RU" dirty="0"/>
          </a:p>
        </p:txBody>
      </p:sp>
      <p:sp>
        <p:nvSpPr>
          <p:cNvPr id="4" name="Дата 3">
            <a:extLst>
              <a:ext uri="{FF2B5EF4-FFF2-40B4-BE49-F238E27FC236}">
                <a16:creationId xmlns:a16="http://schemas.microsoft.com/office/drawing/2014/main" id="{C5AFBDB7-C0DF-48D6-8A63-ABD80AD605B2}"/>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92179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777B3D-1815-4BED-AD58-6562D989F6F3}"/>
              </a:ext>
            </a:extLst>
          </p:cNvPr>
          <p:cNvSpPr>
            <a:spLocks noGrp="1"/>
          </p:cNvSpPr>
          <p:nvPr>
            <p:ph type="title"/>
          </p:nvPr>
        </p:nvSpPr>
        <p:spPr/>
        <p:txBody>
          <a:bodyPr/>
          <a:lstStyle/>
          <a:p>
            <a:r>
              <a:rPr lang="ru-RU" dirty="0"/>
              <a:t>Что такое баг?</a:t>
            </a:r>
            <a:endParaRPr lang="ru-BY" dirty="0"/>
          </a:p>
        </p:txBody>
      </p:sp>
      <p:sp>
        <p:nvSpPr>
          <p:cNvPr id="3" name="Объект 2">
            <a:extLst>
              <a:ext uri="{FF2B5EF4-FFF2-40B4-BE49-F238E27FC236}">
                <a16:creationId xmlns:a16="http://schemas.microsoft.com/office/drawing/2014/main" id="{CC5761CA-01C0-45B0-BEEF-DBC2B30C6990}"/>
              </a:ext>
            </a:extLst>
          </p:cNvPr>
          <p:cNvSpPr>
            <a:spLocks noGrp="1"/>
          </p:cNvSpPr>
          <p:nvPr>
            <p:ph idx="1"/>
          </p:nvPr>
        </p:nvSpPr>
        <p:spPr/>
        <p:txBody>
          <a:bodyPr>
            <a:normAutofit lnSpcReduction="10000"/>
          </a:bodyPr>
          <a:lstStyle/>
          <a:p>
            <a:r>
              <a:rPr lang="ru-RU" dirty="0"/>
              <a:t>По </a:t>
            </a:r>
            <a:r>
              <a:rPr lang="en-US" dirty="0"/>
              <a:t>ISTQB:</a:t>
            </a:r>
          </a:p>
          <a:p>
            <a:r>
              <a:rPr lang="ru-RU" b="1" i="0" u="sng" dirty="0">
                <a:solidFill>
                  <a:srgbClr val="20213B"/>
                </a:solidFill>
                <a:effectLst/>
                <a:latin typeface="Montserrat" panose="00000500000000000000" pitchFamily="2" charset="-52"/>
              </a:rPr>
              <a:t>Баг(дефект) </a:t>
            </a:r>
            <a:r>
              <a:rPr lang="ru-RU" b="0" i="0" dirty="0">
                <a:solidFill>
                  <a:srgbClr val="20213B"/>
                </a:solidFill>
                <a:effectLst/>
                <a:latin typeface="Montserrat" panose="00000500000000000000" pitchFamily="2" charset="-52"/>
              </a:rPr>
              <a:t>- изъян в компоненте или системе, который может привести компонент или систему к невозможности выполнить требуемую функцию. Например, неверный оператор или определение данных может привести к отказам компонента или системы.</a:t>
            </a:r>
          </a:p>
          <a:p>
            <a:endParaRPr lang="en-US" dirty="0">
              <a:solidFill>
                <a:srgbClr val="20213B"/>
              </a:solidFill>
              <a:latin typeface="Montserrat" panose="00000500000000000000" pitchFamily="2" charset="-52"/>
            </a:endParaRPr>
          </a:p>
          <a:p>
            <a:r>
              <a:rPr lang="ru-RU" dirty="0">
                <a:solidFill>
                  <a:srgbClr val="20213B"/>
                </a:solidFill>
                <a:latin typeface="Montserrat" panose="00000500000000000000" pitchFamily="2" charset="-52"/>
              </a:rPr>
              <a:t>Простыми словами:</a:t>
            </a:r>
          </a:p>
          <a:p>
            <a:pPr algn="just"/>
            <a:r>
              <a:rPr lang="ru-RU" u="sng" dirty="0">
                <a:solidFill>
                  <a:srgbClr val="20213B"/>
                </a:solidFill>
                <a:latin typeface="Montserrat" panose="00000500000000000000" pitchFamily="2" charset="-52"/>
              </a:rPr>
              <a:t>Баг(дефект) – это когда ожидаемый результат отличается от фактического. Воспроизводимое отличие ожидаемого результата от фактического является следствием наличия дефекта в компоненте или системе.</a:t>
            </a:r>
          </a:p>
        </p:txBody>
      </p:sp>
      <p:sp>
        <p:nvSpPr>
          <p:cNvPr id="4" name="Дата 3">
            <a:extLst>
              <a:ext uri="{FF2B5EF4-FFF2-40B4-BE49-F238E27FC236}">
                <a16:creationId xmlns:a16="http://schemas.microsoft.com/office/drawing/2014/main" id="{3ECE752C-EBDA-4D43-BAEB-76482EA429C2}"/>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4699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17719A-7E62-4D9B-8556-57FCBE292BD9}"/>
              </a:ext>
            </a:extLst>
          </p:cNvPr>
          <p:cNvSpPr>
            <a:spLocks noGrp="1"/>
          </p:cNvSpPr>
          <p:nvPr>
            <p:ph type="title"/>
          </p:nvPr>
        </p:nvSpPr>
        <p:spPr/>
        <p:txBody>
          <a:bodyPr/>
          <a:lstStyle/>
          <a:p>
            <a:r>
              <a:rPr lang="ru-RU" dirty="0"/>
              <a:t>«Обходной путь»</a:t>
            </a:r>
            <a:r>
              <a:rPr lang="en-US" dirty="0"/>
              <a:t>(Workaround)</a:t>
            </a:r>
            <a:endParaRPr lang="ru-BY" dirty="0"/>
          </a:p>
        </p:txBody>
      </p:sp>
      <p:sp>
        <p:nvSpPr>
          <p:cNvPr id="3" name="Объект 2">
            <a:extLst>
              <a:ext uri="{FF2B5EF4-FFF2-40B4-BE49-F238E27FC236}">
                <a16:creationId xmlns:a16="http://schemas.microsoft.com/office/drawing/2014/main" id="{95F383E0-5D3B-44D1-BF31-FB162A03E917}"/>
              </a:ext>
            </a:extLst>
          </p:cNvPr>
          <p:cNvSpPr>
            <a:spLocks noGrp="1"/>
          </p:cNvSpPr>
          <p:nvPr>
            <p:ph idx="1"/>
          </p:nvPr>
        </p:nvSpPr>
        <p:spPr/>
        <p:txBody>
          <a:bodyPr/>
          <a:lstStyle/>
          <a:p>
            <a:pPr marL="0" indent="0">
              <a:buNone/>
            </a:pPr>
            <a:r>
              <a:rPr lang="ru-RU" dirty="0"/>
              <a:t>Наличия «обходного пути» снижает критичность бага на ступень</a:t>
            </a:r>
            <a:endParaRPr lang="ru-BY" dirty="0"/>
          </a:p>
        </p:txBody>
      </p:sp>
      <p:sp>
        <p:nvSpPr>
          <p:cNvPr id="4" name="Дата 3">
            <a:extLst>
              <a:ext uri="{FF2B5EF4-FFF2-40B4-BE49-F238E27FC236}">
                <a16:creationId xmlns:a16="http://schemas.microsoft.com/office/drawing/2014/main" id="{6CD2E250-7055-4A24-A0D1-F43FEE345BC8}"/>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94382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5D7566-ACDA-4201-B4B4-7EFC8F704A1A}"/>
              </a:ext>
            </a:extLst>
          </p:cNvPr>
          <p:cNvSpPr>
            <a:spLocks noGrp="1"/>
          </p:cNvSpPr>
          <p:nvPr>
            <p:ph type="title"/>
          </p:nvPr>
        </p:nvSpPr>
        <p:spPr/>
        <p:txBody>
          <a:bodyPr/>
          <a:lstStyle/>
          <a:p>
            <a:r>
              <a:rPr lang="ru-RU" dirty="0"/>
              <a:t>Как правильно оформить баг-репорт</a:t>
            </a:r>
            <a:endParaRPr lang="ru-BY" dirty="0"/>
          </a:p>
        </p:txBody>
      </p:sp>
      <p:sp>
        <p:nvSpPr>
          <p:cNvPr id="3" name="Объект 2">
            <a:extLst>
              <a:ext uri="{FF2B5EF4-FFF2-40B4-BE49-F238E27FC236}">
                <a16:creationId xmlns:a16="http://schemas.microsoft.com/office/drawing/2014/main" id="{CA09815E-E698-4099-AF73-8BD72351D74E}"/>
              </a:ext>
            </a:extLst>
          </p:cNvPr>
          <p:cNvSpPr>
            <a:spLocks noGrp="1"/>
          </p:cNvSpPr>
          <p:nvPr>
            <p:ph idx="1"/>
          </p:nvPr>
        </p:nvSpPr>
        <p:spPr/>
        <p:txBody>
          <a:bodyPr>
            <a:normAutofit fontScale="77500" lnSpcReduction="20000"/>
          </a:bodyPr>
          <a:lstStyle/>
          <a:p>
            <a:pPr algn="l" fontAlgn="auto">
              <a:buFont typeface="+mj-lt"/>
              <a:buAutoNum type="arabicPeriod"/>
            </a:pPr>
            <a:r>
              <a:rPr lang="ru-RU" b="0" i="0" dirty="0">
                <a:solidFill>
                  <a:srgbClr val="20213B"/>
                </a:solidFill>
                <a:effectLst/>
                <a:latin typeface="Montserrat" panose="00000500000000000000" pitchFamily="2" charset="-52"/>
              </a:rPr>
              <a:t>Для начала нужно убедиться, что найденный баг ещё не был оформлен. Следует провести поиск его в соответствующем проекте по всем подходящим ключевым словам и\или полям. Если баг уже есть, следует обновить его описание.</a:t>
            </a:r>
          </a:p>
          <a:p>
            <a:pPr algn="l" fontAlgn="auto">
              <a:buFont typeface="+mj-lt"/>
              <a:buAutoNum type="arabicPeriod"/>
            </a:pPr>
            <a:r>
              <a:rPr lang="ru-RU" b="0" i="0" dirty="0">
                <a:solidFill>
                  <a:srgbClr val="20213B"/>
                </a:solidFill>
                <a:effectLst/>
                <a:latin typeface="Montserrat" panose="00000500000000000000" pitchFamily="2" charset="-52"/>
              </a:rPr>
              <a:t>Если баг не найден – нажимаем на кнопку создания бага. Не стоит забывать важное правило: один дефект - один баг в </a:t>
            </a:r>
            <a:r>
              <a:rPr lang="ru-RU" b="0" i="0" dirty="0" err="1">
                <a:solidFill>
                  <a:srgbClr val="20213B"/>
                </a:solidFill>
                <a:effectLst/>
                <a:latin typeface="Montserrat" panose="00000500000000000000" pitchFamily="2" charset="-52"/>
              </a:rPr>
              <a:t>трекере</a:t>
            </a:r>
            <a:r>
              <a:rPr lang="ru-RU" b="0" i="0" dirty="0">
                <a:solidFill>
                  <a:srgbClr val="20213B"/>
                </a:solidFill>
                <a:effectLst/>
                <a:latin typeface="Montserrat" panose="00000500000000000000" pitchFamily="2" charset="-52"/>
              </a:rPr>
              <a:t>.</a:t>
            </a:r>
          </a:p>
          <a:p>
            <a:pPr algn="l" fontAlgn="auto">
              <a:buFont typeface="+mj-lt"/>
              <a:buAutoNum type="arabicPeriod"/>
            </a:pPr>
            <a:r>
              <a:rPr lang="ru-RU" b="0" i="0" dirty="0">
                <a:solidFill>
                  <a:srgbClr val="20213B"/>
                </a:solidFill>
                <a:effectLst/>
                <a:latin typeface="Montserrat" panose="00000500000000000000" pitchFamily="2" charset="-52"/>
              </a:rPr>
              <a:t>Далее нужно постараться кратко описать, что не работает - это и будет заголовок баг-репорта.</a:t>
            </a:r>
          </a:p>
          <a:p>
            <a:pPr algn="l" fontAlgn="auto">
              <a:buFont typeface="+mj-lt"/>
              <a:buAutoNum type="arabicPeriod"/>
            </a:pPr>
            <a:r>
              <a:rPr lang="ru-RU" b="0" i="0" dirty="0">
                <a:solidFill>
                  <a:srgbClr val="20213B"/>
                </a:solidFill>
                <a:effectLst/>
                <a:latin typeface="Montserrat" panose="00000500000000000000" pitchFamily="2" charset="-52"/>
              </a:rPr>
              <a:t>После этого перейти к подробному описанию бага: указать шаги к воспроизведению.</a:t>
            </a:r>
          </a:p>
          <a:p>
            <a:pPr algn="l" fontAlgn="auto">
              <a:buFont typeface="+mj-lt"/>
              <a:buAutoNum type="arabicPeriod"/>
            </a:pPr>
            <a:r>
              <a:rPr lang="ru-RU" b="0" i="0" dirty="0">
                <a:solidFill>
                  <a:srgbClr val="20213B"/>
                </a:solidFill>
                <a:effectLst/>
                <a:latin typeface="Montserrat" panose="00000500000000000000" pitchFamily="2" charset="-52"/>
              </a:rPr>
              <a:t>Указать ожидаемый результат. Можно добавить ссылку на спецификацию.</a:t>
            </a:r>
          </a:p>
          <a:p>
            <a:pPr algn="l" fontAlgn="auto">
              <a:buFont typeface="+mj-lt"/>
              <a:buAutoNum type="arabicPeriod"/>
            </a:pPr>
            <a:r>
              <a:rPr lang="ru-RU" b="0" i="0" dirty="0">
                <a:solidFill>
                  <a:srgbClr val="20213B"/>
                </a:solidFill>
                <a:effectLst/>
                <a:latin typeface="Montserrat" panose="00000500000000000000" pitchFamily="2" charset="-52"/>
              </a:rPr>
              <a:t>Указать полученный результат.</a:t>
            </a:r>
          </a:p>
          <a:p>
            <a:pPr algn="l" fontAlgn="auto">
              <a:buFont typeface="+mj-lt"/>
              <a:buAutoNum type="arabicPeriod"/>
            </a:pPr>
            <a:r>
              <a:rPr lang="ru-RU" b="0" i="0" dirty="0">
                <a:solidFill>
                  <a:srgbClr val="20213B"/>
                </a:solidFill>
                <a:effectLst/>
                <a:latin typeface="Montserrat" panose="00000500000000000000" pitchFamily="2" charset="-52"/>
              </a:rPr>
              <a:t>Указать версию ПО, также указать версию окружения.</a:t>
            </a:r>
          </a:p>
          <a:p>
            <a:pPr algn="l" fontAlgn="auto">
              <a:buFont typeface="+mj-lt"/>
              <a:buAutoNum type="arabicPeriod"/>
            </a:pPr>
            <a:r>
              <a:rPr lang="ru-RU" b="0" i="0" dirty="0">
                <a:solidFill>
                  <a:srgbClr val="20213B"/>
                </a:solidFill>
                <a:effectLst/>
                <a:latin typeface="Montserrat" panose="00000500000000000000" pitchFamily="2" charset="-52"/>
              </a:rPr>
              <a:t>Если необходимо, приложить соответствующие артефакты: </a:t>
            </a:r>
            <a:r>
              <a:rPr lang="ru-RU" b="0" i="0" dirty="0" err="1">
                <a:solidFill>
                  <a:srgbClr val="20213B"/>
                </a:solidFill>
                <a:effectLst/>
                <a:latin typeface="Montserrat" panose="00000500000000000000" pitchFamily="2" charset="-52"/>
              </a:rPr>
              <a:t>логи</a:t>
            </a:r>
            <a:r>
              <a:rPr lang="ru-RU" b="0" i="0" dirty="0">
                <a:solidFill>
                  <a:srgbClr val="20213B"/>
                </a:solidFill>
                <a:effectLst/>
                <a:latin typeface="Montserrat" panose="00000500000000000000" pitchFamily="2" charset="-52"/>
              </a:rPr>
              <a:t>, скриншоты, дампы и т.д.</a:t>
            </a:r>
          </a:p>
          <a:p>
            <a:endParaRPr lang="ru-BY" dirty="0"/>
          </a:p>
        </p:txBody>
      </p:sp>
      <p:sp>
        <p:nvSpPr>
          <p:cNvPr id="4" name="Дата 3">
            <a:extLst>
              <a:ext uri="{FF2B5EF4-FFF2-40B4-BE49-F238E27FC236}">
                <a16:creationId xmlns:a16="http://schemas.microsoft.com/office/drawing/2014/main" id="{B43D8007-C6E0-41A5-9F02-A5561105BE41}"/>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18222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15110-C6C7-42DE-93F9-F059D64A3680}"/>
              </a:ext>
            </a:extLst>
          </p:cNvPr>
          <p:cNvSpPr>
            <a:spLocks noGrp="1"/>
          </p:cNvSpPr>
          <p:nvPr>
            <p:ph type="title"/>
          </p:nvPr>
        </p:nvSpPr>
        <p:spPr/>
        <p:txBody>
          <a:bodyPr/>
          <a:lstStyle/>
          <a:p>
            <a:r>
              <a:rPr lang="ru-RU" dirty="0"/>
              <a:t>Типичные ошибки</a:t>
            </a:r>
            <a:endParaRPr lang="ru-BY" dirty="0"/>
          </a:p>
        </p:txBody>
      </p:sp>
      <p:sp>
        <p:nvSpPr>
          <p:cNvPr id="3" name="Объект 2">
            <a:extLst>
              <a:ext uri="{FF2B5EF4-FFF2-40B4-BE49-F238E27FC236}">
                <a16:creationId xmlns:a16="http://schemas.microsoft.com/office/drawing/2014/main" id="{61AEC101-A87C-451D-BF9F-56284D960939}"/>
              </a:ext>
            </a:extLst>
          </p:cNvPr>
          <p:cNvSpPr>
            <a:spLocks noGrp="1"/>
          </p:cNvSpPr>
          <p:nvPr>
            <p:ph idx="1"/>
          </p:nvPr>
        </p:nvSpPr>
        <p:spPr/>
        <p:txBody>
          <a:bodyPr>
            <a:normAutofit fontScale="70000" lnSpcReduction="20000"/>
          </a:bodyPr>
          <a:lstStyle/>
          <a:p>
            <a:pPr algn="l"/>
            <a:r>
              <a:rPr lang="ru-RU" b="1" i="0" dirty="0">
                <a:solidFill>
                  <a:srgbClr val="20213B"/>
                </a:solidFill>
                <a:effectLst/>
                <a:latin typeface="Montserrat" panose="00000500000000000000" pitchFamily="2" charset="-52"/>
              </a:rPr>
              <a:t>Заголовок не понятен.</a:t>
            </a:r>
            <a:r>
              <a:rPr lang="ru-RU" b="0" i="0" dirty="0">
                <a:solidFill>
                  <a:srgbClr val="20213B"/>
                </a:solidFill>
                <a:effectLst/>
                <a:latin typeface="Montserrat" panose="00000500000000000000" pitchFamily="2" charset="-52"/>
              </a:rPr>
              <a:t> Есть риск, что ни разработчик, ни коллеги не обратят внимания на довольно критичную проблему.</a:t>
            </a:r>
          </a:p>
          <a:p>
            <a:pPr algn="l"/>
            <a:r>
              <a:rPr lang="ru-RU" b="1" i="0" dirty="0">
                <a:solidFill>
                  <a:srgbClr val="20213B"/>
                </a:solidFill>
                <a:effectLst/>
                <a:latin typeface="Montserrat" panose="00000500000000000000" pitchFamily="2" charset="-52"/>
              </a:rPr>
              <a:t>Отсутствуют шаги для воспроизведения.</a:t>
            </a:r>
            <a:r>
              <a:rPr lang="ru-RU" b="0" i="0" dirty="0">
                <a:solidFill>
                  <a:srgbClr val="20213B"/>
                </a:solidFill>
                <a:effectLst/>
                <a:latin typeface="Montserrat" panose="00000500000000000000" pitchFamily="2" charset="-52"/>
              </a:rPr>
              <a:t> Есть риск, что разработчик, не поняв как повторить проблему, вернёт баг со статусом «Не воспроизводится».</a:t>
            </a:r>
          </a:p>
          <a:p>
            <a:pPr algn="l"/>
            <a:r>
              <a:rPr lang="ru-RU" b="1" i="0" dirty="0">
                <a:solidFill>
                  <a:srgbClr val="20213B"/>
                </a:solidFill>
                <a:effectLst/>
                <a:latin typeface="Montserrat" panose="00000500000000000000" pitchFamily="2" charset="-52"/>
              </a:rPr>
              <a:t>Неправильно назначен баг.</a:t>
            </a:r>
            <a:r>
              <a:rPr lang="ru-RU" b="0" i="0" dirty="0">
                <a:solidFill>
                  <a:srgbClr val="20213B"/>
                </a:solidFill>
                <a:effectLst/>
                <a:latin typeface="Montserrat" panose="00000500000000000000" pitchFamily="2" charset="-52"/>
              </a:rPr>
              <a:t> Возможно, баг по ошибке был назначен не на того разработчика или вообще остался в статусе “не назначен”. Есть риск, что багу долгое время не будет уделено внимание.</a:t>
            </a:r>
          </a:p>
          <a:p>
            <a:pPr algn="l"/>
            <a:r>
              <a:rPr lang="ru-RU" b="1" i="0" dirty="0">
                <a:solidFill>
                  <a:srgbClr val="20213B"/>
                </a:solidFill>
                <a:effectLst/>
                <a:latin typeface="Montserrat" panose="00000500000000000000" pitchFamily="2" charset="-52"/>
              </a:rPr>
              <a:t>Недостаточность предоставленных данных.</a:t>
            </a:r>
            <a:r>
              <a:rPr lang="ru-RU" b="0" i="0" dirty="0">
                <a:solidFill>
                  <a:srgbClr val="20213B"/>
                </a:solidFill>
                <a:effectLst/>
                <a:latin typeface="Montserrat" panose="00000500000000000000" pitchFamily="2" charset="-52"/>
              </a:rPr>
              <a:t> Не всегда одна и та же проблема проявляется при всех вводимых значениях и под любым вошедшим в систему пользователем, поэтому настоятельно рекомендуется вносить все необходимые данные в баг-репорт. Иначе баг будет отклонён разработчиком, и придётся потратить время на его детальное описание.</a:t>
            </a:r>
          </a:p>
          <a:p>
            <a:pPr algn="l"/>
            <a:r>
              <a:rPr lang="ru-RU" b="1" i="0" dirty="0">
                <a:solidFill>
                  <a:srgbClr val="20213B"/>
                </a:solidFill>
                <a:effectLst/>
                <a:latin typeface="Montserrat" panose="00000500000000000000" pitchFamily="2" charset="-52"/>
              </a:rPr>
              <a:t>Отсутствие ожидаемого или полученного результата.</a:t>
            </a:r>
            <a:r>
              <a:rPr lang="ru-RU" b="0" i="0" dirty="0">
                <a:solidFill>
                  <a:srgbClr val="20213B"/>
                </a:solidFill>
                <a:effectLst/>
                <a:latin typeface="Montserrat" panose="00000500000000000000" pitchFamily="2" charset="-52"/>
              </a:rPr>
              <a:t> В случаях, если вы не указали, что же должно быть ожидаемым поведением системы, вы тратите время разработчика на поиск данной информации, тем самым замедляете исправления дефекта. Рекомендуется указать ссылку на пункт в требованиях, написанный тест кейс или же ваше личное мнение, если эта ситуация не была задокументирована.</a:t>
            </a:r>
          </a:p>
          <a:p>
            <a:endParaRPr lang="ru-BY" dirty="0"/>
          </a:p>
        </p:txBody>
      </p:sp>
      <p:sp>
        <p:nvSpPr>
          <p:cNvPr id="4" name="Дата 3">
            <a:extLst>
              <a:ext uri="{FF2B5EF4-FFF2-40B4-BE49-F238E27FC236}">
                <a16:creationId xmlns:a16="http://schemas.microsoft.com/office/drawing/2014/main" id="{6DF41534-E27E-40E8-A620-345DD7275319}"/>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39538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817837-38A1-4C73-A6C0-C70FF91CD03E}"/>
              </a:ext>
            </a:extLst>
          </p:cNvPr>
          <p:cNvSpPr>
            <a:spLocks noGrp="1"/>
          </p:cNvSpPr>
          <p:nvPr>
            <p:ph type="title"/>
          </p:nvPr>
        </p:nvSpPr>
        <p:spPr/>
        <p:txBody>
          <a:bodyPr/>
          <a:lstStyle/>
          <a:p>
            <a:r>
              <a:rPr lang="ru-RU" dirty="0"/>
              <a:t>Пример</a:t>
            </a:r>
            <a:endParaRPr lang="ru-BY" dirty="0"/>
          </a:p>
        </p:txBody>
      </p:sp>
      <p:sp>
        <p:nvSpPr>
          <p:cNvPr id="4" name="Дата 3">
            <a:extLst>
              <a:ext uri="{FF2B5EF4-FFF2-40B4-BE49-F238E27FC236}">
                <a16:creationId xmlns:a16="http://schemas.microsoft.com/office/drawing/2014/main" id="{8B109F3D-7569-4860-BE57-156C3519FDEB}"/>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
        <p:nvSpPr>
          <p:cNvPr id="7" name="Объект 6">
            <a:extLst>
              <a:ext uri="{FF2B5EF4-FFF2-40B4-BE49-F238E27FC236}">
                <a16:creationId xmlns:a16="http://schemas.microsoft.com/office/drawing/2014/main" id="{79F38336-436C-42C6-B5B0-A9D56BDC62C7}"/>
              </a:ext>
            </a:extLst>
          </p:cNvPr>
          <p:cNvSpPr>
            <a:spLocks noGrp="1"/>
          </p:cNvSpPr>
          <p:nvPr>
            <p:ph idx="1"/>
          </p:nvPr>
        </p:nvSpPr>
        <p:spPr/>
        <p:txBody>
          <a:bodyPr>
            <a:normAutofit fontScale="55000" lnSpcReduction="20000"/>
          </a:bodyPr>
          <a:lstStyle/>
          <a:p>
            <a:r>
              <a:rPr lang="en-US" b="1" dirty="0"/>
              <a:t>RESE-01 </a:t>
            </a:r>
            <a:r>
              <a:rPr lang="ru-RU" b="1" dirty="0"/>
              <a:t>500 ошибка при восстановлении заказа со статусом «Оплачен»</a:t>
            </a:r>
            <a:endParaRPr lang="en-US" b="1" dirty="0"/>
          </a:p>
          <a:p>
            <a:r>
              <a:rPr lang="ru-RU" b="1" dirty="0"/>
              <a:t>Предусловия</a:t>
            </a:r>
            <a:r>
              <a:rPr lang="en-US" b="1" dirty="0"/>
              <a:t>:</a:t>
            </a:r>
          </a:p>
          <a:p>
            <a:pPr lvl="1"/>
            <a:r>
              <a:rPr lang="en-US" dirty="0"/>
              <a:t>1. </a:t>
            </a:r>
            <a:r>
              <a:rPr lang="ru-RU" dirty="0"/>
              <a:t>Заказ со статусом «Оплачен»</a:t>
            </a:r>
          </a:p>
          <a:p>
            <a:r>
              <a:rPr lang="ru-RU" b="1" dirty="0"/>
              <a:t>Шаги воспроизведения:</a:t>
            </a:r>
          </a:p>
          <a:p>
            <a:pPr lvl="1"/>
            <a:r>
              <a:rPr lang="en-US" dirty="0"/>
              <a:t>1</a:t>
            </a:r>
            <a:r>
              <a:rPr lang="ru-RU" b="1" dirty="0"/>
              <a:t>. </a:t>
            </a:r>
            <a:r>
              <a:rPr lang="ru-RU" dirty="0"/>
              <a:t>Открыть вкладку «Заказы»</a:t>
            </a:r>
          </a:p>
          <a:p>
            <a:pPr lvl="1"/>
            <a:r>
              <a:rPr lang="ru-RU" dirty="0"/>
              <a:t>2. Удалить заказ из предусловий</a:t>
            </a:r>
          </a:p>
          <a:p>
            <a:pPr lvl="1"/>
            <a:r>
              <a:rPr lang="ru-RU" dirty="0"/>
              <a:t>3. Открыть «Журнал заказов» на боковой панели</a:t>
            </a:r>
          </a:p>
          <a:p>
            <a:pPr lvl="1"/>
            <a:r>
              <a:rPr lang="ru-RU" dirty="0"/>
              <a:t>4. Восстановить удаленный заказ</a:t>
            </a:r>
          </a:p>
          <a:p>
            <a:r>
              <a:rPr lang="ru-RU" b="1" dirty="0"/>
              <a:t>Ожидаемый результат: </a:t>
            </a:r>
            <a:r>
              <a:rPr lang="ru-RU" dirty="0"/>
              <a:t>Заказ успешно восстановлен</a:t>
            </a:r>
          </a:p>
          <a:p>
            <a:r>
              <a:rPr lang="ru-RU" b="1" dirty="0"/>
              <a:t>Фактический результат: </a:t>
            </a:r>
            <a:r>
              <a:rPr lang="ru-RU" dirty="0"/>
              <a:t>500 ошибка сервера</a:t>
            </a:r>
          </a:p>
          <a:p>
            <a:r>
              <a:rPr lang="ru-RU" b="1" dirty="0"/>
              <a:t>Окружение: </a:t>
            </a:r>
            <a:r>
              <a:rPr lang="ru-RU" dirty="0"/>
              <a:t>Продакшн</a:t>
            </a:r>
          </a:p>
          <a:p>
            <a:r>
              <a:rPr lang="ru-RU" b="1" dirty="0"/>
              <a:t>Браузер</a:t>
            </a:r>
            <a:r>
              <a:rPr lang="en-US" b="1" dirty="0"/>
              <a:t>: </a:t>
            </a:r>
            <a:r>
              <a:rPr lang="en-US" dirty="0"/>
              <a:t>Chrome </a:t>
            </a:r>
            <a:r>
              <a:rPr lang="ru-BY" b="0" i="0" dirty="0">
                <a:solidFill>
                  <a:srgbClr val="5F6368"/>
                </a:solidFill>
                <a:effectLst/>
                <a:latin typeface="Roboto" panose="02000000000000000000" pitchFamily="2" charset="0"/>
              </a:rPr>
              <a:t>101.0.4951.54</a:t>
            </a:r>
            <a:r>
              <a:rPr lang="en-US" b="0" i="0" dirty="0">
                <a:solidFill>
                  <a:srgbClr val="5F6368"/>
                </a:solidFill>
                <a:effectLst/>
                <a:latin typeface="Roboto" panose="02000000000000000000" pitchFamily="2" charset="0"/>
              </a:rPr>
              <a:t> </a:t>
            </a:r>
          </a:p>
          <a:p>
            <a:r>
              <a:rPr lang="ru-RU" b="1" dirty="0"/>
              <a:t>Приоритет: </a:t>
            </a:r>
            <a:r>
              <a:rPr lang="ru-RU" dirty="0"/>
              <a:t>Высокий</a:t>
            </a:r>
          </a:p>
          <a:p>
            <a:r>
              <a:rPr lang="ru-RU" b="1" dirty="0"/>
              <a:t>Серьезность: </a:t>
            </a:r>
            <a:r>
              <a:rPr lang="ru-RU" dirty="0"/>
              <a:t>Критическая</a:t>
            </a:r>
            <a:endParaRPr lang="ru-BY" dirty="0"/>
          </a:p>
        </p:txBody>
      </p:sp>
    </p:spTree>
    <p:extLst>
      <p:ext uri="{BB962C8B-B14F-4D97-AF65-F5344CB8AC3E}">
        <p14:creationId xmlns:p14="http://schemas.microsoft.com/office/powerpoint/2010/main" val="13490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17024E-8625-41C5-B7ED-062E29A67323}"/>
              </a:ext>
            </a:extLst>
          </p:cNvPr>
          <p:cNvSpPr>
            <a:spLocks noGrp="1"/>
          </p:cNvSpPr>
          <p:nvPr>
            <p:ph type="title"/>
          </p:nvPr>
        </p:nvSpPr>
        <p:spPr/>
        <p:txBody>
          <a:bodyPr/>
          <a:lstStyle/>
          <a:p>
            <a:r>
              <a:rPr lang="en-US" dirty="0"/>
              <a:t>NOTA BENE</a:t>
            </a:r>
            <a:endParaRPr lang="ru-BY" dirty="0"/>
          </a:p>
        </p:txBody>
      </p:sp>
      <p:sp>
        <p:nvSpPr>
          <p:cNvPr id="3" name="Объект 2">
            <a:extLst>
              <a:ext uri="{FF2B5EF4-FFF2-40B4-BE49-F238E27FC236}">
                <a16:creationId xmlns:a16="http://schemas.microsoft.com/office/drawing/2014/main" id="{548ACA39-A98F-406B-90C2-69474144A1F3}"/>
              </a:ext>
            </a:extLst>
          </p:cNvPr>
          <p:cNvSpPr>
            <a:spLocks noGrp="1"/>
          </p:cNvSpPr>
          <p:nvPr>
            <p:ph idx="1"/>
          </p:nvPr>
        </p:nvSpPr>
        <p:spPr/>
        <p:txBody>
          <a:bodyPr/>
          <a:lstStyle/>
          <a:p>
            <a:r>
              <a:rPr lang="ru-RU" b="1" u="sng" dirty="0"/>
              <a:t>Ожидаемые результаты – это не наши «</a:t>
            </a:r>
            <a:r>
              <a:rPr lang="ru-RU" b="1" u="sng" dirty="0" err="1"/>
              <a:t>хотелки</a:t>
            </a:r>
            <a:r>
              <a:rPr lang="ru-RU" b="1" u="sng" dirty="0"/>
              <a:t>», а проистекают из знания базиса.</a:t>
            </a:r>
          </a:p>
          <a:p>
            <a:r>
              <a:rPr lang="ru-RU" dirty="0"/>
              <a:t>2*2 = 100 (баг для калькулятора, который принимает и выводит числа в десятичной системе)</a:t>
            </a:r>
          </a:p>
          <a:p>
            <a:r>
              <a:rPr lang="ru-RU" dirty="0"/>
              <a:t>2*2 = 100 (не баг, если у нас калькулятор принимает числа в десятичной системе счисления, а выводит в двоичной) </a:t>
            </a:r>
          </a:p>
          <a:p>
            <a:r>
              <a:rPr lang="ru-RU" dirty="0"/>
              <a:t>Сумма внутренних углов треугольника </a:t>
            </a:r>
            <a:r>
              <a:rPr lang="en-US" dirty="0"/>
              <a:t>&gt;180 </a:t>
            </a:r>
            <a:r>
              <a:rPr lang="ru-RU" dirty="0"/>
              <a:t>градусов (баг в эвклидовой геометрии)</a:t>
            </a:r>
          </a:p>
          <a:p>
            <a:r>
              <a:rPr lang="ru-RU" dirty="0"/>
              <a:t>Сумма внутренних углов треугольника </a:t>
            </a:r>
            <a:r>
              <a:rPr lang="en-US" dirty="0"/>
              <a:t>&gt;180 </a:t>
            </a:r>
            <a:r>
              <a:rPr lang="ru-RU" dirty="0"/>
              <a:t>градусов ( НЕ баг в сферической геометрии)</a:t>
            </a:r>
          </a:p>
          <a:p>
            <a:r>
              <a:rPr lang="ru-RU" dirty="0"/>
              <a:t>Средневзвешенное значение != среднеарифметическому</a:t>
            </a:r>
          </a:p>
          <a:p>
            <a:r>
              <a:rPr lang="ru-RU" dirty="0"/>
              <a:t>6*0 = 6 (баг по законам арифметики)</a:t>
            </a:r>
          </a:p>
        </p:txBody>
      </p:sp>
      <p:sp>
        <p:nvSpPr>
          <p:cNvPr id="4" name="Дата 3">
            <a:extLst>
              <a:ext uri="{FF2B5EF4-FFF2-40B4-BE49-F238E27FC236}">
                <a16:creationId xmlns:a16="http://schemas.microsoft.com/office/drawing/2014/main" id="{C04D6C3C-12EA-4C3E-9C25-ACCB85478C98}"/>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179586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925E8F-E759-42AD-9995-F06215583733}"/>
              </a:ext>
            </a:extLst>
          </p:cNvPr>
          <p:cNvSpPr>
            <a:spLocks noGrp="1"/>
          </p:cNvSpPr>
          <p:nvPr>
            <p:ph type="title"/>
          </p:nvPr>
        </p:nvSpPr>
        <p:spPr/>
        <p:txBody>
          <a:bodyPr/>
          <a:lstStyle/>
          <a:p>
            <a:r>
              <a:rPr lang="ru-RU" dirty="0"/>
              <a:t>Что такое баг-репорт?</a:t>
            </a:r>
            <a:endParaRPr lang="ru-BY" dirty="0"/>
          </a:p>
        </p:txBody>
      </p:sp>
      <p:sp>
        <p:nvSpPr>
          <p:cNvPr id="3" name="Объект 2">
            <a:extLst>
              <a:ext uri="{FF2B5EF4-FFF2-40B4-BE49-F238E27FC236}">
                <a16:creationId xmlns:a16="http://schemas.microsoft.com/office/drawing/2014/main" id="{D70FD24E-A3C8-4920-9AA1-1B5D5D9A12CB}"/>
              </a:ext>
            </a:extLst>
          </p:cNvPr>
          <p:cNvSpPr>
            <a:spLocks noGrp="1"/>
          </p:cNvSpPr>
          <p:nvPr>
            <p:ph idx="1"/>
          </p:nvPr>
        </p:nvSpPr>
        <p:spPr/>
        <p:txBody>
          <a:bodyPr/>
          <a:lstStyle/>
          <a:p>
            <a:pPr algn="l" fontAlgn="base" latinLnBrk="0"/>
            <a:r>
              <a:rPr lang="ru-RU" b="0" i="0" u="none" strike="noStrike" dirty="0">
                <a:solidFill>
                  <a:srgbClr val="2C3142"/>
                </a:solidFill>
                <a:effectLst/>
                <a:latin typeface="var(--stk-f_family)"/>
              </a:rPr>
              <a:t>Баг-репорт (</a:t>
            </a:r>
            <a:r>
              <a:rPr lang="ru-RU" b="0" i="0" u="none" strike="noStrike" dirty="0" err="1">
                <a:solidFill>
                  <a:srgbClr val="2C3142"/>
                </a:solidFill>
                <a:effectLst/>
                <a:latin typeface="var(--stk-f_family)"/>
              </a:rPr>
              <a:t>bug</a:t>
            </a:r>
            <a:r>
              <a:rPr lang="ru-RU" b="0" i="0" u="none" strike="noStrike" dirty="0">
                <a:solidFill>
                  <a:srgbClr val="2C3142"/>
                </a:solidFill>
                <a:effectLst/>
                <a:latin typeface="var(--stk-f_family)"/>
              </a:rPr>
              <a:t> </a:t>
            </a:r>
            <a:r>
              <a:rPr lang="ru-RU" b="0" i="0" u="none" strike="noStrike" dirty="0" err="1">
                <a:solidFill>
                  <a:srgbClr val="2C3142"/>
                </a:solidFill>
                <a:effectLst/>
                <a:latin typeface="var(--stk-f_family)"/>
              </a:rPr>
              <a:t>report</a:t>
            </a:r>
            <a:r>
              <a:rPr lang="ru-RU" b="0" i="0" u="none" strike="noStrike" dirty="0">
                <a:solidFill>
                  <a:srgbClr val="2C3142"/>
                </a:solidFill>
                <a:effectLst/>
                <a:latin typeface="var(--stk-f_family)"/>
              </a:rPr>
              <a:t>) — это технический документ, который подробно описывает ошибку в работе программы, приложения или другого ПО. Его составляет </a:t>
            </a:r>
            <a:r>
              <a:rPr lang="ru-RU" b="0" i="0" u="sng" strike="noStrike" dirty="0">
                <a:solidFill>
                  <a:srgbClr val="2C3142"/>
                </a:solidFill>
                <a:effectLst/>
                <a:latin typeface="var(--stk-f_family)"/>
              </a:rPr>
              <a:t>тестировщик, </a:t>
            </a:r>
            <a:r>
              <a:rPr lang="ru-RU" b="0" i="0" u="none" strike="noStrike" dirty="0">
                <a:solidFill>
                  <a:srgbClr val="2C3142"/>
                </a:solidFill>
                <a:effectLst/>
                <a:latin typeface="var(--stk-f_family)"/>
              </a:rPr>
              <a:t> чтобы разработчикам было понятно, что работает неправильно, насколько дефект критичен и что нужно исправить.</a:t>
            </a:r>
          </a:p>
          <a:p>
            <a:pPr algn="l" fontAlgn="base" latinLnBrk="0"/>
            <a:r>
              <a:rPr lang="ru-RU" b="0" i="0" u="none" strike="noStrike" dirty="0">
                <a:solidFill>
                  <a:srgbClr val="2C3142"/>
                </a:solidFill>
                <a:effectLst/>
                <a:latin typeface="var(--stk-f_family)"/>
              </a:rPr>
              <a:t>Баг-репорты — часть рабочего процесса. В них фиксируют наличие ошибки, назначают ответственного за исправление. </a:t>
            </a:r>
            <a:r>
              <a:rPr lang="ru-RU" b="0" i="0" u="sng" strike="noStrike" dirty="0">
                <a:solidFill>
                  <a:srgbClr val="2C3142"/>
                </a:solidFill>
                <a:effectLst/>
                <a:latin typeface="var(--stk-f_family)"/>
              </a:rPr>
              <a:t>Если сообщить об ошибке в рабочем чате, о ней скорее всего забудут.</a:t>
            </a:r>
            <a:r>
              <a:rPr lang="ru-RU" b="0" i="0" u="none" strike="noStrike" dirty="0">
                <a:solidFill>
                  <a:srgbClr val="2C3142"/>
                </a:solidFill>
                <a:effectLst/>
                <a:latin typeface="var(--stk-f_family)"/>
              </a:rPr>
              <a:t> Каждый член команды подумает, что ошибку исправит другой, и в итоге она так и останется в коде.</a:t>
            </a:r>
          </a:p>
          <a:p>
            <a:endParaRPr lang="ru-BY" dirty="0"/>
          </a:p>
        </p:txBody>
      </p:sp>
      <p:sp>
        <p:nvSpPr>
          <p:cNvPr id="4" name="Дата 3">
            <a:extLst>
              <a:ext uri="{FF2B5EF4-FFF2-40B4-BE49-F238E27FC236}">
                <a16:creationId xmlns:a16="http://schemas.microsoft.com/office/drawing/2014/main" id="{ADBB2947-B9CF-414A-BF73-A2FD18534810}"/>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76110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7F6D3-CF95-4B7A-89D6-BA5C5FCDBC57}"/>
              </a:ext>
            </a:extLst>
          </p:cNvPr>
          <p:cNvSpPr>
            <a:spLocks noGrp="1"/>
          </p:cNvSpPr>
          <p:nvPr>
            <p:ph type="title"/>
          </p:nvPr>
        </p:nvSpPr>
        <p:spPr/>
        <p:txBody>
          <a:bodyPr/>
          <a:lstStyle/>
          <a:p>
            <a:r>
              <a:rPr lang="ru-RU" dirty="0"/>
              <a:t>Виды багов</a:t>
            </a:r>
            <a:endParaRPr lang="ru-BY" dirty="0"/>
          </a:p>
        </p:txBody>
      </p:sp>
      <p:sp>
        <p:nvSpPr>
          <p:cNvPr id="3" name="Объект 2">
            <a:extLst>
              <a:ext uri="{FF2B5EF4-FFF2-40B4-BE49-F238E27FC236}">
                <a16:creationId xmlns:a16="http://schemas.microsoft.com/office/drawing/2014/main" id="{77E414B5-47C8-42D8-B57E-08830F36344D}"/>
              </a:ext>
            </a:extLst>
          </p:cNvPr>
          <p:cNvSpPr>
            <a:spLocks noGrp="1"/>
          </p:cNvSpPr>
          <p:nvPr>
            <p:ph idx="1"/>
          </p:nvPr>
        </p:nvSpPr>
        <p:spPr/>
        <p:txBody>
          <a:bodyPr>
            <a:normAutofit fontScale="85000" lnSpcReduction="10000"/>
          </a:bodyPr>
          <a:lstStyle/>
          <a:p>
            <a:pPr algn="just" fontAlgn="base" latinLnBrk="0">
              <a:buFont typeface="Arial" panose="020B0604020202020204" pitchFamily="34" charset="0"/>
              <a:buChar char="•"/>
            </a:pPr>
            <a:r>
              <a:rPr lang="ru-RU" b="1" i="0" u="none" strike="noStrike" dirty="0">
                <a:solidFill>
                  <a:srgbClr val="2C3142"/>
                </a:solidFill>
                <a:effectLst/>
                <a:latin typeface="var(--stk-f--b_family)"/>
                <a:cs typeface="Rubik" panose="02000604000000020004" pitchFamily="2" charset="-79"/>
              </a:rPr>
              <a:t>Функциональные.</a:t>
            </a:r>
            <a:r>
              <a:rPr lang="ru-RU" b="0" i="0" u="none" strike="noStrike" dirty="0">
                <a:solidFill>
                  <a:srgbClr val="2C3142"/>
                </a:solidFill>
                <a:effectLst/>
                <a:latin typeface="var(--stk-f_family)"/>
                <a:cs typeface="Rubik" panose="02000604000000020004" pitchFamily="2" charset="-79"/>
              </a:rPr>
              <a:t> Возникают, когда фактический результат работы не соответствует ожиданиям: не получается опубликовать комментарий на сайте, добавить товар в корзину или открыть страницу.</a:t>
            </a:r>
          </a:p>
          <a:p>
            <a:pPr algn="just" fontAlgn="base" latinLnBrk="0">
              <a:buFont typeface="Arial" panose="020B0604020202020204" pitchFamily="34" charset="0"/>
              <a:buChar char="•"/>
            </a:pPr>
            <a:r>
              <a:rPr lang="ru-RU" b="1" i="0" u="none" strike="noStrike" dirty="0">
                <a:solidFill>
                  <a:srgbClr val="2C3142"/>
                </a:solidFill>
                <a:effectLst/>
                <a:latin typeface="var(--stk-f--b_family)"/>
                <a:cs typeface="Rubik" panose="02000604000000020004" pitchFamily="2" charset="-79"/>
              </a:rPr>
              <a:t>Визуальные.</a:t>
            </a:r>
            <a:r>
              <a:rPr lang="ru-RU" b="0" i="0" u="none" strike="noStrike" dirty="0">
                <a:solidFill>
                  <a:srgbClr val="2C3142"/>
                </a:solidFill>
                <a:effectLst/>
                <a:latin typeface="var(--stk-f_family)"/>
                <a:cs typeface="Rubik" panose="02000604000000020004" pitchFamily="2" charset="-79"/>
              </a:rPr>
              <a:t> Это случаи, когда приложение выглядит иначе, чем задумано: кнопка накладывается на текст, не отображаются картинки или текст выходит за пределы окна.</a:t>
            </a:r>
          </a:p>
          <a:p>
            <a:pPr algn="just" fontAlgn="base" latinLnBrk="0">
              <a:buFont typeface="Arial" panose="020B0604020202020204" pitchFamily="34" charset="0"/>
              <a:buChar char="•"/>
            </a:pPr>
            <a:r>
              <a:rPr lang="ru-RU" b="1" i="0" u="none" strike="noStrike" dirty="0">
                <a:solidFill>
                  <a:srgbClr val="2C3142"/>
                </a:solidFill>
                <a:effectLst/>
                <a:latin typeface="var(--stk-f--b_family)"/>
                <a:cs typeface="Rubik" panose="02000604000000020004" pitchFamily="2" charset="-79"/>
              </a:rPr>
              <a:t>Логические.</a:t>
            </a:r>
            <a:r>
              <a:rPr lang="ru-RU" b="0" i="0" u="none" strike="noStrike" dirty="0">
                <a:solidFill>
                  <a:srgbClr val="2C3142"/>
                </a:solidFill>
                <a:effectLst/>
                <a:latin typeface="var(--stk-f_family)"/>
                <a:cs typeface="Rubik" panose="02000604000000020004" pitchFamily="2" charset="-79"/>
              </a:rPr>
              <a:t> Баг, при котором что-то работает неправильно с точки зрения логики, — например, когда можно указать несуществующую дату (31 февраля) или поставить дату рождения из будущего (2077 год).</a:t>
            </a:r>
          </a:p>
          <a:p>
            <a:pPr algn="just" fontAlgn="base" latinLnBrk="0">
              <a:buFont typeface="Arial" panose="020B0604020202020204" pitchFamily="34" charset="0"/>
              <a:buChar char="•"/>
            </a:pPr>
            <a:r>
              <a:rPr lang="ru-RU" b="1" i="0" u="none" strike="noStrike" dirty="0">
                <a:solidFill>
                  <a:srgbClr val="2C3142"/>
                </a:solidFill>
                <a:effectLst/>
                <a:latin typeface="var(--stk-f--b_family)"/>
                <a:cs typeface="Rubik" panose="02000604000000020004" pitchFamily="2" charset="-79"/>
              </a:rPr>
              <a:t>Дефекты UX.</a:t>
            </a:r>
            <a:r>
              <a:rPr lang="ru-RU" b="0" i="0" u="none" strike="noStrike" dirty="0">
                <a:solidFill>
                  <a:srgbClr val="2C3142"/>
                </a:solidFill>
                <a:effectLst/>
                <a:latin typeface="var(--stk-f_family)"/>
                <a:cs typeface="Rubik" panose="02000604000000020004" pitchFamily="2" charset="-79"/>
              </a:rPr>
              <a:t> Приложение или программа неудобны в использовании: при просмотре ленты новостей пользователя постоянно отбрасывает к началу, слишком близко расположены кнопки и вместо одной нажимается другая.</a:t>
            </a:r>
          </a:p>
          <a:p>
            <a:pPr algn="just" fontAlgn="base" latinLnBrk="0">
              <a:buFont typeface="Arial" panose="020B0604020202020204" pitchFamily="34" charset="0"/>
              <a:buChar char="•"/>
            </a:pPr>
            <a:r>
              <a:rPr lang="ru-RU" b="1" i="0" u="none" strike="noStrike" dirty="0">
                <a:solidFill>
                  <a:srgbClr val="2C3142"/>
                </a:solidFill>
                <a:effectLst/>
                <a:latin typeface="var(--stk-f--b_family)"/>
                <a:cs typeface="Rubik" panose="02000604000000020004" pitchFamily="2" charset="-79"/>
              </a:rPr>
              <a:t>Дефекты безопасности.</a:t>
            </a:r>
            <a:r>
              <a:rPr lang="ru-RU" b="0" i="0" u="none" strike="noStrike" dirty="0">
                <a:solidFill>
                  <a:srgbClr val="2C3142"/>
                </a:solidFill>
                <a:effectLst/>
                <a:latin typeface="var(--stk-f_family)"/>
                <a:cs typeface="Rubik" panose="02000604000000020004" pitchFamily="2" charset="-79"/>
              </a:rPr>
              <a:t> Случаи, когда из-за ошибки в коде данные пользователей (почты, пароли, фото, информация о платежах) могут быть доступны третьим лицам.</a:t>
            </a:r>
          </a:p>
          <a:p>
            <a:endParaRPr lang="ru-BY" dirty="0"/>
          </a:p>
        </p:txBody>
      </p:sp>
      <p:sp>
        <p:nvSpPr>
          <p:cNvPr id="4" name="Дата 3">
            <a:extLst>
              <a:ext uri="{FF2B5EF4-FFF2-40B4-BE49-F238E27FC236}">
                <a16:creationId xmlns:a16="http://schemas.microsoft.com/office/drawing/2014/main" id="{F568022A-9FFC-4738-845B-59840D1BF0C0}"/>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209421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E9225-FAA0-4268-98DD-4E64CED02107}"/>
              </a:ext>
            </a:extLst>
          </p:cNvPr>
          <p:cNvSpPr>
            <a:spLocks noGrp="1"/>
          </p:cNvSpPr>
          <p:nvPr>
            <p:ph type="title"/>
          </p:nvPr>
        </p:nvSpPr>
        <p:spPr/>
        <p:txBody>
          <a:bodyPr>
            <a:normAutofit/>
          </a:bodyPr>
          <a:lstStyle/>
          <a:p>
            <a:r>
              <a:rPr lang="ru-RU" dirty="0"/>
              <a:t>Жизненный цикл дефекта</a:t>
            </a:r>
            <a:endParaRPr lang="ru-BY" dirty="0"/>
          </a:p>
        </p:txBody>
      </p:sp>
      <p:sp>
        <p:nvSpPr>
          <p:cNvPr id="3" name="Объект 2">
            <a:extLst>
              <a:ext uri="{FF2B5EF4-FFF2-40B4-BE49-F238E27FC236}">
                <a16:creationId xmlns:a16="http://schemas.microsoft.com/office/drawing/2014/main" id="{DB7CC0DE-1683-4028-BE1C-9F7857E9A034}"/>
              </a:ext>
            </a:extLst>
          </p:cNvPr>
          <p:cNvSpPr>
            <a:spLocks noGrp="1"/>
          </p:cNvSpPr>
          <p:nvPr>
            <p:ph idx="1"/>
          </p:nvPr>
        </p:nvSpPr>
        <p:spPr/>
        <p:txBody>
          <a:bodyPr/>
          <a:lstStyle/>
          <a:p>
            <a:endParaRPr lang="ru-RU" b="1" i="0" cap="all" dirty="0">
              <a:solidFill>
                <a:srgbClr val="333333"/>
              </a:solidFill>
              <a:effectLst/>
              <a:latin typeface="Open Sans" panose="020B0606030504020204" pitchFamily="34" charset="0"/>
            </a:endParaRPr>
          </a:p>
          <a:p>
            <a:endParaRPr lang="ru-BY" dirty="0"/>
          </a:p>
        </p:txBody>
      </p:sp>
      <p:sp>
        <p:nvSpPr>
          <p:cNvPr id="4" name="Дата 3">
            <a:extLst>
              <a:ext uri="{FF2B5EF4-FFF2-40B4-BE49-F238E27FC236}">
                <a16:creationId xmlns:a16="http://schemas.microsoft.com/office/drawing/2014/main" id="{ADCBA3E6-5A6A-4989-A51D-25DE767CA2F6}"/>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pic>
        <p:nvPicPr>
          <p:cNvPr id="6" name="Рисунок 5">
            <a:extLst>
              <a:ext uri="{FF2B5EF4-FFF2-40B4-BE49-F238E27FC236}">
                <a16:creationId xmlns:a16="http://schemas.microsoft.com/office/drawing/2014/main" id="{76CB98F2-CFB8-4939-A6C7-D53489CE0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634" y="1997477"/>
            <a:ext cx="3325466" cy="4305670"/>
          </a:xfrm>
          <a:prstGeom prst="rect">
            <a:avLst/>
          </a:prstGeom>
        </p:spPr>
      </p:pic>
    </p:spTree>
    <p:extLst>
      <p:ext uri="{BB962C8B-B14F-4D97-AF65-F5344CB8AC3E}">
        <p14:creationId xmlns:p14="http://schemas.microsoft.com/office/powerpoint/2010/main" val="167633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93E108-DB22-448C-AAD7-ECD0592B3F3C}"/>
              </a:ext>
            </a:extLst>
          </p:cNvPr>
          <p:cNvSpPr>
            <a:spLocks noGrp="1"/>
          </p:cNvSpPr>
          <p:nvPr>
            <p:ph type="title"/>
          </p:nvPr>
        </p:nvSpPr>
        <p:spPr/>
        <p:txBody>
          <a:bodyPr/>
          <a:lstStyle/>
          <a:p>
            <a:r>
              <a:rPr lang="ru-RU" dirty="0"/>
              <a:t>Статусы баг-репорта</a:t>
            </a:r>
            <a:endParaRPr lang="ru-BY" dirty="0"/>
          </a:p>
        </p:txBody>
      </p:sp>
      <p:sp>
        <p:nvSpPr>
          <p:cNvPr id="3" name="Объект 2">
            <a:extLst>
              <a:ext uri="{FF2B5EF4-FFF2-40B4-BE49-F238E27FC236}">
                <a16:creationId xmlns:a16="http://schemas.microsoft.com/office/drawing/2014/main" id="{3F82BB6D-520D-46CA-AD67-068E678B5C8A}"/>
              </a:ext>
            </a:extLst>
          </p:cNvPr>
          <p:cNvSpPr>
            <a:spLocks noGrp="1"/>
          </p:cNvSpPr>
          <p:nvPr>
            <p:ph idx="1"/>
          </p:nvPr>
        </p:nvSpPr>
        <p:spPr/>
        <p:txBody>
          <a:bodyPr>
            <a:normAutofit fontScale="32500" lnSpcReduction="20000"/>
          </a:bodyPr>
          <a:lstStyle/>
          <a:p>
            <a:pPr algn="l"/>
            <a:r>
              <a:rPr lang="en-US" b="1" i="0" dirty="0">
                <a:solidFill>
                  <a:srgbClr val="222222"/>
                </a:solidFill>
                <a:effectLst/>
                <a:latin typeface="Helvetica Neue"/>
              </a:rPr>
              <a:t>New:</a:t>
            </a:r>
            <a:r>
              <a:rPr lang="en-US" b="0" i="0" dirty="0">
                <a:solidFill>
                  <a:srgbClr val="222222"/>
                </a:solidFill>
                <a:effectLst/>
                <a:latin typeface="Helvetica Neue"/>
              </a:rPr>
              <a:t>  When a defect is logged and posted for the first time. It’s state is given as new.</a:t>
            </a:r>
            <a:r>
              <a:rPr lang="en-US" b="1" i="0" dirty="0">
                <a:solidFill>
                  <a:srgbClr val="222222"/>
                </a:solidFill>
                <a:effectLst/>
                <a:latin typeface="Helvetica Neue"/>
              </a:rPr>
              <a:t> </a:t>
            </a:r>
            <a:endParaRPr lang="en-US" b="0" i="0" dirty="0">
              <a:solidFill>
                <a:srgbClr val="222222"/>
              </a:solidFill>
              <a:effectLst/>
              <a:latin typeface="Trebuchet MS" panose="020B0603020202020204" pitchFamily="34" charset="0"/>
            </a:endParaRPr>
          </a:p>
          <a:p>
            <a:pPr algn="l"/>
            <a:r>
              <a:rPr lang="en-US" b="1" i="0" dirty="0">
                <a:solidFill>
                  <a:srgbClr val="222222"/>
                </a:solidFill>
                <a:effectLst/>
                <a:latin typeface="Helvetica Neue"/>
              </a:rPr>
              <a:t>Assigned:</a:t>
            </a:r>
            <a:r>
              <a:rPr lang="en-US" b="0" i="0" dirty="0">
                <a:solidFill>
                  <a:srgbClr val="222222"/>
                </a:solidFill>
                <a:effectLst/>
                <a:latin typeface="Helvetica Neue"/>
              </a:rPr>
              <a:t>  After the tester has posted the bug, the lead of the tester approves that the bug is genuine and he assigns the bug to corresponding developer and the developer team. It’s state given as assigned.</a:t>
            </a:r>
            <a:endParaRPr lang="en-US" b="0" i="0" dirty="0">
              <a:solidFill>
                <a:srgbClr val="222222"/>
              </a:solidFill>
              <a:effectLst/>
              <a:latin typeface="Trebuchet MS" panose="020B0603020202020204" pitchFamily="34" charset="0"/>
            </a:endParaRPr>
          </a:p>
          <a:p>
            <a:pPr algn="l"/>
            <a:r>
              <a:rPr lang="en-US" b="1" i="0" dirty="0">
                <a:solidFill>
                  <a:srgbClr val="222222"/>
                </a:solidFill>
                <a:effectLst/>
                <a:latin typeface="Helvetica Neue"/>
              </a:rPr>
              <a:t>Open: </a:t>
            </a:r>
            <a:r>
              <a:rPr lang="en-US" b="0" i="0" dirty="0">
                <a:solidFill>
                  <a:srgbClr val="222222"/>
                </a:solidFill>
                <a:effectLst/>
                <a:latin typeface="Helvetica Neue"/>
              </a:rPr>
              <a:t> At  this state the developer has started analyzing and working on the defect fix.</a:t>
            </a:r>
            <a:endParaRPr lang="ru-RU" b="0" i="0" dirty="0">
              <a:solidFill>
                <a:srgbClr val="222222"/>
              </a:solidFill>
              <a:effectLst/>
              <a:latin typeface="Helvetica Neue"/>
            </a:endParaRPr>
          </a:p>
          <a:p>
            <a:pPr algn="l"/>
            <a:r>
              <a:rPr lang="en-US" b="1" i="0" dirty="0">
                <a:solidFill>
                  <a:srgbClr val="222222"/>
                </a:solidFill>
                <a:effectLst/>
                <a:latin typeface="Helvetica Neue"/>
              </a:rPr>
              <a:t>Fixed: </a:t>
            </a:r>
            <a:r>
              <a:rPr lang="en-US" b="0" i="0" dirty="0">
                <a:solidFill>
                  <a:srgbClr val="222222"/>
                </a:solidFill>
                <a:effectLst/>
                <a:latin typeface="Helvetica Neue"/>
              </a:rPr>
              <a:t> When developer makes necessary code changes and verifies the changes then he/she can make bug status as ‘Fixed’ and the bug is passed to testing team.</a:t>
            </a:r>
            <a:endParaRPr lang="en-US" b="0" i="0" dirty="0">
              <a:solidFill>
                <a:srgbClr val="222222"/>
              </a:solidFill>
              <a:effectLst/>
              <a:latin typeface="Trebuchet MS" panose="020B0603020202020204" pitchFamily="34" charset="0"/>
            </a:endParaRPr>
          </a:p>
          <a:p>
            <a:pPr algn="l"/>
            <a:r>
              <a:rPr lang="en-US" b="1" i="0" dirty="0">
                <a:solidFill>
                  <a:srgbClr val="222222"/>
                </a:solidFill>
                <a:effectLst/>
                <a:latin typeface="Helvetica Neue"/>
              </a:rPr>
              <a:t>Pending retest:</a:t>
            </a:r>
            <a:r>
              <a:rPr lang="en-US" b="0" i="0" dirty="0">
                <a:solidFill>
                  <a:srgbClr val="222222"/>
                </a:solidFill>
                <a:effectLst/>
                <a:latin typeface="Helvetica Neue"/>
              </a:rPr>
              <a:t>  After fixing the defect the developer has given that particular code for retesting to the tester. Here the testing is pending on the testers end. Hence its status is pending retest.</a:t>
            </a:r>
            <a:endParaRPr lang="ru-RU" b="0" i="0" dirty="0">
              <a:solidFill>
                <a:srgbClr val="222222"/>
              </a:solidFill>
              <a:effectLst/>
              <a:latin typeface="Helvetica Neue"/>
            </a:endParaRPr>
          </a:p>
          <a:p>
            <a:pPr algn="l"/>
            <a:r>
              <a:rPr lang="en-US" b="1" i="0" dirty="0">
                <a:solidFill>
                  <a:srgbClr val="222222"/>
                </a:solidFill>
                <a:effectLst/>
                <a:latin typeface="Helvetica Neue"/>
              </a:rPr>
              <a:t>Retest:</a:t>
            </a:r>
            <a:r>
              <a:rPr lang="en-US" b="0" i="0" dirty="0">
                <a:solidFill>
                  <a:srgbClr val="222222"/>
                </a:solidFill>
                <a:effectLst/>
                <a:latin typeface="Helvetica Neue"/>
              </a:rPr>
              <a:t>  At this stage the tester do the retesting of the changed code which developer has given to him to check whether the defect got fixed or not.</a:t>
            </a:r>
            <a:endParaRPr lang="ru-RU" b="0" i="0" dirty="0">
              <a:solidFill>
                <a:srgbClr val="222222"/>
              </a:solidFill>
              <a:effectLst/>
              <a:latin typeface="Helvetica Neue"/>
            </a:endParaRPr>
          </a:p>
          <a:p>
            <a:pPr algn="l"/>
            <a:r>
              <a:rPr lang="en-US" b="1" i="0" dirty="0">
                <a:solidFill>
                  <a:srgbClr val="222222"/>
                </a:solidFill>
                <a:effectLst/>
                <a:latin typeface="Helvetica Neue"/>
              </a:rPr>
              <a:t>Verified: </a:t>
            </a:r>
            <a:r>
              <a:rPr lang="en-US" b="0" i="0" dirty="0">
                <a:solidFill>
                  <a:srgbClr val="222222"/>
                </a:solidFill>
                <a:effectLst/>
                <a:latin typeface="Helvetica Neue"/>
              </a:rPr>
              <a:t> The tester tests the bug again after it got fixed by the developer. If </a:t>
            </a:r>
            <a:r>
              <a:rPr lang="en-US" b="0" i="0" dirty="0" err="1">
                <a:solidFill>
                  <a:srgbClr val="222222"/>
                </a:solidFill>
                <a:effectLst/>
                <a:latin typeface="Helvetica Neue"/>
              </a:rPr>
              <a:t>thebug</a:t>
            </a:r>
            <a:r>
              <a:rPr lang="en-US" b="0" i="0" dirty="0">
                <a:solidFill>
                  <a:srgbClr val="222222"/>
                </a:solidFill>
                <a:effectLst/>
                <a:latin typeface="Helvetica Neue"/>
              </a:rPr>
              <a:t> is not present in the software, he approves that the bug is fixed and changes the status to “verified”.</a:t>
            </a:r>
            <a:endParaRPr lang="ru-RU" b="0" i="0" dirty="0">
              <a:solidFill>
                <a:srgbClr val="222222"/>
              </a:solidFill>
              <a:effectLst/>
              <a:latin typeface="Helvetica Neue"/>
            </a:endParaRPr>
          </a:p>
          <a:p>
            <a:pPr algn="l"/>
            <a:r>
              <a:rPr lang="en-US" b="1" i="0" dirty="0">
                <a:solidFill>
                  <a:srgbClr val="222222"/>
                </a:solidFill>
                <a:effectLst/>
                <a:latin typeface="Helvetica Neue"/>
              </a:rPr>
              <a:t>Reopen: </a:t>
            </a:r>
            <a:r>
              <a:rPr lang="en-US" b="0" i="0" dirty="0">
                <a:solidFill>
                  <a:srgbClr val="222222"/>
                </a:solidFill>
                <a:effectLst/>
                <a:latin typeface="Helvetica Neue"/>
              </a:rPr>
              <a:t> If the bug still exists even after the bug is fixed by the developer, the tester changes the status to “reopened”. The bug goes through the life cycle once again.</a:t>
            </a:r>
            <a:endParaRPr lang="ru-RU" b="0" i="0" dirty="0">
              <a:solidFill>
                <a:srgbClr val="222222"/>
              </a:solidFill>
              <a:effectLst/>
              <a:latin typeface="Helvetica Neue"/>
            </a:endParaRPr>
          </a:p>
          <a:p>
            <a:pPr algn="l"/>
            <a:r>
              <a:rPr lang="en-US" b="1" i="0" dirty="0">
                <a:solidFill>
                  <a:srgbClr val="222222"/>
                </a:solidFill>
                <a:effectLst/>
                <a:latin typeface="Helvetica Neue"/>
              </a:rPr>
              <a:t>Closed: </a:t>
            </a:r>
            <a:r>
              <a:rPr lang="en-US" b="0" i="0" dirty="0">
                <a:solidFill>
                  <a:srgbClr val="222222"/>
                </a:solidFill>
                <a:effectLst/>
                <a:latin typeface="Helvetica Neue"/>
              </a:rPr>
              <a:t> Once the bug is fixed, it is tested by the tester. If the tester feels that the bug no longer exists in the software, he changes the status of the bug to “closed”. This state means that the bug is fixed, tested and approved.</a:t>
            </a:r>
            <a:endParaRPr lang="ru-RU" b="0" i="0" dirty="0">
              <a:solidFill>
                <a:srgbClr val="222222"/>
              </a:solidFill>
              <a:effectLst/>
              <a:latin typeface="Helvetica Neue"/>
            </a:endParaRPr>
          </a:p>
          <a:p>
            <a:pPr algn="l"/>
            <a:r>
              <a:rPr lang="en-US" b="1" i="0" dirty="0">
                <a:solidFill>
                  <a:srgbClr val="222222"/>
                </a:solidFill>
                <a:effectLst/>
                <a:latin typeface="Helvetica Neue"/>
              </a:rPr>
              <a:t>Duplicate:</a:t>
            </a:r>
            <a:r>
              <a:rPr lang="en-US" b="0" i="0" dirty="0">
                <a:solidFill>
                  <a:srgbClr val="222222"/>
                </a:solidFill>
                <a:effectLst/>
                <a:latin typeface="Helvetica Neue"/>
              </a:rPr>
              <a:t> If the bug is repeated twice or the two bugs mention the same concept of the bug, then one bug status is changed to “duplicate</a:t>
            </a:r>
            <a:r>
              <a:rPr lang="en-US" b="1" i="0" dirty="0">
                <a:solidFill>
                  <a:srgbClr val="222222"/>
                </a:solidFill>
                <a:effectLst/>
                <a:latin typeface="Helvetica Neue"/>
              </a:rPr>
              <a:t>“.</a:t>
            </a:r>
            <a:endParaRPr lang="en-US" b="0" i="0" dirty="0">
              <a:solidFill>
                <a:srgbClr val="222222"/>
              </a:solidFill>
              <a:effectLst/>
              <a:latin typeface="Trebuchet MS" panose="020B0603020202020204" pitchFamily="34" charset="0"/>
            </a:endParaRPr>
          </a:p>
          <a:p>
            <a:pPr algn="l"/>
            <a:r>
              <a:rPr lang="en-US" b="1" i="0" dirty="0">
                <a:solidFill>
                  <a:srgbClr val="222222"/>
                </a:solidFill>
                <a:effectLst/>
                <a:latin typeface="Helvetica Neue"/>
              </a:rPr>
              <a:t>Rejected:</a:t>
            </a:r>
            <a:r>
              <a:rPr lang="en-US" b="0" i="0" dirty="0">
                <a:solidFill>
                  <a:srgbClr val="222222"/>
                </a:solidFill>
                <a:effectLst/>
                <a:latin typeface="Helvetica Neue"/>
              </a:rPr>
              <a:t> If the developer feels that the bug is not genuine, he rejects the bug. Then the state of the bug is changed to “rejected”.</a:t>
            </a:r>
            <a:endParaRPr lang="ru-RU" b="0" i="0" dirty="0">
              <a:solidFill>
                <a:srgbClr val="222222"/>
              </a:solidFill>
              <a:effectLst/>
              <a:latin typeface="Helvetica Neue"/>
            </a:endParaRPr>
          </a:p>
          <a:p>
            <a:pPr algn="l"/>
            <a:r>
              <a:rPr lang="en-US" b="1" i="0" dirty="0">
                <a:solidFill>
                  <a:srgbClr val="222222"/>
                </a:solidFill>
                <a:effectLst/>
                <a:latin typeface="Helvetica Neue"/>
              </a:rPr>
              <a:t>Deferred:</a:t>
            </a:r>
            <a:r>
              <a:rPr lang="en-US" b="0" i="0" dirty="0">
                <a:solidFill>
                  <a:srgbClr val="222222"/>
                </a:solidFill>
                <a:effectLst/>
                <a:latin typeface="Helvetica Neue"/>
              </a:rPr>
              <a:t> The bug, changed to deferred state means the bug is expected to be fixed in next releases. The reasons for changing the bug to this state have many factors. Some of them are priority of the bug may be low, lack of time for the release or the bug may not have major effect on the software. </a:t>
            </a:r>
            <a:endParaRPr lang="ru-RU" b="0" i="0" dirty="0">
              <a:solidFill>
                <a:srgbClr val="222222"/>
              </a:solidFill>
              <a:effectLst/>
              <a:latin typeface="Helvetica Neue"/>
            </a:endParaRPr>
          </a:p>
          <a:p>
            <a:pPr algn="l"/>
            <a:r>
              <a:rPr lang="en-US" b="1" i="0" dirty="0">
                <a:solidFill>
                  <a:srgbClr val="222222"/>
                </a:solidFill>
                <a:effectLst/>
                <a:latin typeface="Helvetica Neue"/>
              </a:rPr>
              <a:t>Not a bug:</a:t>
            </a:r>
            <a:r>
              <a:rPr lang="en-US" b="0" i="0" dirty="0">
                <a:solidFill>
                  <a:srgbClr val="222222"/>
                </a:solidFill>
                <a:effectLst/>
                <a:latin typeface="Helvetica Neue"/>
              </a:rPr>
              <a:t>  The state given as “Not a bug” if there is no change in the functionality of the application. For an example: If customer asks for some change in the look and field of the application like change of </a:t>
            </a:r>
            <a:r>
              <a:rPr lang="en-US" b="0" i="0" dirty="0" err="1">
                <a:solidFill>
                  <a:srgbClr val="222222"/>
                </a:solidFill>
                <a:effectLst/>
                <a:latin typeface="Helvetica Neue"/>
              </a:rPr>
              <a:t>colour</a:t>
            </a:r>
            <a:r>
              <a:rPr lang="en-US" b="0" i="0" dirty="0">
                <a:solidFill>
                  <a:srgbClr val="222222"/>
                </a:solidFill>
                <a:effectLst/>
                <a:latin typeface="Helvetica Neue"/>
              </a:rPr>
              <a:t> of some text then it is not a bug but just some change in the looks of the  application.</a:t>
            </a:r>
            <a:endParaRPr lang="en-US" b="0" i="0" dirty="0">
              <a:solidFill>
                <a:srgbClr val="222222"/>
              </a:solidFill>
              <a:effectLst/>
              <a:latin typeface="Trebuchet MS" panose="020B0603020202020204" pitchFamily="34" charset="0"/>
            </a:endParaRPr>
          </a:p>
          <a:p>
            <a:endParaRPr lang="ru-BY" dirty="0"/>
          </a:p>
        </p:txBody>
      </p:sp>
      <p:sp>
        <p:nvSpPr>
          <p:cNvPr id="4" name="Дата 3">
            <a:extLst>
              <a:ext uri="{FF2B5EF4-FFF2-40B4-BE49-F238E27FC236}">
                <a16:creationId xmlns:a16="http://schemas.microsoft.com/office/drawing/2014/main" id="{7CC36F96-4CA2-4564-B694-C9B3BBA1A4AF}"/>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144028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7F6D3-CF95-4B7A-89D6-BA5C5FCDBC57}"/>
              </a:ext>
            </a:extLst>
          </p:cNvPr>
          <p:cNvSpPr>
            <a:spLocks noGrp="1"/>
          </p:cNvSpPr>
          <p:nvPr>
            <p:ph type="title"/>
          </p:nvPr>
        </p:nvSpPr>
        <p:spPr/>
        <p:txBody>
          <a:bodyPr/>
          <a:lstStyle/>
          <a:p>
            <a:r>
              <a:rPr lang="ru-RU" dirty="0"/>
              <a:t>Структура баг-репорта</a:t>
            </a:r>
            <a:endParaRPr lang="ru-BY" dirty="0"/>
          </a:p>
        </p:txBody>
      </p:sp>
      <p:sp>
        <p:nvSpPr>
          <p:cNvPr id="3" name="Объект 2">
            <a:extLst>
              <a:ext uri="{FF2B5EF4-FFF2-40B4-BE49-F238E27FC236}">
                <a16:creationId xmlns:a16="http://schemas.microsoft.com/office/drawing/2014/main" id="{77E414B5-47C8-42D8-B57E-08830F36344D}"/>
              </a:ext>
            </a:extLst>
          </p:cNvPr>
          <p:cNvSpPr>
            <a:spLocks noGrp="1"/>
          </p:cNvSpPr>
          <p:nvPr>
            <p:ph idx="1"/>
          </p:nvPr>
        </p:nvSpPr>
        <p:spPr/>
        <p:txBody>
          <a:bodyPr>
            <a:normAutofit fontScale="55000" lnSpcReduction="20000"/>
          </a:bodyPr>
          <a:lstStyle/>
          <a:p>
            <a:r>
              <a:rPr lang="ru-RU" dirty="0"/>
              <a:t>1. </a:t>
            </a:r>
            <a:r>
              <a:rPr lang="ru-RU" b="1" dirty="0"/>
              <a:t>Идентификатор (</a:t>
            </a:r>
            <a:r>
              <a:rPr lang="en-US" b="1" dirty="0"/>
              <a:t>ID)</a:t>
            </a:r>
            <a:endParaRPr lang="ru-RU" b="1" dirty="0"/>
          </a:p>
          <a:p>
            <a:r>
              <a:rPr lang="ru-RU" dirty="0"/>
              <a:t>2</a:t>
            </a:r>
            <a:r>
              <a:rPr lang="ru-RU" b="1" dirty="0"/>
              <a:t>. Краткое описание (</a:t>
            </a:r>
            <a:r>
              <a:rPr lang="en-US" b="1" dirty="0"/>
              <a:t>Summary) – </a:t>
            </a:r>
            <a:r>
              <a:rPr lang="ru-RU" b="1" dirty="0"/>
              <a:t>«Что? Где? Когда?»</a:t>
            </a:r>
          </a:p>
          <a:p>
            <a:r>
              <a:rPr lang="ru-RU" dirty="0"/>
              <a:t>3. Подробное описание</a:t>
            </a:r>
            <a:r>
              <a:rPr lang="en-US" dirty="0"/>
              <a:t> (Description)</a:t>
            </a:r>
            <a:endParaRPr lang="ru-RU" dirty="0"/>
          </a:p>
          <a:p>
            <a:r>
              <a:rPr lang="ru-RU" b="1" dirty="0"/>
              <a:t>4. Окружение (</a:t>
            </a:r>
            <a:r>
              <a:rPr lang="en-US" b="1" dirty="0"/>
              <a:t>Environment)</a:t>
            </a:r>
          </a:p>
          <a:p>
            <a:r>
              <a:rPr lang="en-US" b="1" dirty="0"/>
              <a:t>5. </a:t>
            </a:r>
            <a:r>
              <a:rPr lang="ru-RU" b="1" dirty="0"/>
              <a:t>Шаги воспроизведения (</a:t>
            </a:r>
            <a:r>
              <a:rPr lang="en-US" b="1" dirty="0"/>
              <a:t>Steps to Reproduce)</a:t>
            </a:r>
          </a:p>
          <a:p>
            <a:r>
              <a:rPr lang="en-US" b="1" dirty="0"/>
              <a:t>6. </a:t>
            </a:r>
            <a:r>
              <a:rPr lang="ru-RU" b="1" dirty="0"/>
              <a:t>Ожидаемый результат (</a:t>
            </a:r>
            <a:r>
              <a:rPr lang="en-US" b="1" dirty="0"/>
              <a:t>Expected Result)</a:t>
            </a:r>
          </a:p>
          <a:p>
            <a:r>
              <a:rPr lang="en-US" b="1" dirty="0"/>
              <a:t>7.  </a:t>
            </a:r>
            <a:r>
              <a:rPr lang="ru-RU" b="1" dirty="0"/>
              <a:t>Фактический результат (</a:t>
            </a:r>
            <a:r>
              <a:rPr lang="en-US" b="1" dirty="0"/>
              <a:t>Actual Result)</a:t>
            </a:r>
          </a:p>
          <a:p>
            <a:r>
              <a:rPr lang="en-US" b="1" dirty="0"/>
              <a:t>8. </a:t>
            </a:r>
            <a:r>
              <a:rPr lang="ru-RU" b="1" dirty="0"/>
              <a:t>Критичность (</a:t>
            </a:r>
            <a:r>
              <a:rPr lang="en-US" b="1" dirty="0"/>
              <a:t>Severity</a:t>
            </a:r>
            <a:r>
              <a:rPr lang="ru-RU" b="1" dirty="0"/>
              <a:t>)</a:t>
            </a:r>
            <a:endParaRPr lang="en-US" b="1" dirty="0"/>
          </a:p>
          <a:p>
            <a:r>
              <a:rPr lang="en-US" b="1" dirty="0"/>
              <a:t>9. </a:t>
            </a:r>
            <a:r>
              <a:rPr lang="ru-RU" b="1" dirty="0"/>
              <a:t>Приоритет </a:t>
            </a:r>
            <a:r>
              <a:rPr lang="en-US" b="1" dirty="0"/>
              <a:t>(Priority)</a:t>
            </a:r>
          </a:p>
          <a:p>
            <a:r>
              <a:rPr lang="en-US" dirty="0"/>
              <a:t>10. </a:t>
            </a:r>
            <a:r>
              <a:rPr lang="ru-RU" dirty="0"/>
              <a:t>Воспроизводимость </a:t>
            </a:r>
            <a:r>
              <a:rPr lang="en-US" dirty="0"/>
              <a:t>(Reproducible) - “always”/“sometimes”</a:t>
            </a:r>
            <a:endParaRPr lang="ru-RU" dirty="0"/>
          </a:p>
          <a:p>
            <a:r>
              <a:rPr lang="ru-RU" dirty="0"/>
              <a:t>11. Приложения (</a:t>
            </a:r>
            <a:r>
              <a:rPr lang="en-US" dirty="0"/>
              <a:t>Attachments)</a:t>
            </a:r>
          </a:p>
          <a:p>
            <a:r>
              <a:rPr lang="en-US" dirty="0"/>
              <a:t>12. </a:t>
            </a:r>
            <a:r>
              <a:rPr lang="ru-RU" dirty="0"/>
              <a:t>«Обходной путь» (</a:t>
            </a:r>
            <a:r>
              <a:rPr lang="en-US"/>
              <a:t>Workaround)</a:t>
            </a:r>
            <a:endParaRPr lang="en-US" dirty="0"/>
          </a:p>
        </p:txBody>
      </p:sp>
      <p:sp>
        <p:nvSpPr>
          <p:cNvPr id="4" name="Дата 3">
            <a:extLst>
              <a:ext uri="{FF2B5EF4-FFF2-40B4-BE49-F238E27FC236}">
                <a16:creationId xmlns:a16="http://schemas.microsoft.com/office/drawing/2014/main" id="{F568022A-9FFC-4738-845B-59840D1BF0C0}"/>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17632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FB936-FBD7-464D-97B5-EE30306778D2}"/>
              </a:ext>
            </a:extLst>
          </p:cNvPr>
          <p:cNvSpPr>
            <a:spLocks noGrp="1"/>
          </p:cNvSpPr>
          <p:nvPr>
            <p:ph type="title"/>
          </p:nvPr>
        </p:nvSpPr>
        <p:spPr/>
        <p:txBody>
          <a:bodyPr/>
          <a:lstStyle/>
          <a:p>
            <a:r>
              <a:rPr lang="ru-RU" dirty="0"/>
              <a:t>Идентификатор (</a:t>
            </a:r>
            <a:r>
              <a:rPr lang="en-US" dirty="0"/>
              <a:t>ID)</a:t>
            </a:r>
            <a:endParaRPr lang="ru-BY" dirty="0"/>
          </a:p>
        </p:txBody>
      </p:sp>
      <p:sp>
        <p:nvSpPr>
          <p:cNvPr id="3" name="Объект 2">
            <a:extLst>
              <a:ext uri="{FF2B5EF4-FFF2-40B4-BE49-F238E27FC236}">
                <a16:creationId xmlns:a16="http://schemas.microsoft.com/office/drawing/2014/main" id="{4F5E9F08-3E0B-466D-8599-148B00322ED4}"/>
              </a:ext>
            </a:extLst>
          </p:cNvPr>
          <p:cNvSpPr>
            <a:spLocks noGrp="1"/>
          </p:cNvSpPr>
          <p:nvPr>
            <p:ph idx="1"/>
          </p:nvPr>
        </p:nvSpPr>
        <p:spPr/>
        <p:txBody>
          <a:bodyPr/>
          <a:lstStyle/>
          <a:p>
            <a:pPr marL="200025" marR="0" lvl="1" indent="0" algn="l" rtl="0">
              <a:lnSpc>
                <a:spcPct val="90000"/>
              </a:lnSpc>
              <a:spcBef>
                <a:spcPts val="0"/>
              </a:spcBef>
              <a:spcAft>
                <a:spcPts val="0"/>
              </a:spcAft>
              <a:buClr>
                <a:schemeClr val="dk2"/>
              </a:buClr>
              <a:buSzPts val="2800"/>
              <a:buFont typeface="Calibri"/>
              <a:buNone/>
            </a:pPr>
            <a:r>
              <a:rPr lang="ru-RU" sz="2000" b="0" i="0" u="none" strike="noStrike" cap="none" dirty="0">
                <a:solidFill>
                  <a:schemeClr val="dk2"/>
                </a:solidFill>
                <a:latin typeface="Calibri"/>
                <a:ea typeface="Calibri"/>
                <a:cs typeface="Calibri"/>
                <a:sym typeface="Calibri"/>
              </a:rPr>
              <a:t>Например:</a:t>
            </a:r>
            <a:endParaRPr lang="ru-RU" dirty="0"/>
          </a:p>
          <a:p>
            <a:pPr marL="200025" marR="0" lvl="1" indent="0" algn="l" rtl="0">
              <a:lnSpc>
                <a:spcPct val="90000"/>
              </a:lnSpc>
              <a:spcBef>
                <a:spcPts val="600"/>
              </a:spcBef>
              <a:spcAft>
                <a:spcPts val="0"/>
              </a:spcAft>
              <a:buClr>
                <a:schemeClr val="accent1"/>
              </a:buClr>
              <a:buSzPts val="2800"/>
              <a:buFont typeface="Arial"/>
              <a:buNone/>
            </a:pPr>
            <a:endParaRPr lang="ru-RU" sz="2000" b="0" i="0" u="none" strike="noStrike" cap="none" dirty="0">
              <a:solidFill>
                <a:schemeClr val="dk2"/>
              </a:solidFill>
              <a:latin typeface="Calibri"/>
              <a:ea typeface="Calibri"/>
              <a:cs typeface="Calibri"/>
              <a:sym typeface="Calibri"/>
            </a:endParaRPr>
          </a:p>
          <a:p>
            <a:pPr marL="200025" marR="0" lvl="1" indent="0" algn="l" rtl="0">
              <a:lnSpc>
                <a:spcPct val="90000"/>
              </a:lnSpc>
              <a:spcBef>
                <a:spcPts val="600"/>
              </a:spcBef>
              <a:spcAft>
                <a:spcPts val="0"/>
              </a:spcAft>
              <a:buClr>
                <a:schemeClr val="accent1"/>
              </a:buClr>
              <a:buSzPts val="2800"/>
              <a:buFont typeface="Arial"/>
              <a:buNone/>
            </a:pPr>
            <a:r>
              <a:rPr lang="en-US" sz="2000" b="0" i="0" u="none" strike="noStrike" cap="none" dirty="0">
                <a:solidFill>
                  <a:schemeClr val="dk2"/>
                </a:solidFill>
                <a:latin typeface="Calibri"/>
                <a:ea typeface="Calibri"/>
                <a:cs typeface="Calibri"/>
                <a:sym typeface="Calibri"/>
              </a:rPr>
              <a:t>RESE-05</a:t>
            </a:r>
          </a:p>
          <a:p>
            <a:pPr marL="200025" marR="0" lvl="1" indent="0" algn="l" rtl="0">
              <a:lnSpc>
                <a:spcPct val="90000"/>
              </a:lnSpc>
              <a:spcBef>
                <a:spcPts val="600"/>
              </a:spcBef>
              <a:spcAft>
                <a:spcPts val="0"/>
              </a:spcAft>
              <a:buClr>
                <a:schemeClr val="accent1"/>
              </a:buClr>
              <a:buSzPts val="2800"/>
              <a:buFont typeface="Arial"/>
              <a:buNone/>
            </a:pPr>
            <a:endParaRPr lang="en-US" sz="2000" dirty="0">
              <a:solidFill>
                <a:schemeClr val="dk2"/>
              </a:solidFill>
              <a:latin typeface="Calibri"/>
              <a:ea typeface="Calibri"/>
              <a:cs typeface="Calibri"/>
              <a:sym typeface="Calibri"/>
            </a:endParaRPr>
          </a:p>
          <a:p>
            <a:pPr marL="200025" marR="0" lvl="1" indent="0" algn="l" rtl="0">
              <a:lnSpc>
                <a:spcPct val="90000"/>
              </a:lnSpc>
              <a:spcBef>
                <a:spcPts val="600"/>
              </a:spcBef>
              <a:spcAft>
                <a:spcPts val="0"/>
              </a:spcAft>
              <a:buClr>
                <a:schemeClr val="accent1"/>
              </a:buClr>
              <a:buSzPts val="2800"/>
              <a:buFont typeface="Arial"/>
              <a:buNone/>
            </a:pPr>
            <a:r>
              <a:rPr lang="ru-RU" sz="2000" dirty="0">
                <a:solidFill>
                  <a:schemeClr val="dk2"/>
                </a:solidFill>
                <a:latin typeface="Calibri"/>
                <a:ea typeface="Calibri"/>
                <a:cs typeface="Calibri"/>
                <a:sym typeface="Calibri"/>
              </a:rPr>
              <a:t>Присваивается баг-</a:t>
            </a:r>
            <a:r>
              <a:rPr lang="ru-RU" sz="2000" dirty="0" err="1">
                <a:solidFill>
                  <a:schemeClr val="dk2"/>
                </a:solidFill>
                <a:latin typeface="Calibri"/>
                <a:ea typeface="Calibri"/>
                <a:cs typeface="Calibri"/>
                <a:sym typeface="Calibri"/>
              </a:rPr>
              <a:t>трекинговой</a:t>
            </a:r>
            <a:r>
              <a:rPr lang="ru-RU" sz="2000" dirty="0">
                <a:solidFill>
                  <a:schemeClr val="dk2"/>
                </a:solidFill>
                <a:latin typeface="Calibri"/>
                <a:ea typeface="Calibri"/>
                <a:cs typeface="Calibri"/>
                <a:sym typeface="Calibri"/>
              </a:rPr>
              <a:t> системой автоматически</a:t>
            </a:r>
            <a:endParaRPr lang="ru-RU" sz="2000" b="0" i="0" u="none" strike="noStrike" cap="none" dirty="0">
              <a:solidFill>
                <a:schemeClr val="dk2"/>
              </a:solidFill>
              <a:latin typeface="Calibri"/>
              <a:ea typeface="Calibri"/>
              <a:cs typeface="Calibri"/>
              <a:sym typeface="Calibri"/>
            </a:endParaRPr>
          </a:p>
        </p:txBody>
      </p:sp>
      <p:sp>
        <p:nvSpPr>
          <p:cNvPr id="4" name="Дата 3">
            <a:extLst>
              <a:ext uri="{FF2B5EF4-FFF2-40B4-BE49-F238E27FC236}">
                <a16:creationId xmlns:a16="http://schemas.microsoft.com/office/drawing/2014/main" id="{F4D57829-305F-4F7B-8366-D0B0DC48475E}"/>
              </a:ext>
            </a:extLst>
          </p:cNvPr>
          <p:cNvSpPr>
            <a:spLocks noGrp="1"/>
          </p:cNvSpPr>
          <p:nvPr>
            <p:ph type="dt" sz="half" idx="10"/>
          </p:nvPr>
        </p:nvSpPr>
        <p:spPr/>
        <p:txBody>
          <a:bodyPr/>
          <a:lstStyle/>
          <a:p>
            <a:pPr rtl="0"/>
            <a:fld id="{BE289488-0C23-4DC8-A9FA-240659547385}" type="datetime1">
              <a:rPr lang="ru-RU" smtClean="0"/>
              <a:t>06.05.2022</a:t>
            </a:fld>
            <a:endParaRPr lang="en-US" dirty="0"/>
          </a:p>
        </p:txBody>
      </p:sp>
    </p:spTree>
    <p:extLst>
      <p:ext uri="{BB962C8B-B14F-4D97-AF65-F5344CB8AC3E}">
        <p14:creationId xmlns:p14="http://schemas.microsoft.com/office/powerpoint/2010/main" val="3036626783"/>
      </p:ext>
    </p:extLst>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95_TF56160789" id="{E9416FAF-F856-40AC-9675-C9B0760B1290}" vid="{1EEFFE07-2D5A-4CA5-A479-4D088CDD8AD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{25086A18-7ECF-40E8-9171-66D429A2DACA}tf56160789_win32</Template>
  <TotalTime>165</TotalTime>
  <Words>1909</Words>
  <Application>Microsoft Office PowerPoint</Application>
  <PresentationFormat>Широкоэкранный</PresentationFormat>
  <Paragraphs>154</Paragraphs>
  <Slides>23</Slides>
  <Notes>0</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vt:i4>
      </vt:variant>
    </vt:vector>
  </HeadingPairs>
  <TitlesOfParts>
    <vt:vector size="35" baseType="lpstr">
      <vt:lpstr>Arial</vt:lpstr>
      <vt:lpstr>Bookman Old Style</vt:lpstr>
      <vt:lpstr>Calibri</vt:lpstr>
      <vt:lpstr>Franklin Gothic Book</vt:lpstr>
      <vt:lpstr>Helvetica Neue</vt:lpstr>
      <vt:lpstr>Montserrat</vt:lpstr>
      <vt:lpstr>Open Sans</vt:lpstr>
      <vt:lpstr>Roboto</vt:lpstr>
      <vt:lpstr>Trebuchet MS</vt:lpstr>
      <vt:lpstr>var(--stk-f_family)</vt:lpstr>
      <vt:lpstr>var(--stk-f--b_family)</vt:lpstr>
      <vt:lpstr>1_РетроспективаVTI</vt:lpstr>
      <vt:lpstr>Баг-репорты</vt:lpstr>
      <vt:lpstr>Что такое баг?</vt:lpstr>
      <vt:lpstr>NOTA BENE</vt:lpstr>
      <vt:lpstr>Что такое баг-репорт?</vt:lpstr>
      <vt:lpstr>Виды багов</vt:lpstr>
      <vt:lpstr>Жизненный цикл дефекта</vt:lpstr>
      <vt:lpstr>Статусы баг-репорта</vt:lpstr>
      <vt:lpstr>Структура баг-репорта</vt:lpstr>
      <vt:lpstr>Идентификатор (ID)</vt:lpstr>
      <vt:lpstr>Краткое описание (Summary)</vt:lpstr>
      <vt:lpstr>Подробное описание</vt:lpstr>
      <vt:lpstr>Шаги воспроизведения(Steps to Reproduce)</vt:lpstr>
      <vt:lpstr>Ожидаемый результат (Expected Result)</vt:lpstr>
      <vt:lpstr>Фактический результат (Actual Result)</vt:lpstr>
      <vt:lpstr>Окружение (Environment)</vt:lpstr>
      <vt:lpstr>Критичность (Severity)</vt:lpstr>
      <vt:lpstr>Приоритет (Priority)</vt:lpstr>
      <vt:lpstr>Приложения (Attachments)</vt:lpstr>
      <vt:lpstr>Воспроизводимость (Reproducible)</vt:lpstr>
      <vt:lpstr>«Обходной путь»(Workaround)</vt:lpstr>
      <vt:lpstr>Как правильно оформить баг-репорт</vt:lpstr>
      <vt:lpstr>Типичные ошибки</vt:lpstr>
      <vt:lpstr>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Баг-репорты</dc:title>
  <dc:creator>Voskobojnikova Kristina</dc:creator>
  <cp:lastModifiedBy>Voskobojnikova Kristina</cp:lastModifiedBy>
  <cp:revision>20</cp:revision>
  <dcterms:created xsi:type="dcterms:W3CDTF">2022-05-05T09:50:44Z</dcterms:created>
  <dcterms:modified xsi:type="dcterms:W3CDTF">2022-05-06T09:40:51Z</dcterms:modified>
</cp:coreProperties>
</file>