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7" r:id="rId3"/>
    <p:sldId id="287" r:id="rId4"/>
    <p:sldId id="288" r:id="rId5"/>
    <p:sldId id="258"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59" r:id="rId33"/>
    <p:sldId id="260" r:id="rId34"/>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E51D080-0FA4-452C-BE9C-57B885F95115}" type="datetime1">
              <a:rPr lang="ru-RU" smtClean="0"/>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68A2903-BD5A-4833-B0CA-AB5B8165171B}" type="datetime1">
              <a:rPr lang="ru-RU" smtClean="0"/>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a:t>Щелкните, чтобы изменить стили текста образца слайда</a:t>
            </a:r>
            <a:endParaRPr lang="en-US"/>
          </a:p>
          <a:p>
            <a:pPr lvl="1" rtl="0"/>
            <a:r>
              <a:rPr lang="en-US"/>
              <a:t>Второй уровень</a:t>
            </a:r>
            <a:endParaRPr lang="en-US"/>
          </a:p>
          <a:p>
            <a:pPr lvl="2" rtl="0"/>
            <a:r>
              <a:rPr lang="en-US"/>
              <a:t>Третий уровень</a:t>
            </a:r>
            <a:endParaRPr lang="en-US"/>
          </a:p>
          <a:p>
            <a:pPr lvl="3" rtl="0"/>
            <a:r>
              <a:rPr lang="en-US"/>
              <a:t>Четвертый уровень</a:t>
            </a:r>
            <a:endParaRPr lang="en-US"/>
          </a:p>
          <a:p>
            <a:pPr lvl="4" rtl="0"/>
            <a:r>
              <a:rPr lang="en-US"/>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Титульный слайд">
    <p:spTree>
      <p:nvGrpSpPr>
        <p:cNvPr id="1" name=""/>
        <p:cNvGrpSpPr/>
        <p:nvPr/>
      </p:nvGrpSpPr>
      <p:grpSpPr>
        <a:xfrm>
          <a:off x="0" y="0"/>
          <a:ext cx="0" cy="0"/>
          <a:chOff x="0" y="0"/>
          <a:chExt cx="0" cy="0"/>
        </a:xfrm>
      </p:grpSpPr>
      <p:sp>
        <p:nvSpPr>
          <p:cNvPr id="10" name="Прямоугольник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cs typeface="FreesiaUPC" panose="020B0502040204020203" pitchFamily="34" charset="-34"/>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ru-RU"/>
              <a:t>Образец подзаголовка</a:t>
            </a:r>
            <a:endParaRPr lang="en-US" dirty="0"/>
          </a:p>
        </p:txBody>
      </p:sp>
      <p:cxnSp>
        <p:nvCxnSpPr>
          <p:cNvPr id="9" name="Прямая соединительная линия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Дата 3"/>
          <p:cNvSpPr>
            <a:spLocks noGrp="1"/>
          </p:cNvSpPr>
          <p:nvPr>
            <p:ph type="dt" sz="half" idx="10"/>
          </p:nvPr>
        </p:nvSpPr>
        <p:spPr/>
        <p:txBody>
          <a:bodyPr rtlCol="0"/>
          <a:lstStyle/>
          <a:p>
            <a:pPr rtl="0"/>
            <a:fld id="{8D4DAEB3-2211-4CA3-9D23-0143FCF3926F}" type="datetime1">
              <a:rPr lang="ru-RU" smtClean="0"/>
            </a:fld>
            <a:endParaRPr lang="en-US" dirty="0"/>
          </a:p>
        </p:txBody>
      </p:sp>
      <p:sp>
        <p:nvSpPr>
          <p:cNvPr id="5" name="Нижний колонтитул 4"/>
          <p:cNvSpPr>
            <a:spLocks noGrp="1"/>
          </p:cNvSpPr>
          <p:nvPr>
            <p:ph type="ftr" sz="quarter" idx="11"/>
          </p:nvPr>
        </p:nvSpPr>
        <p:spPr/>
        <p:txBody>
          <a:bodyPr rtlCol="0"/>
          <a:lstStyle/>
          <a:p>
            <a:pPr rtl="0"/>
            <a:endParaRPr lang="en-US" dirty="0"/>
          </a:p>
        </p:txBody>
      </p:sp>
      <p:sp>
        <p:nvSpPr>
          <p:cNvPr id="6" name="Номер слайда 5"/>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lIns="45720" tIns="0" rIns="45720" bIns="0"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A82E9B35-0826-45CC-9C2C-707B22DFAA83}"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9" name="Номер слайда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Вертикальный заголовок 1"/>
          <p:cNvSpPr>
            <a:spLocks noGrp="1"/>
          </p:cNvSpPr>
          <p:nvPr>
            <p:ph type="title" orient="vert"/>
          </p:nvPr>
        </p:nvSpPr>
        <p:spPr>
          <a:xfrm>
            <a:off x="8724900" y="412302"/>
            <a:ext cx="2628900" cy="5759898"/>
          </a:xfrm>
        </p:spPr>
        <p:txBody>
          <a:bodyPr vert="eaVert"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838200" y="412302"/>
            <a:ext cx="7734300" cy="5759898"/>
          </a:xfrm>
        </p:spPr>
        <p:txBody>
          <a:bodyPr vert="eaVert" lIns="45720" tIns="0" rIns="45720" bIns="0"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74C0063D-EDF2-4190-A726-B9B651F864E7}"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10" name="Номер слайда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3" name="Объект 2"/>
          <p:cNvSpPr>
            <a:spLocks noGrp="1"/>
          </p:cNvSpPr>
          <p:nvPr>
            <p:ph idx="1"/>
          </p:nvPr>
        </p:nvSpPr>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BE289488-0C23-4DC8-A9FA-240659547385}"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9" name="Номер слайда 8"/>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10" name="Прямоугольник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ru-RU"/>
              <a:t>Образец заголовка</a:t>
            </a:r>
            <a:endParaRPr lang="en-US" dirty="0"/>
          </a:p>
        </p:txBody>
      </p:sp>
      <p:sp>
        <p:nvSpPr>
          <p:cNvPr id="3" name="Текст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endParaRPr lang="ru-RU"/>
          </a:p>
        </p:txBody>
      </p:sp>
      <p:cxnSp>
        <p:nvCxnSpPr>
          <p:cNvPr id="9" name="Прямая соединительная линия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Дата 6"/>
          <p:cNvSpPr>
            <a:spLocks noGrp="1"/>
          </p:cNvSpPr>
          <p:nvPr>
            <p:ph type="dt" sz="half" idx="10"/>
          </p:nvPr>
        </p:nvSpPr>
        <p:spPr/>
        <p:txBody>
          <a:bodyPr rtlCol="0"/>
          <a:lstStyle/>
          <a:p>
            <a:pPr rtl="0"/>
            <a:fld id="{33EFA117-2261-4A1D-8BE7-0B7E6A1366C0}" type="datetime1">
              <a:rPr lang="ru-RU" smtClean="0"/>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11" name="Номер слайда 10"/>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1097280" y="2120900"/>
            <a:ext cx="4639736" cy="3748193"/>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4" name="Объект 3"/>
          <p:cNvSpPr>
            <a:spLocks noGrp="1"/>
          </p:cNvSpPr>
          <p:nvPr>
            <p:ph sz="half" idx="2"/>
          </p:nvPr>
        </p:nvSpPr>
        <p:spPr>
          <a:xfrm>
            <a:off x="6515944" y="2120900"/>
            <a:ext cx="4639736" cy="3748194"/>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2" name="Дата 1"/>
          <p:cNvSpPr>
            <a:spLocks noGrp="1"/>
          </p:cNvSpPr>
          <p:nvPr>
            <p:ph type="dt" sz="half" idx="10"/>
          </p:nvPr>
        </p:nvSpPr>
        <p:spPr/>
        <p:txBody>
          <a:bodyPr rtlCol="0"/>
          <a:lstStyle/>
          <a:p>
            <a:pPr rtl="0"/>
            <a:fld id="{659279E9-B6DA-4AB3-A7CE-B748E56BEA69}" type="datetime1">
              <a:rPr lang="ru-RU" smtClean="0"/>
            </a:fld>
            <a:endParaRPr lang="en-US" dirty="0"/>
          </a:p>
        </p:txBody>
      </p:sp>
      <p:sp>
        <p:nvSpPr>
          <p:cNvPr id="9" name="Нижний колонтитул 8"/>
          <p:cNvSpPr>
            <a:spLocks noGrp="1"/>
          </p:cNvSpPr>
          <p:nvPr>
            <p:ph type="ftr" sz="quarter" idx="11"/>
          </p:nvPr>
        </p:nvSpPr>
        <p:spPr/>
        <p:txBody>
          <a:bodyPr rtlCol="0"/>
          <a:lstStyle/>
          <a:p>
            <a:pPr rtl="0"/>
            <a:endParaRPr lang="en-US" dirty="0"/>
          </a:p>
        </p:txBody>
      </p:sp>
      <p:sp>
        <p:nvSpPr>
          <p:cNvPr id="10" name="Номер слайда 9"/>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Заголовок 9"/>
          <p:cNvSpPr>
            <a:spLocks noGrp="1"/>
          </p:cNvSpPr>
          <p:nvPr>
            <p:ph type="title"/>
          </p:nvPr>
        </p:nvSpPr>
        <p:spPr>
          <a:xfrm>
            <a:off x="1097280" y="286603"/>
            <a:ext cx="10058400" cy="1450757"/>
          </a:xfrm>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endParaRPr lang="ru-RU"/>
          </a:p>
        </p:txBody>
      </p:sp>
      <p:sp>
        <p:nvSpPr>
          <p:cNvPr id="4" name="Объект 3"/>
          <p:cNvSpPr>
            <a:spLocks noGrp="1"/>
          </p:cNvSpPr>
          <p:nvPr>
            <p:ph sz="half" idx="2"/>
          </p:nvPr>
        </p:nvSpPr>
        <p:spPr>
          <a:xfrm>
            <a:off x="1097280" y="2958274"/>
            <a:ext cx="4639736" cy="2910821"/>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5" name="Текст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endParaRPr lang="ru-RU"/>
          </a:p>
        </p:txBody>
      </p:sp>
      <p:sp>
        <p:nvSpPr>
          <p:cNvPr id="6" name="Объект 5"/>
          <p:cNvSpPr>
            <a:spLocks noGrp="1"/>
          </p:cNvSpPr>
          <p:nvPr>
            <p:ph sz="quarter" idx="4"/>
          </p:nvPr>
        </p:nvSpPr>
        <p:spPr>
          <a:xfrm>
            <a:off x="6515944" y="2958273"/>
            <a:ext cx="4639736" cy="2910821"/>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2" name="Дата 1"/>
          <p:cNvSpPr>
            <a:spLocks noGrp="1"/>
          </p:cNvSpPr>
          <p:nvPr>
            <p:ph type="dt" sz="half" idx="10"/>
          </p:nvPr>
        </p:nvSpPr>
        <p:spPr/>
        <p:txBody>
          <a:bodyPr rtlCol="0"/>
          <a:lstStyle/>
          <a:p>
            <a:pPr rtl="0"/>
            <a:fld id="{17CF7452-61A3-4CDC-ACAB-74E5B4A7EF57}" type="datetime1">
              <a:rPr lang="ru-RU" smtClean="0"/>
            </a:fld>
            <a:endParaRPr lang="en-US" dirty="0"/>
          </a:p>
        </p:txBody>
      </p:sp>
      <p:sp>
        <p:nvSpPr>
          <p:cNvPr id="11" name="Нижний колонтитул 10"/>
          <p:cNvSpPr>
            <a:spLocks noGrp="1"/>
          </p:cNvSpPr>
          <p:nvPr>
            <p:ph type="ftr" sz="quarter" idx="11"/>
          </p:nvPr>
        </p:nvSpPr>
        <p:spPr/>
        <p:txBody>
          <a:bodyPr rtlCol="0"/>
          <a:lstStyle/>
          <a:p>
            <a:pPr rtl="0"/>
            <a:endParaRPr lang="en-US" dirty="0"/>
          </a:p>
        </p:txBody>
      </p:sp>
      <p:sp>
        <p:nvSpPr>
          <p:cNvPr id="12" name="Номер слайда 11"/>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en-US" dirty="0"/>
          </a:p>
        </p:txBody>
      </p:sp>
      <p:sp>
        <p:nvSpPr>
          <p:cNvPr id="6" name="Дата 5"/>
          <p:cNvSpPr>
            <a:spLocks noGrp="1"/>
          </p:cNvSpPr>
          <p:nvPr>
            <p:ph type="dt" sz="half" idx="10"/>
          </p:nvPr>
        </p:nvSpPr>
        <p:spPr/>
        <p:txBody>
          <a:bodyPr rtlCol="0"/>
          <a:lstStyle/>
          <a:p>
            <a:pPr rtl="0"/>
            <a:fld id="{E4D00952-BE77-47A2-BE29-2226E2D6BB12}" type="datetime1">
              <a:rPr lang="ru-RU" smtClean="0"/>
            </a:fld>
            <a:endParaRPr lang="en-US" dirty="0"/>
          </a:p>
        </p:txBody>
      </p:sp>
      <p:sp>
        <p:nvSpPr>
          <p:cNvPr id="7" name="Нижний колонтитул 6"/>
          <p:cNvSpPr>
            <a:spLocks noGrp="1"/>
          </p:cNvSpPr>
          <p:nvPr>
            <p:ph type="ftr" sz="quarter" idx="11"/>
          </p:nvPr>
        </p:nvSpPr>
        <p:spPr/>
        <p:txBody>
          <a:bodyPr rtlCol="0"/>
          <a:lstStyle/>
          <a:p>
            <a:pPr rtl="0"/>
            <a:endParaRPr lang="en-US" dirty="0"/>
          </a:p>
        </p:txBody>
      </p:sp>
      <p:sp>
        <p:nvSpPr>
          <p:cNvPr id="8" name="Номер слайда 7"/>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Пустой слайд">
    <p:spTree>
      <p:nvGrpSpPr>
        <p:cNvPr id="1" name=""/>
        <p:cNvGrpSpPr/>
        <p:nvPr/>
      </p:nvGrpSpPr>
      <p:grpSpPr>
        <a:xfrm>
          <a:off x="0" y="0"/>
          <a:ext cx="0" cy="0"/>
          <a:chOff x="0" y="0"/>
          <a:chExt cx="0" cy="0"/>
        </a:xfrm>
      </p:grpSpPr>
      <p:sp>
        <p:nvSpPr>
          <p:cNvPr id="10" name="Прямоугольник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Дата 1"/>
          <p:cNvSpPr>
            <a:spLocks noGrp="1"/>
          </p:cNvSpPr>
          <p:nvPr>
            <p:ph type="dt" sz="half" idx="10"/>
          </p:nvPr>
        </p:nvSpPr>
        <p:spPr/>
        <p:txBody>
          <a:bodyPr rtlCol="0"/>
          <a:lstStyle/>
          <a:p>
            <a:pPr rtl="0"/>
            <a:fld id="{14D5EF43-AECB-4459-AE90-3AFB54138C76}" type="datetime1">
              <a:rPr lang="ru-RU" smtClean="0"/>
            </a:fld>
            <a:endParaRPr lang="en-US" dirty="0"/>
          </a:p>
        </p:txBody>
      </p:sp>
      <p:sp>
        <p:nvSpPr>
          <p:cNvPr id="3" name="Нижний колонтитул 2"/>
          <p:cNvSpPr>
            <a:spLocks noGrp="1"/>
          </p:cNvSpPr>
          <p:nvPr>
            <p:ph type="ftr" sz="quarter" idx="11"/>
          </p:nvPr>
        </p:nvSpPr>
        <p:spPr/>
        <p:txBody>
          <a:bodyPr rtlCol="0"/>
          <a:lstStyle/>
          <a:p>
            <a:pPr rtl="0"/>
            <a:endParaRPr lang="en-US" dirty="0"/>
          </a:p>
        </p:txBody>
      </p:sp>
      <p:sp>
        <p:nvSpPr>
          <p:cNvPr id="4" name="Номер слайда 3"/>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ru-RU"/>
              <a:t>Образец заголовка</a:t>
            </a:r>
            <a:endParaRPr lang="en-US" dirty="0"/>
          </a:p>
        </p:txBody>
      </p:sp>
      <p:sp>
        <p:nvSpPr>
          <p:cNvPr id="3" name="Объект 2"/>
          <p:cNvSpPr>
            <a:spLocks noGrp="1"/>
          </p:cNvSpPr>
          <p:nvPr>
            <p:ph idx="1"/>
          </p:nvPr>
        </p:nvSpPr>
        <p:spPr>
          <a:xfrm>
            <a:off x="5458984" y="812799"/>
            <a:ext cx="5928344" cy="5294757"/>
          </a:xfrm>
        </p:spPr>
        <p:txBody>
          <a:bodyPr rtlCol="0"/>
          <a:lstStyle/>
          <a:p>
            <a:pPr lvl="0" rtl="0"/>
            <a:r>
              <a:rPr lang="ru-RU"/>
              <a:t>Образец текста</a:t>
            </a:r>
            <a:endParaRPr lang="ru-RU"/>
          </a:p>
          <a:p>
            <a:pPr lvl="1" rtl="0"/>
            <a:r>
              <a:rPr lang="ru-RU"/>
              <a:t>Второй уровень</a:t>
            </a:r>
            <a:endParaRPr lang="ru-RU"/>
          </a:p>
          <a:p>
            <a:pPr lvl="2" rtl="0"/>
            <a:r>
              <a:rPr lang="ru-RU"/>
              <a:t>Третий уровень</a:t>
            </a:r>
            <a:endParaRPr lang="ru-RU"/>
          </a:p>
          <a:p>
            <a:pPr lvl="3" rtl="0"/>
            <a:r>
              <a:rPr lang="ru-RU"/>
              <a:t>Четвертый уровень</a:t>
            </a:r>
            <a:endParaRPr lang="ru-RU"/>
          </a:p>
          <a:p>
            <a:pPr lvl="4" rtl="0"/>
            <a:r>
              <a:rPr lang="ru-RU"/>
              <a:t>Пятый уровень</a:t>
            </a:r>
            <a:endParaRPr lang="en-US" dirty="0"/>
          </a:p>
        </p:txBody>
      </p:sp>
      <p:sp>
        <p:nvSpPr>
          <p:cNvPr id="4" name="Текст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endParaRPr lang="ru-RU"/>
          </a:p>
        </p:txBody>
      </p:sp>
      <p:sp>
        <p:nvSpPr>
          <p:cNvPr id="5" name="Дата 4"/>
          <p:cNvSpPr>
            <a:spLocks noGrp="1"/>
          </p:cNvSpPr>
          <p:nvPr>
            <p:ph type="dt" sz="half" idx="10"/>
          </p:nvPr>
        </p:nvSpPr>
        <p:spPr>
          <a:xfrm>
            <a:off x="643464" y="6446520"/>
            <a:ext cx="3517568" cy="365125"/>
          </a:xfrm>
        </p:spPr>
        <p:txBody>
          <a:bodyPr rtlCol="0"/>
          <a:lstStyle>
            <a:lvl1pPr algn="l">
              <a:defRPr/>
            </a:lvl1pPr>
          </a:lstStyle>
          <a:p>
            <a:pPr rtl="0"/>
            <a:fld id="{FD0FAC8F-653F-479B-B209-9F30C9091843}" type="datetime1">
              <a:rPr lang="ru-RU" smtClean="0"/>
            </a:fld>
            <a:endParaRPr lang="en-US" dirty="0"/>
          </a:p>
        </p:txBody>
      </p:sp>
      <p:sp>
        <p:nvSpPr>
          <p:cNvPr id="6" name="Нижний колонтитул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Номер слайда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Рисунок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en-US" dirty="0"/>
          </a:p>
        </p:txBody>
      </p:sp>
      <p:sp>
        <p:nvSpPr>
          <p:cNvPr id="2" name="Заголовок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ru-RU"/>
              <a:t>Образец заголовка</a:t>
            </a:r>
            <a:endParaRPr lang="en-US" dirty="0"/>
          </a:p>
        </p:txBody>
      </p:sp>
      <p:sp>
        <p:nvSpPr>
          <p:cNvPr id="4" name="Текст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endParaRPr lang="ru-RU"/>
          </a:p>
        </p:txBody>
      </p:sp>
      <p:sp>
        <p:nvSpPr>
          <p:cNvPr id="5" name="Дата 4"/>
          <p:cNvSpPr>
            <a:spLocks noGrp="1"/>
          </p:cNvSpPr>
          <p:nvPr>
            <p:ph type="dt" sz="half" idx="10"/>
          </p:nvPr>
        </p:nvSpPr>
        <p:spPr/>
        <p:txBody>
          <a:bodyPr rtlCol="0"/>
          <a:lstStyle>
            <a:lvl1pPr>
              <a:defRPr/>
            </a:lvl1pPr>
          </a:lstStyle>
          <a:p>
            <a:pPr rtl="0"/>
            <a:fld id="{36FD9FC9-5FD1-4E3B-B719-212F55599717}" type="datetime1">
              <a:rPr lang="ru-RU" smtClean="0"/>
            </a:fld>
            <a:endParaRPr lang="en-US" dirty="0"/>
          </a:p>
        </p:txBody>
      </p:sp>
      <p:sp>
        <p:nvSpPr>
          <p:cNvPr id="6" name="Нижний колонтитул 5"/>
          <p:cNvSpPr>
            <a:spLocks noGrp="1"/>
          </p:cNvSpPr>
          <p:nvPr>
            <p:ph type="ftr" sz="quarter" idx="11"/>
          </p:nvPr>
        </p:nvSpPr>
        <p:spPr>
          <a:xfrm>
            <a:off x="1097279" y="6446838"/>
            <a:ext cx="6818262" cy="365125"/>
          </a:xfrm>
        </p:spPr>
        <p:txBody>
          <a:bodyPr rtlCol="0"/>
          <a:lstStyle/>
          <a:p>
            <a:pPr algn="l"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Прямоугольник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оловок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US" dirty="0"/>
              <a:t>Стиль образца заголовка</a:t>
            </a:r>
            <a:endParaRPr lang="en-US" dirty="0"/>
          </a:p>
        </p:txBody>
      </p:sp>
      <p:sp>
        <p:nvSpPr>
          <p:cNvPr id="3" name="Текст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n-US" dirty="0"/>
              <a:t>Щелкните, чтобы изменить стили текста образца слайда</a:t>
            </a:r>
            <a:endParaRPr lang="en-US" dirty="0"/>
          </a:p>
          <a:p>
            <a:pPr lvl="1" rtl="0"/>
            <a:r>
              <a:rPr lang="en-US" dirty="0"/>
              <a:t>Второй уровень</a:t>
            </a:r>
            <a:endParaRPr lang="en-US" dirty="0"/>
          </a:p>
          <a:p>
            <a:pPr lvl="2" rtl="0"/>
            <a:r>
              <a:rPr lang="en-US" dirty="0"/>
              <a:t>Третий уровень</a:t>
            </a:r>
            <a:endParaRPr lang="en-US" dirty="0"/>
          </a:p>
          <a:p>
            <a:pPr lvl="3" rtl="0"/>
            <a:r>
              <a:rPr lang="en-US" dirty="0"/>
              <a:t>Четвертый уровень</a:t>
            </a:r>
            <a:endParaRPr lang="en-US" dirty="0"/>
          </a:p>
          <a:p>
            <a:pPr lvl="4" rtl="0"/>
            <a:r>
              <a:rPr lang="en-US" dirty="0"/>
              <a:t>Пятый уровень</a:t>
            </a:r>
            <a:endParaRPr lang="en-US" dirty="0"/>
          </a:p>
        </p:txBody>
      </p:sp>
      <p:sp>
        <p:nvSpPr>
          <p:cNvPr id="4" name="Дата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n-lt"/>
                <a:cs typeface="Calibri" panose="020F0502020204030204" pitchFamily="34" charset="0"/>
              </a:defRPr>
            </a:lvl1pPr>
          </a:lstStyle>
          <a:p>
            <a:fld id="{428A7F57-8526-4A03-89D8-FFB0245E6649}" type="datetime1">
              <a:rPr lang="ru-RU" smtClean="0"/>
            </a:fld>
            <a:endParaRPr lang="en-US" dirty="0"/>
          </a:p>
        </p:txBody>
      </p:sp>
      <p:sp>
        <p:nvSpPr>
          <p:cNvPr id="5" name="Нижний колонтитул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n-lt"/>
                <a:cs typeface="Calibri" panose="020F0502020204030204" pitchFamily="34" charset="0"/>
              </a:defRPr>
            </a:lvl1pPr>
          </a:lstStyle>
          <a:p>
            <a:endParaRPr lang="en-US" dirty="0"/>
          </a:p>
        </p:txBody>
      </p:sp>
      <p:sp>
        <p:nvSpPr>
          <p:cNvPr id="6" name="Номер слайда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n-lt"/>
                <a:cs typeface="Calibri" panose="020F0502020204030204" pitchFamily="34" charset="0"/>
              </a:defRPr>
            </a:lvl1pPr>
          </a:lstStyle>
          <a:p>
            <a:fld id="{3A98EE3D-8CD1-4C3F-BD1C-C98C9596463C}" type="slidenum">
              <a:rPr lang="en-US" smtClean="0"/>
            </a:fld>
            <a:endParaRPr lang="en-US" dirty="0"/>
          </a:p>
        </p:txBody>
      </p:sp>
      <p:cxnSp>
        <p:nvCxnSpPr>
          <p:cNvPr id="10" name="Прямая соединительная линия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Calibri" panose="020F0502020204030204" pitchFamily="34" charset="0"/>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Calibri" panose="020F0502020204030204" pitchFamily="34" charset="0"/>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Calibri" panose="020F0502020204030204" pitchFamily="34" charset="0"/>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Calibri" panose="020F0502020204030204" pitchFamily="34" charset="0"/>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Calibri" panose="020F050202020403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Прямоугольник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p:cNvSpPr>
            <a:spLocks noGrp="1"/>
          </p:cNvSpPr>
          <p:nvPr>
            <p:ph type="ctrTitle"/>
          </p:nvPr>
        </p:nvSpPr>
        <p:spPr>
          <a:xfrm>
            <a:off x="5289754" y="639097"/>
            <a:ext cx="6253317" cy="3686015"/>
          </a:xfrm>
        </p:spPr>
        <p:txBody>
          <a:bodyPr rtlCol="0">
            <a:normAutofit/>
          </a:bodyPr>
          <a:lstStyle/>
          <a:p>
            <a:r>
              <a:rPr lang="en-US" sz="5400" dirty="0"/>
              <a:t>Классификация тестирования</a:t>
            </a:r>
            <a:endParaRPr lang="en-US" sz="5400" dirty="0"/>
          </a:p>
        </p:txBody>
      </p:sp>
      <p:sp>
        <p:nvSpPr>
          <p:cNvPr id="3" name="Подзаголовок 2"/>
          <p:cNvSpPr>
            <a:spLocks noGrp="1"/>
          </p:cNvSpPr>
          <p:nvPr>
            <p:ph type="subTitle" idx="1"/>
          </p:nvPr>
        </p:nvSpPr>
        <p:spPr>
          <a:xfrm>
            <a:off x="5289753" y="4672739"/>
            <a:ext cx="6269347" cy="1021498"/>
          </a:xfrm>
        </p:spPr>
        <p:txBody>
          <a:bodyPr rtlCol="0">
            <a:normAutofit/>
          </a:bodyPr>
          <a:lstStyle/>
          <a:p>
            <a:pPr rtl="0"/>
            <a:r>
              <a:rPr lang="en-US" sz="2400" dirty="0">
                <a:solidFill>
                  <a:schemeClr val="tx1">
                    <a:lumMod val="85000"/>
                    <a:lumOff val="15000"/>
                  </a:schemeClr>
                </a:solidFill>
              </a:rPr>
              <a:t>Lection 2</a:t>
            </a:r>
            <a:endParaRPr lang="en-US" sz="2400" dirty="0">
              <a:solidFill>
                <a:schemeClr val="tx1">
                  <a:lumMod val="85000"/>
                  <a:lumOff val="15000"/>
                </a:schemeClr>
              </a:solidFill>
            </a:endParaRPr>
          </a:p>
        </p:txBody>
      </p:sp>
      <p:pic>
        <p:nvPicPr>
          <p:cNvPr id="5" name="Рисунок 4" descr="Изображение здания, места для сидения, скамейки, вид сбоку&#10;&#10;Автоматически созданное описание"/>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Прямая соединительная линия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540318" y="5779363"/>
            <a:ext cx="3133819"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Franklin Gothic Book" panose="020B050302010202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 доступу к коду и архитектуре приложения </a:t>
            </a:r>
            <a:endParaRPr lang="en-US" dirty="0"/>
          </a:p>
        </p:txBody>
      </p:sp>
      <p:sp>
        <p:nvSpPr>
          <p:cNvPr id="3" name="Объект 2"/>
          <p:cNvSpPr>
            <a:spLocks noGrp="1"/>
          </p:cNvSpPr>
          <p:nvPr>
            <p:ph idx="1"/>
          </p:nvPr>
        </p:nvSpPr>
        <p:spPr/>
        <p:txBody>
          <a:bodyPr>
            <a:normAutofit/>
          </a:bodyPr>
          <a:lstStyle/>
          <a:p>
            <a:pPr algn="just">
              <a:buFont typeface="Wingdings" panose="05000000000000000000" pitchFamily="2" charset="2"/>
              <a:buChar char="Ø"/>
            </a:pPr>
            <a:r>
              <a:rPr lang="ru-RU" b="1" dirty="0"/>
              <a:t>Метод белого ящика </a:t>
            </a:r>
            <a:r>
              <a:rPr lang="ru-RU" dirty="0"/>
              <a:t>-  у тестировщика есть доступ к внутренней структуре и коду приложения, а также есть достаточно знаний для понимания увиденного. </a:t>
            </a:r>
            <a:endParaRPr lang="ru-RU" dirty="0"/>
          </a:p>
          <a:p>
            <a:pPr algn="just">
              <a:buFont typeface="Wingdings" panose="05000000000000000000" pitchFamily="2" charset="2"/>
              <a:buChar char="Ø"/>
            </a:pPr>
            <a:r>
              <a:rPr lang="ru-RU" b="1" dirty="0"/>
              <a:t>Метод чёрного ящика </a:t>
            </a:r>
            <a:r>
              <a:rPr lang="ru-RU" dirty="0"/>
              <a:t>- </a:t>
            </a:r>
            <a:r>
              <a:rPr lang="en-US" dirty="0"/>
              <a:t>y</a:t>
            </a:r>
            <a:r>
              <a:rPr lang="ru-RU" dirty="0"/>
              <a:t> тестировщика либо нет доступа к внутренней структуре и коду приложения, либо он сознательно не обращается к ним в процессе тестирования. Тестировщик оказывает на приложение воздействия (и проверяет реакцию) тем же способом, каким при р</a:t>
            </a:r>
            <a:r>
              <a:rPr lang="en-US" dirty="0"/>
              <a:t>e</a:t>
            </a:r>
            <a:r>
              <a:rPr lang="ru-RU" dirty="0" err="1"/>
              <a:t>альной</a:t>
            </a:r>
            <a:r>
              <a:rPr lang="ru-RU" dirty="0"/>
              <a:t> эксплуатации приложения на него воздействовали бы пользователи или другие приложения. </a:t>
            </a:r>
            <a:endParaRPr lang="ru-RU" dirty="0"/>
          </a:p>
          <a:p>
            <a:pPr algn="just">
              <a:buFont typeface="Wingdings" panose="05000000000000000000" pitchFamily="2" charset="2"/>
              <a:buChar char="Ø"/>
            </a:pPr>
            <a:r>
              <a:rPr lang="ru-RU" b="1" dirty="0"/>
              <a:t>Метод серого ящика </a:t>
            </a:r>
            <a:r>
              <a:rPr lang="en-US" dirty="0"/>
              <a:t>- </a:t>
            </a:r>
            <a:r>
              <a:rPr lang="ru-RU" dirty="0"/>
              <a:t>комбинация методов белого ящика и чёрного ящика, состоящая в том, что к части кода и архитектуры у тестировщика доступ есть, а к части — нет. </a:t>
            </a:r>
            <a:endParaRPr lang="ru-RU" dirty="0"/>
          </a:p>
          <a:p>
            <a:endParaRPr lang="ru-RU" dirty="0"/>
          </a:p>
          <a:p>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белого ящика (преимущества)</a:t>
            </a:r>
            <a:endParaRPr lang="en-US" dirty="0"/>
          </a:p>
        </p:txBody>
      </p:sp>
      <p:sp>
        <p:nvSpPr>
          <p:cNvPr id="3" name="Объект 2"/>
          <p:cNvSpPr>
            <a:spLocks noGrp="1"/>
          </p:cNvSpPr>
          <p:nvPr>
            <p:ph idx="1"/>
          </p:nvPr>
        </p:nvSpPr>
        <p:spPr/>
        <p:txBody>
          <a:bodyPr/>
          <a:lstStyle/>
          <a:p>
            <a:pPr algn="just">
              <a:buFont typeface="Wingdings" panose="05000000000000000000" pitchFamily="2" charset="2"/>
              <a:buChar char="Ø"/>
            </a:pPr>
            <a:r>
              <a:rPr lang="ru-RU" dirty="0"/>
              <a:t>Показывает скрытые проблемы и упрощает их диагностику. </a:t>
            </a:r>
            <a:endParaRPr lang="ru-RU" dirty="0"/>
          </a:p>
          <a:p>
            <a:pPr algn="just">
              <a:buFont typeface="Wingdings" panose="05000000000000000000" pitchFamily="2" charset="2"/>
              <a:buChar char="Ø"/>
            </a:pPr>
            <a:r>
              <a:rPr lang="ru-RU" dirty="0"/>
              <a:t>Допускает достаточно простую автоматизацию тест-кейсов и их выполнение на самых ранних стадиях развития проекта. </a:t>
            </a:r>
            <a:endParaRPr lang="ru-RU" dirty="0"/>
          </a:p>
          <a:p>
            <a:pPr algn="just">
              <a:buFont typeface="Wingdings" panose="05000000000000000000" pitchFamily="2" charset="2"/>
              <a:buChar char="Ø"/>
            </a:pPr>
            <a:r>
              <a:rPr lang="ru-RU" dirty="0"/>
              <a:t>Обладает развитой системой метрик, сбор и анализ которых легко автоматизируется. </a:t>
            </a:r>
            <a:endParaRPr lang="ru-RU" dirty="0"/>
          </a:p>
          <a:p>
            <a:pPr algn="just">
              <a:buFont typeface="Wingdings" panose="05000000000000000000" pitchFamily="2" charset="2"/>
              <a:buChar char="Ø"/>
            </a:pPr>
            <a:r>
              <a:rPr lang="ru-RU" dirty="0"/>
              <a:t>Стимулирует разработчиков к написанию качественного кода. </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белого ящика (недостатки)</a:t>
            </a:r>
            <a:endParaRPr lang="en-US" dirty="0"/>
          </a:p>
        </p:txBody>
      </p:sp>
      <p:sp>
        <p:nvSpPr>
          <p:cNvPr id="3" name="Объект 2"/>
          <p:cNvSpPr>
            <a:spLocks noGrp="1"/>
          </p:cNvSpPr>
          <p:nvPr>
            <p:ph idx="1"/>
          </p:nvPr>
        </p:nvSpPr>
        <p:spPr/>
        <p:txBody>
          <a:bodyPr/>
          <a:lstStyle/>
          <a:p>
            <a:pPr algn="just">
              <a:buFont typeface="Wingdings" panose="05000000000000000000" pitchFamily="2" charset="2"/>
              <a:buChar char="Ø"/>
            </a:pPr>
            <a:r>
              <a:rPr lang="ru-RU" dirty="0"/>
              <a:t>Не может выполняться тестировщиками, не обладающими достаточными знаниями в области программирования. </a:t>
            </a:r>
            <a:endParaRPr lang="ru-RU" dirty="0"/>
          </a:p>
          <a:p>
            <a:pPr algn="just">
              <a:buFont typeface="Wingdings" panose="05000000000000000000" pitchFamily="2" charset="2"/>
              <a:buChar char="Ø"/>
            </a:pPr>
            <a:r>
              <a:rPr lang="ru-RU" dirty="0"/>
              <a:t>Тестирование сфокусировано на реализованной функциональности, что повышает вероятность пропуска нереализованных требований. </a:t>
            </a:r>
            <a:endParaRPr lang="ru-RU" dirty="0"/>
          </a:p>
          <a:p>
            <a:pPr algn="just">
              <a:buFont typeface="Wingdings" panose="05000000000000000000" pitchFamily="2" charset="2"/>
              <a:buChar char="Ø"/>
            </a:pPr>
            <a:r>
              <a:rPr lang="ru-RU" dirty="0"/>
              <a:t>Поведение приложения исследуется в отрыве от реальной среды выполнения и не учитывает её влияние. </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черного ящика (преимущества)</a:t>
            </a:r>
            <a:endParaRPr lang="en-US" dirty="0"/>
          </a:p>
        </p:txBody>
      </p:sp>
      <p:sp>
        <p:nvSpPr>
          <p:cNvPr id="3" name="Объект 2"/>
          <p:cNvSpPr>
            <a:spLocks noGrp="1"/>
          </p:cNvSpPr>
          <p:nvPr>
            <p:ph idx="1"/>
          </p:nvPr>
        </p:nvSpPr>
        <p:spPr/>
        <p:txBody>
          <a:bodyPr/>
          <a:lstStyle/>
          <a:p>
            <a:pPr algn="just">
              <a:buFont typeface="Wingdings" panose="05000000000000000000" pitchFamily="2" charset="2"/>
              <a:buChar char="Ø"/>
            </a:pPr>
            <a:r>
              <a:rPr lang="ru-RU" dirty="0"/>
              <a:t>Тестировщик не обязан обладать (глубокими) знаниями в области программирования. </a:t>
            </a:r>
            <a:endParaRPr lang="ru-RU" dirty="0"/>
          </a:p>
          <a:p>
            <a:pPr algn="just">
              <a:buFont typeface="Wingdings" panose="05000000000000000000" pitchFamily="2" charset="2"/>
              <a:buChar char="Ø"/>
            </a:pPr>
            <a:r>
              <a:rPr lang="ru-RU" dirty="0"/>
              <a:t>Поведение приложения исследуется в контексте реальной среды выполнения и учитывает её влияние. </a:t>
            </a:r>
            <a:endParaRPr lang="ru-RU" dirty="0"/>
          </a:p>
          <a:p>
            <a:pPr algn="just">
              <a:buFont typeface="Wingdings" panose="05000000000000000000" pitchFamily="2" charset="2"/>
              <a:buChar char="Ø"/>
            </a:pPr>
            <a:r>
              <a:rPr lang="ru-RU" dirty="0"/>
              <a:t>Поведение приложения исследуется в контексте реальных пользовательских сценариев</a:t>
            </a:r>
            <a:endParaRPr lang="ru-RU" dirty="0"/>
          </a:p>
          <a:p>
            <a:pPr algn="just">
              <a:buFont typeface="Wingdings" panose="05000000000000000000" pitchFamily="2" charset="2"/>
              <a:buChar char="Ø"/>
            </a:pPr>
            <a:r>
              <a:rPr lang="ru-RU" dirty="0"/>
              <a:t>Тест-кейсы можно создавать уже на стадии появления стабильных требований. </a:t>
            </a:r>
            <a:endParaRPr lang="ru-RU" dirty="0"/>
          </a:p>
          <a:p>
            <a:pPr algn="just">
              <a:buFont typeface="Wingdings" panose="05000000000000000000" pitchFamily="2" charset="2"/>
              <a:buChar char="Ø"/>
            </a:pPr>
            <a:r>
              <a:rPr lang="ru-RU" dirty="0"/>
              <a:t>Процесс создания тест-кейсов позволяет выявить дефекты в требованиях. </a:t>
            </a:r>
            <a:endParaRPr lang="ru-RU" dirty="0"/>
          </a:p>
          <a:p>
            <a:pPr algn="just">
              <a:buFont typeface="Wingdings" panose="05000000000000000000" pitchFamily="2" charset="2"/>
              <a:buChar char="Ø"/>
            </a:pPr>
            <a:r>
              <a:rPr lang="ru-RU" dirty="0"/>
              <a:t> Допускает создание тест-кейсов, которые можно многократно использовать на разных проектах. </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черного ящика (недостатки)</a:t>
            </a:r>
            <a:endParaRPr lang="en-US" dirty="0"/>
          </a:p>
        </p:txBody>
      </p:sp>
      <p:sp>
        <p:nvSpPr>
          <p:cNvPr id="3" name="Объект 2"/>
          <p:cNvSpPr>
            <a:spLocks noGrp="1"/>
          </p:cNvSpPr>
          <p:nvPr>
            <p:ph idx="1"/>
          </p:nvPr>
        </p:nvSpPr>
        <p:spPr/>
        <p:txBody>
          <a:bodyPr>
            <a:normAutofit/>
          </a:bodyPr>
          <a:lstStyle/>
          <a:p>
            <a:pPr algn="just">
              <a:buFont typeface="Wingdings" panose="05000000000000000000" pitchFamily="2" charset="2"/>
              <a:buChar char="Ø"/>
            </a:pPr>
            <a:r>
              <a:rPr lang="ru-RU" dirty="0"/>
              <a:t>Возможно повторение части тест-кейсов, уже выполненных разработчиками. </a:t>
            </a:r>
            <a:endParaRPr lang="ru-RU" dirty="0"/>
          </a:p>
          <a:p>
            <a:pPr algn="just">
              <a:buFont typeface="Wingdings" panose="05000000000000000000" pitchFamily="2" charset="2"/>
              <a:buChar char="Ø"/>
            </a:pPr>
            <a:r>
              <a:rPr lang="ru-RU" dirty="0"/>
              <a:t>Высока вероятность того, что часть возможных вариантов поведения приложения останется не-протестированной. </a:t>
            </a:r>
            <a:endParaRPr lang="ru-RU" dirty="0"/>
          </a:p>
          <a:p>
            <a:pPr algn="just">
              <a:buFont typeface="Wingdings" panose="05000000000000000000" pitchFamily="2" charset="2"/>
              <a:buChar char="Ø"/>
            </a:pPr>
            <a:r>
              <a:rPr lang="ru-RU" dirty="0"/>
              <a:t>Для разработки высокоэффективных тест-кейсов необходима качественная документация. </a:t>
            </a:r>
            <a:endParaRPr lang="ru-RU" dirty="0"/>
          </a:p>
          <a:p>
            <a:pPr algn="just">
              <a:buFont typeface="Wingdings" panose="05000000000000000000" pitchFamily="2" charset="2"/>
              <a:buChar char="Ø"/>
            </a:pPr>
            <a:r>
              <a:rPr lang="ru-RU" dirty="0"/>
              <a:t>Диагностика обнаруженных дефектов более сложна в сравнении с техниками метода белого ящика. </a:t>
            </a:r>
            <a:endParaRPr lang="ru-RU" dirty="0"/>
          </a:p>
          <a:p>
            <a:pPr algn="just">
              <a:buFont typeface="Wingdings" panose="05000000000000000000" pitchFamily="2" charset="2"/>
              <a:buChar char="Ø"/>
            </a:pPr>
            <a:r>
              <a:rPr lang="ru-RU" dirty="0"/>
              <a:t>В связи с широким выбором техник и подходов затрудняется планирование и оценка трудозатрат. </a:t>
            </a:r>
            <a:endParaRPr lang="ru-RU"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серого ящика (преимущества)</a:t>
            </a:r>
            <a:endParaRPr lang="en-US" dirty="0"/>
          </a:p>
        </p:txBody>
      </p:sp>
      <p:sp>
        <p:nvSpPr>
          <p:cNvPr id="3" name="Объект 2"/>
          <p:cNvSpPr>
            <a:spLocks noGrp="1"/>
          </p:cNvSpPr>
          <p:nvPr>
            <p:ph idx="1"/>
          </p:nvPr>
        </p:nvSpPr>
        <p:spPr/>
        <p:txBody>
          <a:bodyPr/>
          <a:lstStyle/>
          <a:p>
            <a:pPr algn="just">
              <a:buFont typeface="Wingdings" panose="05000000000000000000" pitchFamily="2" charset="2"/>
              <a:buChar char="Ø"/>
            </a:pPr>
            <a:r>
              <a:rPr lang="ru-RU" dirty="0"/>
              <a:t>Тестирование серого ящика включает в себя плюсы тестирования «черного» и «белого». Другими словами, тестировщик смотрит на объект тестирования с позиции «черного» ящика, но при этом проводит анализ на основе тех данных, что он знает о системе.</a:t>
            </a:r>
            <a:endParaRPr lang="ru-RU" dirty="0"/>
          </a:p>
          <a:p>
            <a:pPr>
              <a:buFont typeface="Wingdings" panose="05000000000000000000" pitchFamily="2" charset="2"/>
              <a:buChar char="Ø"/>
            </a:pPr>
            <a:r>
              <a:rPr lang="ru-RU" dirty="0"/>
              <a:t>Тестировщик может проектировать и использовать более сложные сценарии тестирования.</a:t>
            </a:r>
            <a:endParaRPr lang="ru-RU" dirty="0"/>
          </a:p>
          <a:p>
            <a:pPr algn="just">
              <a:buFont typeface="Wingdings" panose="05000000000000000000" pitchFamily="2" charset="2"/>
              <a:buChar char="Ø"/>
            </a:pPr>
            <a:r>
              <a:rPr lang="ru-RU" dirty="0"/>
              <a:t>Тестировщик работает совместно с разработчиком, что позволяет на начальном этапе убрать избыточные тест-кейсы. Это сокращает время функционального и нефункционального тестирования и положительно влияет на общее качество продукта.</a:t>
            </a:r>
            <a:endParaRPr lang="ru-RU" dirty="0"/>
          </a:p>
          <a:p>
            <a:pPr>
              <a:buFont typeface="Wingdings" panose="05000000000000000000" pitchFamily="2" charset="2"/>
              <a:buChar char="Ø"/>
            </a:pPr>
            <a:r>
              <a:rPr lang="ru-RU" dirty="0"/>
              <a:t>Предоставляет разработчику достаточно времени для исправления дефектов.</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 серого ящика (недостатки)</a:t>
            </a:r>
            <a:endParaRPr lang="en-US" dirty="0"/>
          </a:p>
        </p:txBody>
      </p:sp>
      <p:sp>
        <p:nvSpPr>
          <p:cNvPr id="3" name="Объект 2"/>
          <p:cNvSpPr>
            <a:spLocks noGrp="1"/>
          </p:cNvSpPr>
          <p:nvPr>
            <p:ph idx="1"/>
          </p:nvPr>
        </p:nvSpPr>
        <p:spPr/>
        <p:txBody>
          <a:bodyPr/>
          <a:lstStyle/>
          <a:p>
            <a:pPr algn="just">
              <a:buFont typeface="Wingdings" panose="05000000000000000000" pitchFamily="2" charset="2"/>
              <a:buChar char="Ø"/>
            </a:pPr>
            <a:r>
              <a:rPr lang="ru-RU" dirty="0"/>
              <a:t>Возможность анализа кода и тестового покрытия ограничена, так как доступ к исходному коду отсутствует.</a:t>
            </a:r>
            <a:endParaRPr lang="ru-RU" dirty="0"/>
          </a:p>
          <a:p>
            <a:pPr algn="just">
              <a:buFont typeface="Wingdings" panose="05000000000000000000" pitchFamily="2" charset="2"/>
              <a:buChar char="Ø"/>
            </a:pPr>
            <a:r>
              <a:rPr lang="ru-RU" dirty="0"/>
              <a:t>Тесты могут быть избыточными в том случае, когда разработчик также проверяет свой код Unit-тестами.</a:t>
            </a:r>
            <a:endParaRPr lang="ru-RU" dirty="0"/>
          </a:p>
          <a:p>
            <a:pPr algn="just">
              <a:buFont typeface="Wingdings" panose="05000000000000000000" pitchFamily="2" charset="2"/>
              <a:buChar char="Ø"/>
            </a:pPr>
            <a:r>
              <a:rPr lang="ru-RU" dirty="0"/>
              <a:t>Нельзя протестировать все возможные потоки ввода и вывода, поскольку на это требуется слишком много времени</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 убыванию степени важности тестируемых функций</a:t>
            </a:r>
            <a:endParaRPr lang="en-US" dirty="0"/>
          </a:p>
        </p:txBody>
      </p:sp>
      <p:sp>
        <p:nvSpPr>
          <p:cNvPr id="3" name="Объект 2"/>
          <p:cNvSpPr>
            <a:spLocks noGrp="1"/>
          </p:cNvSpPr>
          <p:nvPr>
            <p:ph idx="1"/>
          </p:nvPr>
        </p:nvSpPr>
        <p:spPr/>
        <p:txBody>
          <a:bodyPr/>
          <a:lstStyle/>
          <a:p>
            <a:r>
              <a:rPr lang="ru-RU" dirty="0"/>
              <a:t>Выделяют:</a:t>
            </a:r>
            <a:endParaRPr lang="ru-RU" dirty="0"/>
          </a:p>
          <a:p>
            <a:pPr>
              <a:buFontTx/>
              <a:buChar char="-"/>
            </a:pPr>
            <a:r>
              <a:rPr lang="en-US" b="1" dirty="0"/>
              <a:t>“Smoke” test </a:t>
            </a:r>
            <a:r>
              <a:rPr lang="ru-RU" dirty="0"/>
              <a:t>(«дымовое» тестирование)</a:t>
            </a:r>
            <a:endParaRPr lang="en-US" dirty="0"/>
          </a:p>
          <a:p>
            <a:pPr>
              <a:buFontTx/>
              <a:buChar char="-"/>
            </a:pPr>
            <a:r>
              <a:rPr lang="en-US" b="1" dirty="0"/>
              <a:t>Critical Path test</a:t>
            </a:r>
            <a:r>
              <a:rPr lang="ru-RU" dirty="0"/>
              <a:t> (тестирование критического пути)</a:t>
            </a:r>
            <a:endParaRPr lang="en-US" dirty="0"/>
          </a:p>
          <a:p>
            <a:pPr>
              <a:buFontTx/>
              <a:buChar char="-"/>
            </a:pPr>
            <a:r>
              <a:rPr lang="en-US" dirty="0"/>
              <a:t>Extended test</a:t>
            </a:r>
            <a:r>
              <a:rPr lang="ru-RU" dirty="0"/>
              <a:t> (расширенное тестирование)</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Дымовое тестирование</a:t>
            </a:r>
            <a:endParaRPr lang="en-US" dirty="0"/>
          </a:p>
        </p:txBody>
      </p:sp>
      <p:sp>
        <p:nvSpPr>
          <p:cNvPr id="3" name="Объект 2"/>
          <p:cNvSpPr>
            <a:spLocks noGrp="1"/>
          </p:cNvSpPr>
          <p:nvPr>
            <p:ph idx="1"/>
          </p:nvPr>
        </p:nvSpPr>
        <p:spPr/>
        <p:txBody>
          <a:bodyPr/>
          <a:lstStyle/>
          <a:p>
            <a:r>
              <a:rPr lang="ru-RU" sz="2000" b="1" strike="noStrike" spc="-1" dirty="0">
                <a:solidFill>
                  <a:srgbClr val="000000"/>
                </a:solidFill>
                <a:latin typeface="Times New Roman" panose="02020603050405020304"/>
              </a:rPr>
              <a:t>Дымовое тестирование (</a:t>
            </a:r>
            <a:r>
              <a:rPr lang="en-US" sz="2000" b="1" strike="noStrike" spc="-1" dirty="0">
                <a:solidFill>
                  <a:srgbClr val="000000"/>
                </a:solidFill>
                <a:latin typeface="Times New Roman" panose="02020603050405020304"/>
              </a:rPr>
              <a:t>Smoke</a:t>
            </a:r>
            <a:r>
              <a:rPr lang="ru-RU" sz="2000" b="1" strike="noStrike" spc="-1" dirty="0">
                <a:solidFill>
                  <a:srgbClr val="000000"/>
                </a:solidFill>
                <a:latin typeface="Times New Roman" panose="02020603050405020304"/>
              </a:rPr>
              <a:t>) </a:t>
            </a:r>
            <a:r>
              <a:rPr lang="ru-RU" sz="2000" b="0" strike="noStrike" spc="-1" dirty="0">
                <a:solidFill>
                  <a:srgbClr val="000000"/>
                </a:solidFill>
                <a:latin typeface="Times New Roman" panose="02020603050405020304"/>
              </a:rPr>
              <a:t>направлено на проверку самой главной, самой важной, самой ключевой функциональности, неработоспособность которой делает бессмысленной саму идею использования приложения.</a:t>
            </a:r>
            <a:endParaRPr lang="ru-RU" sz="2000" b="0" strike="noStrike" spc="-1" dirty="0">
              <a:solidFill>
                <a:srgbClr val="000000"/>
              </a:solidFill>
              <a:latin typeface="Times New Roman" panose="02020603050405020304"/>
            </a:endParaRPr>
          </a:p>
          <a:p>
            <a:pPr algn="just"/>
            <a:r>
              <a:rPr lang="ru-RU" sz="2000" spc="-1" dirty="0">
                <a:solidFill>
                  <a:srgbClr val="000000"/>
                </a:solidFill>
                <a:latin typeface="Times New Roman" panose="02020603050405020304"/>
              </a:rPr>
              <a:t>Так же в литературе можно встретить </a:t>
            </a:r>
            <a:r>
              <a:rPr lang="en-US" sz="2000" spc="-1" dirty="0">
                <a:solidFill>
                  <a:srgbClr val="000000"/>
                </a:solidFill>
                <a:latin typeface="Times New Roman" panose="02020603050405020304"/>
              </a:rPr>
              <a:t>Sanity testing. </a:t>
            </a:r>
            <a:r>
              <a:rPr lang="ru-RU" sz="2000" b="1" u="sng" spc="-1" dirty="0">
                <a:solidFill>
                  <a:srgbClr val="000000"/>
                </a:solidFill>
                <a:latin typeface="Times New Roman" panose="02020603050405020304"/>
              </a:rPr>
              <a:t>Санитарное тестирование</a:t>
            </a:r>
            <a:r>
              <a:rPr lang="ru-RU" sz="2000" spc="-1" dirty="0">
                <a:solidFill>
                  <a:srgbClr val="000000"/>
                </a:solidFill>
                <a:latin typeface="Times New Roman" panose="02020603050405020304"/>
              </a:rPr>
              <a:t> относится к виду тестирования, которое используется с целью доказательства работоспособности конкретной функции или модуля согласно заявленным техническим требованиям на низком уровне. </a:t>
            </a:r>
            <a:endParaRPr lang="ru-RU" sz="2000" spc="-1" dirty="0">
              <a:solidFill>
                <a:srgbClr val="000000"/>
              </a:solidFill>
              <a:latin typeface="Times New Roman" panose="02020603050405020304"/>
            </a:endParaRPr>
          </a:p>
          <a:p>
            <a:pPr algn="just"/>
            <a:r>
              <a:rPr lang="ru-RU" sz="2000" b="1" spc="-1" dirty="0">
                <a:solidFill>
                  <a:srgbClr val="000000"/>
                </a:solidFill>
                <a:latin typeface="Times New Roman" panose="02020603050405020304"/>
              </a:rPr>
              <a:t>Дымовое – вширь и в короткие сроки. Санитарное – основное вглубь</a:t>
            </a:r>
            <a:endParaRPr lang="ru-RU" sz="2000" b="1" spc="-1" dirty="0">
              <a:solidFill>
                <a:srgbClr val="000000"/>
              </a:solidFill>
              <a:latin typeface="Times New Roman" panose="02020603050405020304"/>
            </a:endParaRPr>
          </a:p>
          <a:p>
            <a:pPr algn="just"/>
            <a:r>
              <a:rPr lang="en-US" sz="2000" b="1" spc="-1" dirty="0">
                <a:solidFill>
                  <a:srgbClr val="FF0000"/>
                </a:solidFill>
                <a:latin typeface="Times New Roman" panose="02020603050405020304"/>
              </a:rPr>
              <a:t>NB: </a:t>
            </a:r>
            <a:r>
              <a:rPr lang="ru-RU" sz="2000" b="1" spc="-1" dirty="0">
                <a:solidFill>
                  <a:srgbClr val="FF0000"/>
                </a:solidFill>
                <a:latin typeface="Times New Roman" panose="02020603050405020304"/>
              </a:rPr>
              <a:t>В глоссарии </a:t>
            </a:r>
            <a:r>
              <a:rPr lang="en-US" sz="2000" b="1" spc="-1" dirty="0">
                <a:solidFill>
                  <a:srgbClr val="FF0000"/>
                </a:solidFill>
                <a:latin typeface="Times New Roman" panose="02020603050405020304"/>
              </a:rPr>
              <a:t>ISTQB sanity test </a:t>
            </a:r>
            <a:r>
              <a:rPr lang="ru-RU" sz="2000" b="1" spc="-1" dirty="0">
                <a:solidFill>
                  <a:srgbClr val="FF0000"/>
                </a:solidFill>
                <a:latin typeface="Times New Roman" panose="02020603050405020304"/>
              </a:rPr>
              <a:t>и </a:t>
            </a:r>
            <a:r>
              <a:rPr lang="en-US" sz="2000" b="1" spc="-1" dirty="0">
                <a:solidFill>
                  <a:srgbClr val="FF0000"/>
                </a:solidFill>
                <a:latin typeface="Times New Roman" panose="02020603050405020304"/>
              </a:rPr>
              <a:t>smoke test </a:t>
            </a:r>
            <a:r>
              <a:rPr lang="ru-RU" sz="2000" b="1" spc="-1" dirty="0">
                <a:solidFill>
                  <a:srgbClr val="FF0000"/>
                </a:solidFill>
                <a:latin typeface="Times New Roman" panose="02020603050405020304"/>
              </a:rPr>
              <a:t>являются синонимами (!!!)</a:t>
            </a:r>
            <a:endParaRPr lang="ru-RU" sz="2000" b="1" spc="-1" dirty="0">
              <a:solidFill>
                <a:srgbClr val="FF0000"/>
              </a:solidFill>
              <a:latin typeface="Times New Roman" panose="02020603050405020304"/>
            </a:endParaRPr>
          </a:p>
          <a:p>
            <a:pPr algn="just"/>
            <a:endParaRPr lang="en-US" sz="2000" spc="-1" dirty="0">
              <a:solidFill>
                <a:srgbClr val="000000"/>
              </a:solidFill>
              <a:latin typeface="Times New Roman" panose="02020603050405020304"/>
            </a:endParaRPr>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Тестирование критического пути</a:t>
            </a:r>
            <a:endParaRPr lang="en-US" dirty="0"/>
          </a:p>
        </p:txBody>
      </p:sp>
      <p:sp>
        <p:nvSpPr>
          <p:cNvPr id="3" name="Объект 2"/>
          <p:cNvSpPr>
            <a:spLocks noGrp="1"/>
          </p:cNvSpPr>
          <p:nvPr>
            <p:ph idx="1"/>
          </p:nvPr>
        </p:nvSpPr>
        <p:spPr/>
        <p:txBody>
          <a:bodyPr/>
          <a:lstStyle/>
          <a:p>
            <a:pPr algn="just"/>
            <a:r>
              <a:rPr lang="ru-RU" sz="2000" dirty="0">
                <a:solidFill>
                  <a:srgbClr val="333333"/>
                </a:solidFill>
                <a:latin typeface="YS Text"/>
              </a:rPr>
              <a:t>О</a:t>
            </a:r>
            <a:r>
              <a:rPr lang="ru-RU" sz="2000" b="0" i="0" dirty="0">
                <a:solidFill>
                  <a:srgbClr val="333333"/>
                </a:solidFill>
                <a:effectLst/>
                <a:latin typeface="YS Text"/>
              </a:rPr>
              <a:t>сновной тип </a:t>
            </a:r>
            <a:r>
              <a:rPr lang="ru-RU" sz="2000" b="1" i="0" dirty="0">
                <a:solidFill>
                  <a:srgbClr val="333333"/>
                </a:solidFill>
                <a:effectLst/>
                <a:latin typeface="YS Text"/>
              </a:rPr>
              <a:t>тестовых</a:t>
            </a:r>
            <a:r>
              <a:rPr lang="ru-RU" sz="2000" b="0" i="0" dirty="0">
                <a:solidFill>
                  <a:srgbClr val="333333"/>
                </a:solidFill>
                <a:effectLst/>
                <a:latin typeface="YS Text"/>
              </a:rPr>
              <a:t> испытаний, во время которого значимые элементы и функции приложения проверяются на предмет правильности работы при стандартном их использовании. Чаще всего на практике, на данном уровне </a:t>
            </a:r>
            <a:r>
              <a:rPr lang="ru-RU" sz="2000" b="1" i="0" dirty="0">
                <a:solidFill>
                  <a:srgbClr val="333333"/>
                </a:solidFill>
                <a:effectLst/>
                <a:latin typeface="YS Text"/>
              </a:rPr>
              <a:t>тестирования</a:t>
            </a:r>
            <a:r>
              <a:rPr lang="ru-RU" sz="2000" b="0" i="0" dirty="0">
                <a:solidFill>
                  <a:srgbClr val="333333"/>
                </a:solidFill>
                <a:effectLst/>
                <a:latin typeface="YS Text"/>
              </a:rPr>
              <a:t> проверяется основная масса требований к продукту.</a:t>
            </a:r>
            <a:endParaRPr lang="ru-RU" sz="2000" b="0" i="0" dirty="0">
              <a:solidFill>
                <a:srgbClr val="333333"/>
              </a:solidFill>
              <a:effectLst/>
              <a:latin typeface="YS Text"/>
            </a:endParaRPr>
          </a:p>
          <a:p>
            <a:pPr algn="just" fontAlgn="base"/>
            <a:r>
              <a:rPr lang="ru-RU" b="1" i="0" dirty="0">
                <a:solidFill>
                  <a:srgbClr val="2B2B2B"/>
                </a:solidFill>
                <a:effectLst/>
                <a:latin typeface="Lato" panose="020F0502020204030203" pitchFamily="34" charset="0"/>
              </a:rPr>
              <a:t>Позитивный тест критического пути</a:t>
            </a:r>
            <a:r>
              <a:rPr lang="ru-RU" b="0" i="0" dirty="0">
                <a:solidFill>
                  <a:srgbClr val="2B2B2B"/>
                </a:solidFill>
                <a:effectLst/>
                <a:latin typeface="inherit"/>
              </a:rPr>
              <a:t> — это проверка работоспособности функций программного продукта, с которыми пользователь сталкивается ежедневно.</a:t>
            </a:r>
            <a:endParaRPr lang="ru-RU" b="0" i="0" dirty="0">
              <a:solidFill>
                <a:srgbClr val="2B2B2B"/>
              </a:solidFill>
              <a:effectLst/>
              <a:latin typeface="Lato" panose="020F0502020204030203" pitchFamily="34" charset="0"/>
            </a:endParaRPr>
          </a:p>
          <a:p>
            <a:pPr algn="just" fontAlgn="base"/>
            <a:r>
              <a:rPr lang="ru-RU" b="1" i="0" dirty="0">
                <a:solidFill>
                  <a:srgbClr val="2B2B2B"/>
                </a:solidFill>
                <a:effectLst/>
                <a:latin typeface="Lato" panose="020F0502020204030203" pitchFamily="34" charset="0"/>
              </a:rPr>
              <a:t>Негативный тест критического пути</a:t>
            </a:r>
            <a:r>
              <a:rPr lang="ru-RU" b="0" i="0" dirty="0">
                <a:solidFill>
                  <a:srgbClr val="2B2B2B"/>
                </a:solidFill>
                <a:effectLst/>
                <a:latin typeface="inherit"/>
              </a:rPr>
              <a:t> — это проверка всевозможных вариантов нестандартного использования функциональности, используемой пользователем каждый день.</a:t>
            </a:r>
            <a:endParaRPr lang="ru-RU" b="0" i="0" dirty="0">
              <a:solidFill>
                <a:srgbClr val="2B2B2B"/>
              </a:solidFill>
              <a:effectLst/>
              <a:latin typeface="Lato" panose="020F0502020204030203" pitchFamily="34" charset="0"/>
            </a:endParaRPr>
          </a:p>
          <a:p>
            <a:pPr algn="just"/>
            <a:endParaRPr lang="en-US" b="1"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Характеристики качества ПО</a:t>
            </a:r>
            <a:endParaRPr lang="en-US" dirty="0"/>
          </a:p>
        </p:txBody>
      </p:sp>
      <p:sp>
        <p:nvSpPr>
          <p:cNvPr id="3" name="Объект 2"/>
          <p:cNvSpPr>
            <a:spLocks noGrp="1"/>
          </p:cNvSpPr>
          <p:nvPr>
            <p:ph idx="1"/>
          </p:nvPr>
        </p:nvSpPr>
        <p:spPr/>
        <p:txBody>
          <a:bodyPr>
            <a:normAutofit fontScale="62500" lnSpcReduction="20000"/>
          </a:bodyPr>
          <a:lstStyle/>
          <a:p>
            <a:pPr algn="just"/>
            <a:r>
              <a:rPr lang="ru-RU" b="1" i="0" dirty="0">
                <a:solidFill>
                  <a:srgbClr val="2A2A2A"/>
                </a:solidFill>
                <a:effectLst/>
                <a:latin typeface="Georgia" panose="02040502050405020303" pitchFamily="18" charset="0"/>
              </a:rPr>
              <a:t>Функциональность</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Functionality</a:t>
            </a:r>
            <a:r>
              <a:rPr lang="ru-RU" b="0" i="0" dirty="0">
                <a:solidFill>
                  <a:srgbClr val="2A2A2A"/>
                </a:solidFill>
                <a:effectLst/>
                <a:latin typeface="Georgia" panose="02040502050405020303" pitchFamily="18" charset="0"/>
              </a:rPr>
              <a:t>) - определяется способностью ПО решать задачи, которые соответствуют зафиксированным и предполагаемым потребностям пользователя, при заданных условиях использования ПО. Т.е. эта характеристика отвечает за то, что ПО работает исправно и точно, функционально совместимо, соответствует стандартам отрасли и защищено от несанкционированного доступа.</a:t>
            </a:r>
            <a:endParaRPr lang="ru-RU" b="0" i="0" dirty="0">
              <a:solidFill>
                <a:srgbClr val="2A2A2A"/>
              </a:solidFill>
              <a:effectLst/>
              <a:latin typeface="Georgia" panose="02040502050405020303" pitchFamily="18" charset="0"/>
            </a:endParaRPr>
          </a:p>
          <a:p>
            <a:pPr algn="just"/>
            <a:r>
              <a:rPr lang="ru-RU" b="1" i="0" dirty="0">
                <a:solidFill>
                  <a:srgbClr val="2A2A2A"/>
                </a:solidFill>
                <a:effectLst/>
                <a:latin typeface="Georgia" panose="02040502050405020303" pitchFamily="18" charset="0"/>
              </a:rPr>
              <a:t>Надежность</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Reliability</a:t>
            </a:r>
            <a:r>
              <a:rPr lang="ru-RU" b="0" i="0" dirty="0">
                <a:solidFill>
                  <a:srgbClr val="2A2A2A"/>
                </a:solidFill>
                <a:effectLst/>
                <a:latin typeface="Georgia" panose="02040502050405020303" pitchFamily="18" charset="0"/>
              </a:rPr>
              <a:t>) – способность ПО выполнять требуемые задачи в обозначенных условиях на протяжении заданного промежутка времени или указанное количество операций. Атрибуты данной характеристики – это завершенность и целостность всей системы, способность самостоятельно и корректно восстанавливаться после сбоев в работе, отказоустойчивость.</a:t>
            </a:r>
            <a:endParaRPr lang="ru-RU" b="0" i="0" dirty="0">
              <a:solidFill>
                <a:srgbClr val="2A2A2A"/>
              </a:solidFill>
              <a:effectLst/>
              <a:latin typeface="Georgia" panose="02040502050405020303" pitchFamily="18" charset="0"/>
            </a:endParaRPr>
          </a:p>
          <a:p>
            <a:pPr algn="just"/>
            <a:r>
              <a:rPr lang="ru-RU" b="1" i="0" dirty="0">
                <a:solidFill>
                  <a:srgbClr val="2A2A2A"/>
                </a:solidFill>
                <a:effectLst/>
                <a:latin typeface="Georgia" panose="02040502050405020303" pitchFamily="18" charset="0"/>
              </a:rPr>
              <a:t>Удобство использования</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Usability</a:t>
            </a:r>
            <a:r>
              <a:rPr lang="ru-RU" b="0" i="0" dirty="0">
                <a:solidFill>
                  <a:srgbClr val="2A2A2A"/>
                </a:solidFill>
                <a:effectLst/>
                <a:latin typeface="Georgia" panose="02040502050405020303" pitchFamily="18" charset="0"/>
              </a:rPr>
              <a:t>) – возможность легкого понимания, изучения, использования и привлекательности ПО для пользователя.</a:t>
            </a:r>
            <a:endParaRPr lang="ru-RU" b="0" i="0" dirty="0">
              <a:solidFill>
                <a:srgbClr val="2A2A2A"/>
              </a:solidFill>
              <a:effectLst/>
              <a:latin typeface="Georgia" panose="02040502050405020303" pitchFamily="18" charset="0"/>
            </a:endParaRPr>
          </a:p>
          <a:p>
            <a:pPr algn="just"/>
            <a:r>
              <a:rPr lang="ru-RU" b="1" i="0" dirty="0">
                <a:solidFill>
                  <a:srgbClr val="2A2A2A"/>
                </a:solidFill>
                <a:effectLst/>
                <a:latin typeface="Georgia" panose="02040502050405020303" pitchFamily="18" charset="0"/>
              </a:rPr>
              <a:t>Эффективность</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Efficiency</a:t>
            </a:r>
            <a:r>
              <a:rPr lang="ru-RU" b="0" i="0" dirty="0">
                <a:solidFill>
                  <a:srgbClr val="2A2A2A"/>
                </a:solidFill>
                <a:effectLst/>
                <a:latin typeface="Georgia" panose="02040502050405020303" pitchFamily="18" charset="0"/>
              </a:rPr>
              <a:t>) – способность ПО обеспечивать требуемый уровень производительности в соответствие с выделенными ресурсами, временем и другими обозначенными условиями.</a:t>
            </a:r>
            <a:endParaRPr lang="ru-RU" b="0" i="0" dirty="0">
              <a:solidFill>
                <a:srgbClr val="2A2A2A"/>
              </a:solidFill>
              <a:effectLst/>
              <a:latin typeface="Georgia" panose="02040502050405020303" pitchFamily="18" charset="0"/>
            </a:endParaRPr>
          </a:p>
          <a:p>
            <a:pPr algn="just"/>
            <a:r>
              <a:rPr lang="ru-RU" b="1" i="0" dirty="0">
                <a:solidFill>
                  <a:srgbClr val="2A2A2A"/>
                </a:solidFill>
                <a:effectLst/>
                <a:latin typeface="Georgia" panose="02040502050405020303" pitchFamily="18" charset="0"/>
              </a:rPr>
              <a:t>Удобство сопровождения</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Maintainability</a:t>
            </a:r>
            <a:r>
              <a:rPr lang="ru-RU" b="0" i="0" dirty="0">
                <a:solidFill>
                  <a:srgbClr val="2A2A2A"/>
                </a:solidFill>
                <a:effectLst/>
                <a:latin typeface="Georgia" panose="02040502050405020303" pitchFamily="18" charset="0"/>
              </a:rPr>
              <a:t>) – легкость, с которой ПО может анализироваться, тестироваться, изменяться для исправления дефектов, для реализации новых требований, для облегчения дальнейшего обслуживания и адаптироваться к имеющемуся окружению.</a:t>
            </a:r>
            <a:endParaRPr lang="ru-RU" b="0" i="0" dirty="0">
              <a:solidFill>
                <a:srgbClr val="2A2A2A"/>
              </a:solidFill>
              <a:effectLst/>
              <a:latin typeface="Georgia" panose="02040502050405020303" pitchFamily="18" charset="0"/>
            </a:endParaRPr>
          </a:p>
          <a:p>
            <a:pPr algn="just"/>
            <a:r>
              <a:rPr lang="ru-RU" b="1" i="0" dirty="0">
                <a:solidFill>
                  <a:srgbClr val="2A2A2A"/>
                </a:solidFill>
                <a:effectLst/>
                <a:latin typeface="Georgia" panose="02040502050405020303" pitchFamily="18" charset="0"/>
              </a:rPr>
              <a:t>Портативность</a:t>
            </a:r>
            <a:r>
              <a:rPr lang="ru-RU" b="0" i="0" dirty="0">
                <a:solidFill>
                  <a:srgbClr val="2A2A2A"/>
                </a:solidFill>
                <a:effectLst/>
                <a:latin typeface="Georgia" panose="02040502050405020303" pitchFamily="18" charset="0"/>
              </a:rPr>
              <a:t> (</a:t>
            </a:r>
            <a:r>
              <a:rPr lang="ru-RU" b="0" i="0" dirty="0" err="1">
                <a:solidFill>
                  <a:srgbClr val="2A2A2A"/>
                </a:solidFill>
                <a:effectLst/>
                <a:latin typeface="Georgia" panose="02040502050405020303" pitchFamily="18" charset="0"/>
              </a:rPr>
              <a:t>Portability</a:t>
            </a:r>
            <a:r>
              <a:rPr lang="ru-RU" b="0" i="0" dirty="0">
                <a:solidFill>
                  <a:srgbClr val="2A2A2A"/>
                </a:solidFill>
                <a:effectLst/>
                <a:latin typeface="Georgia" panose="02040502050405020303" pitchFamily="18" charset="0"/>
              </a:rPr>
              <a:t>) – характеризует ПО с точки зрения легкости его переноса из одного окружения (</a:t>
            </a:r>
            <a:r>
              <a:rPr lang="ru-RU" b="0" i="0" dirty="0" err="1">
                <a:solidFill>
                  <a:srgbClr val="2A2A2A"/>
                </a:solidFill>
                <a:effectLst/>
                <a:latin typeface="Georgia" panose="02040502050405020303" pitchFamily="18" charset="0"/>
              </a:rPr>
              <a:t>software</a:t>
            </a:r>
            <a:r>
              <a:rPr lang="ru-RU" b="0" i="0" dirty="0">
                <a:solidFill>
                  <a:srgbClr val="2A2A2A"/>
                </a:solidFill>
                <a:effectLst/>
                <a:latin typeface="Georgia" panose="02040502050405020303" pitchFamily="18" charset="0"/>
              </a:rPr>
              <a:t>/</a:t>
            </a:r>
            <a:r>
              <a:rPr lang="ru-RU" b="0" i="0" dirty="0" err="1">
                <a:solidFill>
                  <a:srgbClr val="2A2A2A"/>
                </a:solidFill>
                <a:effectLst/>
                <a:latin typeface="Georgia" panose="02040502050405020303" pitchFamily="18" charset="0"/>
              </a:rPr>
              <a:t>hardware</a:t>
            </a:r>
            <a:r>
              <a:rPr lang="ru-RU" b="0" i="0" dirty="0">
                <a:solidFill>
                  <a:srgbClr val="2A2A2A"/>
                </a:solidFill>
                <a:effectLst/>
                <a:latin typeface="Georgia" panose="02040502050405020303" pitchFamily="18" charset="0"/>
              </a:rPr>
              <a:t>) в другое.</a:t>
            </a:r>
            <a:endParaRPr lang="ru-RU" b="0" i="0" dirty="0">
              <a:solidFill>
                <a:srgbClr val="2A2A2A"/>
              </a:solidFill>
              <a:effectLst/>
              <a:latin typeface="Georgia" panose="02040502050405020303" pitchFamily="18" charset="0"/>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Расширенное тестирование</a:t>
            </a:r>
            <a:endParaRPr lang="en-US" dirty="0"/>
          </a:p>
        </p:txBody>
      </p:sp>
      <p:sp>
        <p:nvSpPr>
          <p:cNvPr id="3" name="Объект 2"/>
          <p:cNvSpPr>
            <a:spLocks noGrp="1"/>
          </p:cNvSpPr>
          <p:nvPr>
            <p:ph idx="1"/>
          </p:nvPr>
        </p:nvSpPr>
        <p:spPr/>
        <p:txBody>
          <a:bodyPr/>
          <a:lstStyle/>
          <a:p>
            <a:r>
              <a:rPr lang="ru-RU" sz="2000" b="1" strike="noStrike" spc="-1" dirty="0">
                <a:solidFill>
                  <a:srgbClr val="000000"/>
                </a:solidFill>
                <a:latin typeface="Times New Roman" panose="02020603050405020304"/>
              </a:rPr>
              <a:t>Расширенное тестирование </a:t>
            </a:r>
            <a:r>
              <a:rPr lang="ru-RU" sz="2000" b="0" strike="noStrike" spc="-1" dirty="0">
                <a:solidFill>
                  <a:srgbClr val="000000"/>
                </a:solidFill>
                <a:latin typeface="Times New Roman" panose="02020603050405020304"/>
              </a:rPr>
              <a:t>направлено на исследование всей заявленной в требованиях функциональности — даже той, которая низко </a:t>
            </a:r>
            <a:r>
              <a:rPr lang="ru-RU" sz="2000" b="0" strike="noStrike" spc="-1" dirty="0" err="1">
                <a:solidFill>
                  <a:srgbClr val="000000"/>
                </a:solidFill>
                <a:latin typeface="Times New Roman" panose="02020603050405020304"/>
              </a:rPr>
              <a:t>проранжирована</a:t>
            </a:r>
            <a:r>
              <a:rPr lang="ru-RU" sz="2000" b="0" strike="noStrike" spc="-1" dirty="0">
                <a:solidFill>
                  <a:srgbClr val="000000"/>
                </a:solidFill>
                <a:latin typeface="Times New Roman" panose="02020603050405020304"/>
              </a:rPr>
              <a:t> по степени важности. При этом здесь также учитывается, какая функциональность является более важной, а какая — менее важной. </a:t>
            </a:r>
            <a:endParaRPr lang="en-US" sz="2000" b="0" strike="noStrike" spc="-1" dirty="0">
              <a:latin typeface="Arial" panose="020B0604020202020204"/>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 принципам работе с приложениями</a:t>
            </a:r>
            <a:endParaRPr lang="en-US" dirty="0"/>
          </a:p>
        </p:txBody>
      </p:sp>
      <p:sp>
        <p:nvSpPr>
          <p:cNvPr id="3" name="Объект 2"/>
          <p:cNvSpPr>
            <a:spLocks noGrp="1"/>
          </p:cNvSpPr>
          <p:nvPr>
            <p:ph idx="1"/>
          </p:nvPr>
        </p:nvSpPr>
        <p:spPr/>
        <p:txBody>
          <a:bodyPr/>
          <a:lstStyle/>
          <a:p>
            <a:r>
              <a:rPr lang="ru-RU" dirty="0"/>
              <a:t>Выделяют:</a:t>
            </a:r>
            <a:endParaRPr lang="ru-RU" dirty="0"/>
          </a:p>
          <a:p>
            <a:endParaRPr lang="ru-RU" dirty="0"/>
          </a:p>
          <a:p>
            <a:r>
              <a:rPr lang="ru-RU" dirty="0"/>
              <a:t>- </a:t>
            </a:r>
            <a:r>
              <a:rPr lang="ru-RU" b="1" dirty="0"/>
              <a:t>позитивное тестирование</a:t>
            </a:r>
            <a:endParaRPr lang="ru-RU" b="1" dirty="0"/>
          </a:p>
          <a:p>
            <a:r>
              <a:rPr lang="ru-RU" b="1" dirty="0"/>
              <a:t>- негативное тестирование</a:t>
            </a:r>
            <a:endParaRPr lang="en-US" b="1"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Позитивное тестирование</a:t>
            </a:r>
            <a:endParaRPr lang="en-US" dirty="0"/>
          </a:p>
        </p:txBody>
      </p:sp>
      <p:sp>
        <p:nvSpPr>
          <p:cNvPr id="3" name="Объект 2"/>
          <p:cNvSpPr>
            <a:spLocks noGrp="1"/>
          </p:cNvSpPr>
          <p:nvPr>
            <p:ph idx="1"/>
          </p:nvPr>
        </p:nvSpPr>
        <p:spPr/>
        <p:txBody>
          <a:bodyPr/>
          <a:lstStyle/>
          <a:p>
            <a:pPr algn="just">
              <a:lnSpc>
                <a:spcPct val="90000"/>
              </a:lnSpc>
              <a:buNone/>
              <a:tabLst>
                <a:tab pos="0" algn="l"/>
              </a:tabLst>
            </a:pPr>
            <a:r>
              <a:rPr lang="ru-RU" sz="2000" b="1" u="sng" strike="noStrike" spc="-1" dirty="0">
                <a:solidFill>
                  <a:srgbClr val="303030"/>
                </a:solidFill>
                <a:latin typeface="Times New Roman" panose="02020603050405020304"/>
              </a:rPr>
              <a:t>Позитивное тестирование</a:t>
            </a:r>
            <a:r>
              <a:rPr lang="ru-RU" sz="2000" b="1" strike="noStrike" spc="-1" dirty="0">
                <a:solidFill>
                  <a:srgbClr val="303030"/>
                </a:solidFill>
                <a:latin typeface="Times New Roman" panose="02020603050405020304"/>
              </a:rPr>
              <a:t> </a:t>
            </a:r>
            <a:r>
              <a:rPr lang="en-US" sz="2000" b="0" strike="noStrike" spc="-1" dirty="0">
                <a:solidFill>
                  <a:srgbClr val="303030"/>
                </a:solidFill>
                <a:latin typeface="Times New Roman" panose="02020603050405020304"/>
              </a:rPr>
              <a:t>– </a:t>
            </a:r>
            <a:r>
              <a:rPr lang="ru-RU" sz="2000" b="0" strike="noStrike" spc="-1" dirty="0">
                <a:solidFill>
                  <a:srgbClr val="303030"/>
                </a:solidFill>
                <a:latin typeface="Times New Roman" panose="02020603050405020304"/>
              </a:rPr>
              <a:t>проверка того, как приложение работает в заведомо </a:t>
            </a:r>
            <a:r>
              <a:rPr lang="en-US" sz="2000" b="0" strike="noStrike" spc="-1" dirty="0">
                <a:solidFill>
                  <a:srgbClr val="303030"/>
                </a:solidFill>
                <a:latin typeface="Times New Roman" panose="02020603050405020304"/>
              </a:rPr>
              <a:t>“</a:t>
            </a:r>
            <a:r>
              <a:rPr lang="ru-RU" sz="2000" b="0" strike="noStrike" spc="-1" dirty="0">
                <a:solidFill>
                  <a:srgbClr val="303030"/>
                </a:solidFill>
                <a:latin typeface="Times New Roman" panose="02020603050405020304"/>
              </a:rPr>
              <a:t>тепличных условиях</a:t>
            </a:r>
            <a:r>
              <a:rPr lang="en-US" sz="2000" b="0" strike="noStrike" spc="-1" dirty="0">
                <a:solidFill>
                  <a:srgbClr val="303030"/>
                </a:solidFill>
                <a:latin typeface="Times New Roman" panose="02020603050405020304"/>
              </a:rPr>
              <a:t>”</a:t>
            </a:r>
            <a:r>
              <a:rPr lang="ru-RU" sz="2000" b="0" strike="noStrike" spc="-1" dirty="0">
                <a:solidFill>
                  <a:srgbClr val="303030"/>
                </a:solidFill>
                <a:latin typeface="Times New Roman" panose="02020603050405020304"/>
              </a:rPr>
              <a:t> (</a:t>
            </a:r>
            <a:r>
              <a:rPr lang="ru-RU" sz="2000" b="0" u="sng" strike="noStrike" spc="-1" dirty="0">
                <a:solidFill>
                  <a:srgbClr val="303030"/>
                </a:solidFill>
                <a:latin typeface="Times New Roman" panose="02020603050405020304"/>
              </a:rPr>
              <a:t>корректные данные, условия работы и т.п.)</a:t>
            </a:r>
            <a:endParaRPr lang="ru-RU" sz="2000" b="0" u="sng" strike="noStrike" spc="-1" dirty="0">
              <a:solidFill>
                <a:srgbClr val="303030"/>
              </a:solidFill>
              <a:latin typeface="Times New Roman" panose="02020603050405020304"/>
            </a:endParaRPr>
          </a:p>
          <a:p>
            <a:pPr algn="just">
              <a:lnSpc>
                <a:spcPct val="90000"/>
              </a:lnSpc>
              <a:buNone/>
              <a:tabLst>
                <a:tab pos="0" algn="l"/>
              </a:tabLst>
            </a:pPr>
            <a:r>
              <a:rPr lang="ru-RU" sz="2000" b="0" strike="noStrike" spc="-1" dirty="0">
                <a:solidFill>
                  <a:srgbClr val="303030"/>
                </a:solidFill>
                <a:latin typeface="Times New Roman" panose="02020603050405020304"/>
              </a:rPr>
              <a:t>Несколько позитивных тест-кейсов </a:t>
            </a:r>
            <a:r>
              <a:rPr lang="ru-RU" sz="2000" b="1" u="sng" strike="noStrike" spc="-1" dirty="0">
                <a:solidFill>
                  <a:srgbClr val="FF0000"/>
                </a:solidFill>
                <a:latin typeface="Times New Roman" panose="02020603050405020304"/>
              </a:rPr>
              <a:t>можно объединять</a:t>
            </a:r>
            <a:r>
              <a:rPr lang="ru-RU" sz="2000" b="0" strike="noStrike" spc="-1" dirty="0">
                <a:solidFill>
                  <a:srgbClr val="303030"/>
                </a:solidFill>
                <a:latin typeface="Times New Roman" panose="02020603050405020304"/>
              </a:rPr>
              <a:t> (например, перед отправкой заполнить все поля формы верными значениями) </a:t>
            </a:r>
            <a:endParaRPr lang="ru-RU" sz="2000" b="0" strike="noStrike" spc="-1" dirty="0">
              <a:solidFill>
                <a:srgbClr val="303030"/>
              </a:solidFill>
              <a:latin typeface="Times New Roman" panose="02020603050405020304"/>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Негативное тестирование</a:t>
            </a:r>
            <a:endParaRPr lang="en-US" dirty="0"/>
          </a:p>
        </p:txBody>
      </p:sp>
      <p:sp>
        <p:nvSpPr>
          <p:cNvPr id="3" name="Объект 2"/>
          <p:cNvSpPr>
            <a:spLocks noGrp="1"/>
          </p:cNvSpPr>
          <p:nvPr>
            <p:ph idx="1"/>
          </p:nvPr>
        </p:nvSpPr>
        <p:spPr/>
        <p:txBody>
          <a:bodyPr/>
          <a:lstStyle/>
          <a:p>
            <a:r>
              <a:rPr lang="ru-RU" sz="2000" b="1" u="sng" strike="noStrike" spc="-1" dirty="0">
                <a:solidFill>
                  <a:srgbClr val="303030"/>
                </a:solidFill>
                <a:latin typeface="Times New Roman" panose="02020603050405020304"/>
              </a:rPr>
              <a:t>Негативное тестирование </a:t>
            </a:r>
            <a:r>
              <a:rPr lang="ru-RU" sz="2000" b="0" strike="noStrike" spc="-1" dirty="0">
                <a:solidFill>
                  <a:srgbClr val="303030"/>
                </a:solidFill>
                <a:latin typeface="Times New Roman" panose="02020603050405020304"/>
              </a:rPr>
              <a:t>- проверка того, как приложение реагирует на различные </a:t>
            </a:r>
            <a:r>
              <a:rPr lang="en-US" sz="2000" b="0" strike="noStrike" spc="-1" dirty="0">
                <a:solidFill>
                  <a:srgbClr val="303030"/>
                </a:solidFill>
                <a:latin typeface="Times New Roman" panose="02020603050405020304"/>
              </a:rPr>
              <a:t>“</a:t>
            </a:r>
            <a:r>
              <a:rPr lang="ru-RU" sz="2000" b="0" strike="noStrike" spc="-1" dirty="0">
                <a:solidFill>
                  <a:srgbClr val="303030"/>
                </a:solidFill>
                <a:latin typeface="Times New Roman" panose="02020603050405020304"/>
              </a:rPr>
              <a:t>неприятности</a:t>
            </a:r>
            <a:r>
              <a:rPr lang="en-US" sz="2000" b="0" strike="noStrike" spc="-1" dirty="0">
                <a:solidFill>
                  <a:srgbClr val="303030"/>
                </a:solidFill>
                <a:latin typeface="Times New Roman" panose="02020603050405020304"/>
              </a:rPr>
              <a:t>”</a:t>
            </a:r>
            <a:r>
              <a:rPr lang="ru-RU" sz="2000" b="0" strike="noStrike" spc="-1" dirty="0">
                <a:solidFill>
                  <a:srgbClr val="303030"/>
                </a:solidFill>
                <a:latin typeface="Times New Roman" panose="02020603050405020304"/>
              </a:rPr>
              <a:t> (пропала сеть, повреждён файл и т.п.)</a:t>
            </a:r>
            <a:endParaRPr lang="ru-RU" sz="2000" b="0" strike="noStrike" spc="-1" dirty="0">
              <a:solidFill>
                <a:srgbClr val="303030"/>
              </a:solidFill>
              <a:latin typeface="Times New Roman" panose="02020603050405020304"/>
            </a:endParaRPr>
          </a:p>
          <a:p>
            <a:endParaRPr lang="ru-RU" sz="2000" spc="-1" dirty="0">
              <a:solidFill>
                <a:srgbClr val="303030"/>
              </a:solidFill>
              <a:latin typeface="Times New Roman" panose="02020603050405020304"/>
            </a:endParaRPr>
          </a:p>
          <a:p>
            <a:r>
              <a:rPr lang="en-US" sz="2000" b="1" u="sng" spc="-1" dirty="0">
                <a:solidFill>
                  <a:srgbClr val="FF0000"/>
                </a:solidFill>
                <a:latin typeface="Times New Roman" panose="02020603050405020304"/>
              </a:rPr>
              <a:t>NB: </a:t>
            </a:r>
            <a:r>
              <a:rPr lang="ru-RU" sz="2000" b="1" u="sng" spc="-1" dirty="0">
                <a:solidFill>
                  <a:srgbClr val="FF0000"/>
                </a:solidFill>
                <a:latin typeface="Times New Roman" panose="02020603050405020304"/>
              </a:rPr>
              <a:t>Негативные проверки объединять нельзя (!!!)</a:t>
            </a:r>
            <a:endParaRPr lang="ru-RU" sz="2000" b="1" u="sng" strike="noStrike" spc="-1" dirty="0">
              <a:solidFill>
                <a:srgbClr val="FF0000"/>
              </a:solidFill>
              <a:latin typeface="Times New Roman" panose="02020603050405020304"/>
            </a:endParaRPr>
          </a:p>
          <a:p>
            <a:pPr marL="0" indent="0">
              <a:buNone/>
            </a:pP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Последовательность проверок</a:t>
            </a:r>
            <a:endParaRPr lang="en-US" dirty="0"/>
          </a:p>
        </p:txBody>
      </p:sp>
      <p:sp>
        <p:nvSpPr>
          <p:cNvPr id="3" name="Объект 2"/>
          <p:cNvSpPr>
            <a:spLocks noGrp="1"/>
          </p:cNvSpPr>
          <p:nvPr>
            <p:ph idx="1"/>
          </p:nvPr>
        </p:nvSpPr>
        <p:spPr/>
        <p:txBody>
          <a:bodyPr/>
          <a:lstStyle/>
          <a:p>
            <a:pPr marL="457200" indent="-457200">
              <a:buFont typeface="+mj-lt"/>
              <a:buAutoNum type="arabicPeriod"/>
            </a:pPr>
            <a:r>
              <a:rPr lang="ru-RU" dirty="0"/>
              <a:t>Простой позитив</a:t>
            </a:r>
            <a:endParaRPr lang="ru-RU" dirty="0"/>
          </a:p>
          <a:p>
            <a:pPr marL="457200" indent="-457200">
              <a:buFont typeface="+mj-lt"/>
              <a:buAutoNum type="arabicPeriod"/>
            </a:pPr>
            <a:r>
              <a:rPr lang="ru-RU" dirty="0"/>
              <a:t>Простой негатив</a:t>
            </a:r>
            <a:endParaRPr lang="ru-RU" dirty="0"/>
          </a:p>
          <a:p>
            <a:pPr marL="457200" indent="-457200">
              <a:buFont typeface="+mj-lt"/>
              <a:buAutoNum type="arabicPeriod"/>
            </a:pPr>
            <a:r>
              <a:rPr lang="ru-RU" dirty="0"/>
              <a:t>Сложный позитив</a:t>
            </a:r>
            <a:endParaRPr lang="ru-RU" dirty="0"/>
          </a:p>
          <a:p>
            <a:pPr marL="457200" indent="-457200">
              <a:buFont typeface="+mj-lt"/>
              <a:buAutoNum type="arabicPeriod"/>
            </a:pPr>
            <a:r>
              <a:rPr lang="ru-RU" dirty="0"/>
              <a:t>Сложный негатив</a:t>
            </a:r>
            <a:endParaRPr lang="ru-RU" dirty="0"/>
          </a:p>
          <a:p>
            <a:pPr marL="457200" indent="-457200">
              <a:buFont typeface="+mj-lt"/>
              <a:buAutoNum type="arabicPeriod"/>
            </a:pPr>
            <a:endParaRPr lang="ru-RU" dirty="0"/>
          </a:p>
          <a:p>
            <a:pPr marL="0" indent="0">
              <a:buNone/>
            </a:pPr>
            <a:r>
              <a:rPr lang="ru-RU" b="1" u="sng" dirty="0">
                <a:solidFill>
                  <a:srgbClr val="FF0000"/>
                </a:solidFill>
              </a:rPr>
              <a:t> </a:t>
            </a:r>
            <a:r>
              <a:rPr lang="en-US" b="1" u="sng" dirty="0">
                <a:solidFill>
                  <a:srgbClr val="FF0000"/>
                </a:solidFill>
              </a:rPr>
              <a:t>NB:</a:t>
            </a:r>
            <a:r>
              <a:rPr lang="ru-RU" b="1" u="sng" dirty="0">
                <a:solidFill>
                  <a:srgbClr val="FF0000"/>
                </a:solidFill>
              </a:rPr>
              <a:t> Не стоит ломать то, что не факт, что работает (!!!)</a:t>
            </a:r>
            <a:endParaRPr lang="en-US" b="1" u="sng" dirty="0">
              <a:solidFill>
                <a:srgbClr val="FF0000"/>
              </a:solidFill>
            </a:endParaRPr>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 уровням тестирования приложения</a:t>
            </a:r>
            <a:endParaRPr lang="en-US" dirty="0"/>
          </a:p>
        </p:txBody>
      </p:sp>
      <p:sp>
        <p:nvSpPr>
          <p:cNvPr id="3" name="Объект 2"/>
          <p:cNvSpPr>
            <a:spLocks noGrp="1"/>
          </p:cNvSpPr>
          <p:nvPr>
            <p:ph idx="1"/>
          </p:nvPr>
        </p:nvSpPr>
        <p:spPr/>
        <p:txBody>
          <a:bodyPr/>
          <a:lstStyle/>
          <a:p>
            <a:r>
              <a:rPr lang="ru-RU" dirty="0"/>
              <a:t>Выделяют:</a:t>
            </a:r>
            <a:endParaRPr lang="ru-RU" dirty="0"/>
          </a:p>
          <a:p>
            <a:r>
              <a:rPr lang="ru-RU" dirty="0"/>
              <a:t>- модульное</a:t>
            </a:r>
            <a:endParaRPr lang="ru-RU" dirty="0"/>
          </a:p>
          <a:p>
            <a:r>
              <a:rPr lang="ru-RU" dirty="0"/>
              <a:t>- интеграционное</a:t>
            </a:r>
            <a:endParaRPr lang="ru-RU" dirty="0"/>
          </a:p>
          <a:p>
            <a:r>
              <a:rPr lang="ru-RU" dirty="0"/>
              <a:t>- системное</a:t>
            </a:r>
            <a:endParaRPr lang="ru-RU" dirty="0"/>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5" name="Picture 2"/>
          <p:cNvPicPr/>
          <p:nvPr/>
        </p:nvPicPr>
        <p:blipFill>
          <a:blip r:embed="rId1"/>
          <a:stretch>
            <a:fillRect/>
          </a:stretch>
        </p:blipFill>
        <p:spPr>
          <a:xfrm>
            <a:off x="2767865" y="4177590"/>
            <a:ext cx="6336360" cy="1511640"/>
          </a:xfrm>
          <a:prstGeom prst="rect">
            <a:avLst/>
          </a:prstGeom>
          <a:ln w="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Модульное тестирование</a:t>
            </a:r>
            <a:endParaRPr lang="en-US" dirty="0"/>
          </a:p>
        </p:txBody>
      </p:sp>
      <p:sp>
        <p:nvSpPr>
          <p:cNvPr id="3" name="Объект 2"/>
          <p:cNvSpPr>
            <a:spLocks noGrp="1"/>
          </p:cNvSpPr>
          <p:nvPr>
            <p:ph idx="1"/>
          </p:nvPr>
        </p:nvSpPr>
        <p:spPr/>
        <p:txBody>
          <a:bodyPr/>
          <a:lstStyle/>
          <a:p>
            <a:pPr algn="just"/>
            <a:r>
              <a:rPr lang="ru-RU" sz="2000" spc="-1" dirty="0">
                <a:solidFill>
                  <a:srgbClr val="303030"/>
                </a:solidFill>
                <a:latin typeface="Times New Roman" panose="02020603050405020304"/>
              </a:rPr>
              <a:t>Н</a:t>
            </a:r>
            <a:r>
              <a:rPr lang="ru-RU" sz="2000" b="0" strike="noStrike" spc="-1" dirty="0">
                <a:solidFill>
                  <a:srgbClr val="303030"/>
                </a:solidFill>
                <a:latin typeface="Times New Roman" panose="02020603050405020304"/>
              </a:rPr>
              <a:t>аправлено на проверку отдельных небольших частей приложения, которые (как правило) можно исследовать изолированно от других подобных частей. При выполнении данного тестирования могут проверяться отдельные функции или методы классов, сами классы, взаимодействие классов, небольшие библиотеки, отдельные части приложения. Часто данный вид тестирования реализуется с использованием специальных технологий и инструментальных средств автоматизации тестирования, значительно упрощающих и ускоряющих разработку соответствующих тест-кейсов. </a:t>
            </a:r>
            <a:endParaRPr lang="ru-RU" sz="2000" b="0" strike="noStrike" spc="-1" dirty="0">
              <a:solidFill>
                <a:srgbClr val="303030"/>
              </a:solidFill>
              <a:latin typeface="Times New Roman" panose="02020603050405020304"/>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Интеграционное тестирование</a:t>
            </a:r>
            <a:endParaRPr lang="en-US" dirty="0"/>
          </a:p>
        </p:txBody>
      </p:sp>
      <p:sp>
        <p:nvSpPr>
          <p:cNvPr id="3" name="Объект 2"/>
          <p:cNvSpPr>
            <a:spLocks noGrp="1"/>
          </p:cNvSpPr>
          <p:nvPr>
            <p:ph idx="1"/>
          </p:nvPr>
        </p:nvSpPr>
        <p:spPr/>
        <p:txBody>
          <a:bodyPr/>
          <a:lstStyle/>
          <a:p>
            <a:pPr algn="just"/>
            <a:r>
              <a:rPr lang="ru-RU" dirty="0"/>
              <a:t>Направлено на проверку взаимо-действия между несколькими частями приложения (каждая из которых, в свою очередь, проверена отдельно на стадии модульного тестирования). </a:t>
            </a:r>
            <a:endParaRPr lang="ru-RU" dirty="0"/>
          </a:p>
          <a:p>
            <a:pPr algn="just"/>
            <a:endParaRPr lang="ru-RU" dirty="0"/>
          </a:p>
          <a:p>
            <a:pPr algn="just"/>
            <a:r>
              <a:rPr lang="en-US" b="1" dirty="0">
                <a:solidFill>
                  <a:srgbClr val="FF0000"/>
                </a:solidFill>
              </a:rPr>
              <a:t>NB: </a:t>
            </a:r>
            <a:r>
              <a:rPr lang="ru-RU" b="1" dirty="0">
                <a:solidFill>
                  <a:srgbClr val="FF0000"/>
                </a:solidFill>
              </a:rPr>
              <a:t>Иногда под понятием «интеграция» подразумевают взаимодействие с внешней системой. Тестирование межсистемных кейсов считается более сложным видом тестирования (!!!)</a:t>
            </a:r>
            <a:endParaRPr lang="en-US" b="1" dirty="0">
              <a:solidFill>
                <a:srgbClr val="FF0000"/>
              </a:solidFill>
            </a:endParaRPr>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Системное тестирование</a:t>
            </a:r>
            <a:endParaRPr lang="en-US" dirty="0"/>
          </a:p>
        </p:txBody>
      </p:sp>
      <p:sp>
        <p:nvSpPr>
          <p:cNvPr id="3" name="Объект 2"/>
          <p:cNvSpPr>
            <a:spLocks noGrp="1"/>
          </p:cNvSpPr>
          <p:nvPr>
            <p:ph idx="1"/>
          </p:nvPr>
        </p:nvSpPr>
        <p:spPr/>
        <p:txBody>
          <a:bodyPr/>
          <a:lstStyle/>
          <a:p>
            <a:pPr algn="just"/>
            <a:r>
              <a:rPr lang="ru-RU" dirty="0"/>
              <a:t>Направлено на проверку всего приложения как единого целого, собранного из частей, проверенных на двух предыдущих стадиях. Здесь не только выявляются дефекты «на стыках» компонентов, но и появляется возможность полноценно взаимодействовать с приложением с точки зрения конечного пользователя.</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 уровню автоматизации</a:t>
            </a:r>
            <a:endParaRPr lang="en-US" dirty="0"/>
          </a:p>
        </p:txBody>
      </p:sp>
      <p:sp>
        <p:nvSpPr>
          <p:cNvPr id="3" name="Объект 2"/>
          <p:cNvSpPr>
            <a:spLocks noGrp="1"/>
          </p:cNvSpPr>
          <p:nvPr>
            <p:ph idx="1"/>
          </p:nvPr>
        </p:nvSpPr>
        <p:spPr/>
        <p:txBody>
          <a:bodyPr/>
          <a:lstStyle/>
          <a:p>
            <a:r>
              <a:rPr lang="ru-RU" dirty="0"/>
              <a:t>Выделяют:</a:t>
            </a:r>
            <a:endParaRPr lang="ru-RU" dirty="0"/>
          </a:p>
          <a:p>
            <a:r>
              <a:rPr lang="ru-RU" dirty="0"/>
              <a:t>- </a:t>
            </a:r>
            <a:r>
              <a:rPr lang="ru-RU" b="1" dirty="0"/>
              <a:t>ручное (мануальное) тестирование </a:t>
            </a:r>
            <a:r>
              <a:rPr lang="ru-RU" dirty="0"/>
              <a:t>- </a:t>
            </a:r>
            <a:r>
              <a:rPr lang="ru-RU" sz="2000" b="0" strike="noStrike" spc="-1" dirty="0">
                <a:solidFill>
                  <a:srgbClr val="303030"/>
                </a:solidFill>
                <a:latin typeface="Times New Roman" panose="02020603050405020304"/>
              </a:rPr>
              <a:t>тестирование, в котором тест-кейсы выполняются человеком вручную без использования средств автоматизации. </a:t>
            </a:r>
            <a:endParaRPr lang="ru-RU" sz="2000" b="0" strike="noStrike" spc="-1" dirty="0">
              <a:solidFill>
                <a:srgbClr val="303030"/>
              </a:solidFill>
              <a:latin typeface="Times New Roman" panose="02020603050405020304"/>
            </a:endParaRPr>
          </a:p>
          <a:p>
            <a:r>
              <a:rPr lang="ru-RU" dirty="0"/>
              <a:t>- </a:t>
            </a:r>
            <a:r>
              <a:rPr lang="ru-RU" b="1" dirty="0"/>
              <a:t>автоматизированное тестирование </a:t>
            </a:r>
            <a:r>
              <a:rPr lang="ru-RU" dirty="0"/>
              <a:t>- </a:t>
            </a:r>
            <a:r>
              <a:rPr lang="ru-RU" sz="2000" b="0" strike="noStrike" spc="-1" dirty="0">
                <a:solidFill>
                  <a:srgbClr val="303030"/>
                </a:solidFill>
                <a:latin typeface="Times New Roman" panose="02020603050405020304"/>
              </a:rPr>
              <a:t>набор техник, подходов и инструментальных средств, позволяющий исключить человека из выполнения некоторых задач в процессе тестирования. </a:t>
            </a:r>
            <a:endParaRPr lang="ru-RU" sz="2000" b="0" strike="noStrike" spc="-1" dirty="0">
              <a:solidFill>
                <a:srgbClr val="303030"/>
              </a:solidFill>
              <a:latin typeface="Times New Roman" panose="02020603050405020304"/>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Модель качества ПО </a:t>
            </a:r>
            <a:br>
              <a:rPr lang="en-US" dirty="0"/>
            </a:br>
            <a:r>
              <a:rPr lang="ru-RU" dirty="0"/>
              <a:t>(</a:t>
            </a:r>
            <a:r>
              <a:rPr lang="en-US" dirty="0"/>
              <a:t>ISO </a:t>
            </a:r>
            <a:r>
              <a:rPr lang="ru-RU" dirty="0"/>
              <a:t>9126-1)</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26276" y="1970842"/>
            <a:ext cx="4780112" cy="4287913"/>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Пирамида тестирования</a:t>
            </a:r>
            <a:endParaRPr lang="en-US" dirty="0"/>
          </a:p>
        </p:txBody>
      </p:sp>
      <p:pic>
        <p:nvPicPr>
          <p:cNvPr id="6" name="Объект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692786" y="2001667"/>
            <a:ext cx="5464905" cy="4301479"/>
          </a:xfrm>
        </p:spPr>
      </p:pic>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Функциональное тестирование</a:t>
            </a:r>
            <a:endParaRPr lang="en-US" dirty="0"/>
          </a:p>
        </p:txBody>
      </p:sp>
      <p:sp>
        <p:nvSpPr>
          <p:cNvPr id="3" name="Объект 2"/>
          <p:cNvSpPr>
            <a:spLocks noGrp="1"/>
          </p:cNvSpPr>
          <p:nvPr>
            <p:ph idx="1"/>
          </p:nvPr>
        </p:nvSpPr>
        <p:spPr/>
        <p:txBody>
          <a:bodyPr>
            <a:normAutofit/>
          </a:bodyPr>
          <a:lstStyle/>
          <a:p>
            <a:r>
              <a:rPr lang="ru-RU" dirty="0"/>
              <a:t>Отвечает на вопрос: </a:t>
            </a:r>
            <a:r>
              <a:rPr lang="ru-RU" b="1" u="sng" dirty="0"/>
              <a:t>«Что делает программа?»</a:t>
            </a:r>
            <a:endParaRPr lang="ru-RU" b="1" u="sng" dirty="0"/>
          </a:p>
          <a:p>
            <a:r>
              <a:rPr lang="ru-RU" dirty="0"/>
              <a:t>Этот вид тестирования занимает 90% времени отведённого на тестирование. Функциональное тестирование предполагает проверку функциональных требований: логики и бизнес-правил приложения или системы. Полноценное системное/функциональное тестирование является самым трудоёмким процессом и может занимать до 80% всего бюджета проекта по тестированию. Тестирование функциональности может проводиться в двух аспектах:</a:t>
            </a:r>
            <a:endParaRPr lang="ru-RU" dirty="0"/>
          </a:p>
          <a:p>
            <a:r>
              <a:rPr lang="ru-RU" dirty="0"/>
              <a:t>К основным видам функционального тестирования относят:</a:t>
            </a:r>
            <a:endParaRPr lang="ru-RU" dirty="0"/>
          </a:p>
          <a:p>
            <a:pPr lvl="2">
              <a:buFont typeface="Wingdings" panose="05000000000000000000" pitchFamily="2" charset="2"/>
              <a:buChar char="Ø"/>
            </a:pPr>
            <a:r>
              <a:rPr lang="ru-RU" sz="1800" u="sng" dirty="0"/>
              <a:t>функциональное тестирование </a:t>
            </a:r>
            <a:r>
              <a:rPr lang="ru-RU" sz="1800" dirty="0"/>
              <a:t>(</a:t>
            </a:r>
            <a:r>
              <a:rPr lang="en-US" sz="1800" dirty="0"/>
              <a:t>Functional testing)</a:t>
            </a:r>
            <a:endParaRPr lang="en-US" sz="1800" dirty="0"/>
          </a:p>
          <a:p>
            <a:pPr lvl="2">
              <a:buFont typeface="Wingdings" panose="05000000000000000000" pitchFamily="2" charset="2"/>
              <a:buChar char="Ø"/>
            </a:pPr>
            <a:r>
              <a:rPr lang="ru-RU" sz="1800" u="sng" dirty="0"/>
              <a:t>тестирование безопасности </a:t>
            </a:r>
            <a:r>
              <a:rPr lang="ru-RU" sz="1800" dirty="0"/>
              <a:t>(</a:t>
            </a:r>
            <a:r>
              <a:rPr lang="en-US" sz="1800" dirty="0"/>
              <a:t>Security and Access Control Testing)</a:t>
            </a:r>
            <a:endParaRPr lang="en-US" sz="1800" dirty="0"/>
          </a:p>
          <a:p>
            <a:pPr lvl="2">
              <a:buFont typeface="Wingdings" panose="05000000000000000000" pitchFamily="2" charset="2"/>
              <a:buChar char="Ø"/>
            </a:pPr>
            <a:r>
              <a:rPr lang="ru-RU" sz="1800" u="sng" dirty="0"/>
              <a:t>тестирование взаимодействия </a:t>
            </a:r>
            <a:r>
              <a:rPr lang="ru-RU" sz="1800" dirty="0"/>
              <a:t>(</a:t>
            </a:r>
            <a:r>
              <a:rPr lang="en-US" sz="1800" dirty="0"/>
              <a:t>Interoperability Testing)</a:t>
            </a:r>
            <a:endParaRPr lang="en-US" sz="1800"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Нефункциональное тестирование</a:t>
            </a:r>
            <a:endParaRPr lang="en-US" dirty="0"/>
          </a:p>
        </p:txBody>
      </p:sp>
      <p:sp>
        <p:nvSpPr>
          <p:cNvPr id="3" name="Объект 2"/>
          <p:cNvSpPr>
            <a:spLocks noGrp="1"/>
          </p:cNvSpPr>
          <p:nvPr>
            <p:ph idx="1"/>
          </p:nvPr>
        </p:nvSpPr>
        <p:spPr/>
        <p:txBody>
          <a:bodyPr>
            <a:normAutofit fontScale="70000" lnSpcReduction="20000"/>
          </a:bodyPr>
          <a:lstStyle/>
          <a:p>
            <a:pPr marL="0" indent="0">
              <a:buNone/>
            </a:pPr>
            <a:r>
              <a:rPr lang="ru-RU" dirty="0"/>
              <a:t>Отвечает на вопрос: «</a:t>
            </a:r>
            <a:r>
              <a:rPr lang="ru-RU" b="1" dirty="0"/>
              <a:t>Как программа выполняет свои функции?»</a:t>
            </a:r>
            <a:endParaRPr lang="ru-RU" dirty="0"/>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производительности (</a:t>
            </a:r>
            <a:r>
              <a:rPr lang="ru-RU" b="1" i="0" dirty="0" err="1">
                <a:solidFill>
                  <a:srgbClr val="000000"/>
                </a:solidFill>
                <a:effectLst/>
                <a:latin typeface="Roboto" panose="02000000000000000000" pitchFamily="2" charset="0"/>
              </a:rPr>
              <a:t>performance</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 </a:t>
            </a:r>
            <a:r>
              <a:rPr lang="ru-RU" b="0" i="0" dirty="0">
                <a:solidFill>
                  <a:srgbClr val="000000"/>
                </a:solidFill>
                <a:effectLst/>
                <a:latin typeface="Roboto" panose="02000000000000000000" pitchFamily="2" charset="0"/>
              </a:rPr>
              <a:t>Проверка работоспособности системы под нагрузкой. </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Юзабилити-тестирование (</a:t>
            </a:r>
            <a:r>
              <a:rPr lang="ru-RU" b="1" i="0" dirty="0" err="1">
                <a:solidFill>
                  <a:srgbClr val="000000"/>
                </a:solidFill>
                <a:effectLst/>
                <a:latin typeface="Roboto" panose="02000000000000000000" pitchFamily="2" charset="0"/>
              </a:rPr>
              <a:t>usability</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 </a:t>
            </a:r>
            <a:r>
              <a:rPr lang="ru-RU" b="0" i="0" dirty="0">
                <a:solidFill>
                  <a:srgbClr val="000000"/>
                </a:solidFill>
                <a:effectLst/>
                <a:latin typeface="Roboto" panose="02000000000000000000" pitchFamily="2" charset="0"/>
              </a:rPr>
              <a:t>Цель в определении степени удобства и практичности пользовательского интерфейса;</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безопасности (</a:t>
            </a:r>
            <a:r>
              <a:rPr lang="ru-RU" b="1" i="0" dirty="0" err="1">
                <a:solidFill>
                  <a:srgbClr val="000000"/>
                </a:solidFill>
                <a:effectLst/>
                <a:latin typeface="Roboto" panose="02000000000000000000" pitchFamily="2" charset="0"/>
              </a:rPr>
              <a:t>security</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a:t>
            </a:r>
            <a:r>
              <a:rPr lang="ru-RU" b="0" i="0" dirty="0">
                <a:solidFill>
                  <a:srgbClr val="000000"/>
                </a:solidFill>
                <a:effectLst/>
                <a:latin typeface="Roboto" panose="02000000000000000000" pitchFamily="2" charset="0"/>
              </a:rPr>
              <a:t> Проверка надежности системы от возможных рисков и угроз </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графического интерфейса пользователя (GUI);</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локализации (</a:t>
            </a:r>
            <a:r>
              <a:rPr lang="ru-RU" b="1" i="0" dirty="0" err="1">
                <a:solidFill>
                  <a:srgbClr val="000000"/>
                </a:solidFill>
                <a:effectLst/>
                <a:latin typeface="Roboto" panose="02000000000000000000" pitchFamily="2" charset="0"/>
              </a:rPr>
              <a:t>localization</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 </a:t>
            </a:r>
            <a:r>
              <a:rPr lang="ru-RU" b="0" i="0" dirty="0">
                <a:solidFill>
                  <a:srgbClr val="000000"/>
                </a:solidFill>
                <a:effectLst/>
                <a:latin typeface="Roboto" panose="02000000000000000000" pitchFamily="2" charset="0"/>
              </a:rPr>
              <a:t>Корректность работы отдельных компонентов системы в </a:t>
            </a:r>
            <a:r>
              <a:rPr lang="ru-RU" b="0" i="0" dirty="0" err="1">
                <a:solidFill>
                  <a:srgbClr val="000000"/>
                </a:solidFill>
                <a:effectLst/>
                <a:latin typeface="Roboto" panose="02000000000000000000" pitchFamily="2" charset="0"/>
              </a:rPr>
              <a:t>конктесте</a:t>
            </a:r>
            <a:r>
              <a:rPr lang="ru-RU" b="0" i="0" dirty="0">
                <a:solidFill>
                  <a:srgbClr val="000000"/>
                </a:solidFill>
                <a:effectLst/>
                <a:latin typeface="Roboto" panose="02000000000000000000" pitchFamily="2" charset="0"/>
              </a:rPr>
              <a:t> другой локали</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интернационализации (</a:t>
            </a:r>
            <a:r>
              <a:rPr lang="ru-RU" b="1" i="0" dirty="0" err="1">
                <a:solidFill>
                  <a:srgbClr val="000000"/>
                </a:solidFill>
                <a:effectLst/>
                <a:latin typeface="Roboto" panose="02000000000000000000" pitchFamily="2" charset="0"/>
              </a:rPr>
              <a:t>internationalization</a:t>
            </a:r>
            <a:r>
              <a:rPr lang="ru-RU" b="1" i="0" dirty="0">
                <a:solidFill>
                  <a:srgbClr val="000000"/>
                </a:solidFill>
                <a:effectLst/>
                <a:latin typeface="Roboto" panose="02000000000000000000" pitchFamily="2" charset="0"/>
              </a:rPr>
              <a:t>).</a:t>
            </a:r>
            <a:r>
              <a:rPr lang="ru-RU" b="0" i="0" dirty="0">
                <a:solidFill>
                  <a:srgbClr val="000000"/>
                </a:solidFill>
                <a:effectLst/>
                <a:latin typeface="Roboto" panose="02000000000000000000" pitchFamily="2" charset="0"/>
              </a:rPr>
              <a:t> Подготовка системы к переходу на другую </a:t>
            </a:r>
            <a:r>
              <a:rPr lang="ru-RU" b="0" i="0" dirty="0" err="1">
                <a:solidFill>
                  <a:srgbClr val="000000"/>
                </a:solidFill>
                <a:effectLst/>
                <a:latin typeface="Roboto" panose="02000000000000000000" pitchFamily="2" charset="0"/>
              </a:rPr>
              <a:t>локаль</a:t>
            </a:r>
            <a:endParaRPr lang="ru-RU" b="0" i="0" dirty="0">
              <a:solidFill>
                <a:srgbClr val="000000"/>
              </a:solidFill>
              <a:effectLst/>
              <a:latin typeface="Roboto" panose="02000000000000000000" pitchFamily="2" charset="0"/>
            </a:endParaRPr>
          </a:p>
          <a:p>
            <a:pPr marL="457200" indent="-457200" algn="just">
              <a:buFont typeface="+mj-lt"/>
              <a:buAutoNum type="arabicPeriod"/>
            </a:pPr>
            <a:r>
              <a:rPr lang="ru-RU" b="1" i="0" dirty="0">
                <a:solidFill>
                  <a:srgbClr val="000000"/>
                </a:solidFill>
                <a:effectLst/>
                <a:latin typeface="Roboto" panose="02000000000000000000" pitchFamily="2" charset="0"/>
              </a:rPr>
              <a:t>Тестирование совместимости (</a:t>
            </a:r>
            <a:r>
              <a:rPr lang="ru-RU" b="1" i="0" dirty="0" err="1">
                <a:solidFill>
                  <a:srgbClr val="000000"/>
                </a:solidFill>
                <a:effectLst/>
                <a:latin typeface="Roboto" panose="02000000000000000000" pitchFamily="2" charset="0"/>
              </a:rPr>
              <a:t>compatibility</a:t>
            </a:r>
            <a:r>
              <a:rPr lang="ru-RU" b="1" i="0" dirty="0">
                <a:solidFill>
                  <a:srgbClr val="000000"/>
                </a:solidFill>
                <a:effectLst/>
                <a:latin typeface="Roboto" panose="02000000000000000000" pitchFamily="2" charset="0"/>
              </a:rPr>
              <a:t> </a:t>
            </a:r>
            <a:r>
              <a:rPr lang="ru-RU" b="1" i="0" dirty="0" err="1">
                <a:solidFill>
                  <a:srgbClr val="000000"/>
                </a:solidFill>
                <a:effectLst/>
                <a:latin typeface="Roboto" panose="02000000000000000000" pitchFamily="2" charset="0"/>
              </a:rPr>
              <a:t>testing</a:t>
            </a:r>
            <a:r>
              <a:rPr lang="ru-RU" b="1" i="0" dirty="0">
                <a:solidFill>
                  <a:srgbClr val="000000"/>
                </a:solidFill>
                <a:effectLst/>
                <a:latin typeface="Roboto" panose="02000000000000000000" pitchFamily="2" charset="0"/>
              </a:rPr>
              <a:t>).</a:t>
            </a:r>
            <a:r>
              <a:rPr lang="ru-RU" b="0" i="0" dirty="0">
                <a:solidFill>
                  <a:srgbClr val="000000"/>
                </a:solidFill>
                <a:effectLst/>
                <a:latin typeface="Roboto" panose="02000000000000000000" pitchFamily="2" charset="0"/>
              </a:rPr>
              <a:t> Проверка возможности приложения взаимодействовать с различными программными продуктами, операционными системами и окружением.</a:t>
            </a:r>
            <a:endParaRPr lang="ru-RU" b="0" i="0" dirty="0">
              <a:solidFill>
                <a:srgbClr val="000000"/>
              </a:solidFill>
              <a:effectLst/>
              <a:latin typeface="Roboto" panose="02000000000000000000" pitchFamily="2" charset="0"/>
            </a:endParaRPr>
          </a:p>
          <a:p>
            <a:endParaRPr lang="ru-RU" dirty="0"/>
          </a:p>
          <a:p>
            <a:endParaRPr lang="en-US" b="1"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Классификация</a:t>
            </a:r>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pic>
        <p:nvPicPr>
          <p:cNvPr id="5" name="Picture 3"/>
          <p:cNvPicPr>
            <a:picLocks noGrp="1"/>
          </p:cNvPicPr>
          <p:nvPr>
            <p:ph idx="1"/>
          </p:nvPr>
        </p:nvPicPr>
        <p:blipFill>
          <a:blip r:embed="rId1"/>
          <a:stretch>
            <a:fillRect/>
          </a:stretch>
        </p:blipFill>
        <p:spPr>
          <a:xfrm>
            <a:off x="1216025" y="2269331"/>
            <a:ext cx="9820275" cy="3438525"/>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 запуску кода на исполнение</a:t>
            </a:r>
            <a:endParaRPr lang="en-US" dirty="0"/>
          </a:p>
        </p:txBody>
      </p:sp>
      <p:sp>
        <p:nvSpPr>
          <p:cNvPr id="3" name="Объект 2"/>
          <p:cNvSpPr>
            <a:spLocks noGrp="1"/>
          </p:cNvSpPr>
          <p:nvPr>
            <p:ph idx="1"/>
          </p:nvPr>
        </p:nvSpPr>
        <p:spPr/>
        <p:txBody>
          <a:bodyPr/>
          <a:lstStyle/>
          <a:p>
            <a:r>
              <a:rPr lang="ru-RU" sz="3200" dirty="0"/>
              <a:t>Выделяют:</a:t>
            </a:r>
            <a:endParaRPr lang="ru-RU" sz="3200" dirty="0"/>
          </a:p>
          <a:p>
            <a:pPr>
              <a:buFont typeface="Wingdings" panose="05000000000000000000" pitchFamily="2" charset="2"/>
              <a:buChar char="§"/>
            </a:pPr>
            <a:r>
              <a:rPr lang="ru-RU" sz="2800" b="1" u="sng" dirty="0"/>
              <a:t>Статическое тестирование </a:t>
            </a:r>
            <a:r>
              <a:rPr lang="ru-RU" sz="2800" dirty="0"/>
              <a:t> -  </a:t>
            </a:r>
            <a:r>
              <a:rPr lang="ru-RU" sz="2800" b="0" strike="noStrike" spc="-1" dirty="0">
                <a:solidFill>
                  <a:srgbClr val="303030"/>
                </a:solidFill>
                <a:latin typeface="Times New Roman" panose="02020603050405020304"/>
              </a:rPr>
              <a:t>без запуска кода на исполнение.</a:t>
            </a:r>
            <a:endParaRPr lang="ru-RU" sz="2800" b="1" u="sng" dirty="0"/>
          </a:p>
          <a:p>
            <a:pPr>
              <a:buFont typeface="Wingdings" panose="05000000000000000000" pitchFamily="2" charset="2"/>
              <a:buChar char="§"/>
            </a:pPr>
            <a:r>
              <a:rPr lang="ru-RU" sz="2800" b="1" u="sng" dirty="0"/>
              <a:t>Динамическое тестирование</a:t>
            </a:r>
            <a:r>
              <a:rPr lang="ru-RU" sz="2800" b="1" dirty="0"/>
              <a:t> </a:t>
            </a:r>
            <a:r>
              <a:rPr lang="ru-RU" sz="2800" dirty="0"/>
              <a:t>- </a:t>
            </a:r>
            <a:r>
              <a:rPr lang="ru-RU" sz="2800" b="0" strike="noStrike" spc="-1" dirty="0">
                <a:solidFill>
                  <a:srgbClr val="303030"/>
                </a:solidFill>
                <a:latin typeface="Times New Roman" panose="02020603050405020304"/>
              </a:rPr>
              <a:t>тестирование с запуском кода на исполнение. Основная идея этого вида тестирования состоит в том, что проверяется реальное поведение (части) приложения. </a:t>
            </a:r>
            <a:endParaRPr lang="en-US" sz="2800"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Статическое тестирование</a:t>
            </a:r>
            <a:endParaRPr lang="en-US" dirty="0"/>
          </a:p>
        </p:txBody>
      </p:sp>
      <p:sp>
        <p:nvSpPr>
          <p:cNvPr id="3" name="Объект 2"/>
          <p:cNvSpPr>
            <a:spLocks noGrp="1"/>
          </p:cNvSpPr>
          <p:nvPr>
            <p:ph idx="1"/>
          </p:nvPr>
        </p:nvSpPr>
        <p:spPr/>
        <p:txBody>
          <a:bodyPr>
            <a:normAutofit/>
          </a:bodyPr>
          <a:lstStyle/>
          <a:p>
            <a:pPr algn="l" fontAlgn="base"/>
            <a:r>
              <a:rPr lang="ru-RU" b="0" i="0" dirty="0">
                <a:solidFill>
                  <a:srgbClr val="3A3A3A"/>
                </a:solidFill>
                <a:effectLst/>
                <a:latin typeface="Inter"/>
              </a:rPr>
              <a:t>Оно представляет собой процесс или технику, которые выполняются для поиска потенциальных дефектов в программном обеспечении. Это также процесс обнаружения и устранения ошибок и дефектов в различных сопроводительных документах (например, спецификации требований к программному обеспечению).</a:t>
            </a:r>
            <a:endParaRPr lang="ru-RU" b="0" i="0" dirty="0">
              <a:solidFill>
                <a:srgbClr val="3A3A3A"/>
              </a:solidFill>
              <a:effectLst/>
              <a:latin typeface="Inter"/>
            </a:endParaRPr>
          </a:p>
          <a:p>
            <a:pPr algn="l" fontAlgn="base"/>
            <a:r>
              <a:rPr lang="ru-RU" b="0" i="0" dirty="0">
                <a:solidFill>
                  <a:srgbClr val="3A3A3A"/>
                </a:solidFill>
                <a:effectLst/>
                <a:latin typeface="Inter"/>
              </a:rPr>
              <a:t>Статическое тестирование </a:t>
            </a:r>
            <a:r>
              <a:rPr lang="ru-RU" b="1" i="1" dirty="0">
                <a:solidFill>
                  <a:srgbClr val="3A3A3A"/>
                </a:solidFill>
                <a:effectLst/>
                <a:latin typeface="Inter"/>
              </a:rPr>
              <a:t>начинается на ранних этапах</a:t>
            </a:r>
            <a:r>
              <a:rPr lang="ru-RU" b="0" i="0" dirty="0">
                <a:solidFill>
                  <a:srgbClr val="3A3A3A"/>
                </a:solidFill>
                <a:effectLst/>
                <a:latin typeface="Inter"/>
              </a:rPr>
              <a:t> жизненного цикла ПО и является, соответственно, частью процесса верификации.</a:t>
            </a:r>
            <a:endParaRPr lang="ru-RU" b="0" i="0" dirty="0">
              <a:solidFill>
                <a:srgbClr val="3A3A3A"/>
              </a:solidFill>
              <a:effectLst/>
              <a:latin typeface="Inter"/>
            </a:endParaRPr>
          </a:p>
          <a:p>
            <a:pPr algn="l" fontAlgn="base"/>
            <a:r>
              <a:rPr lang="ru-RU" b="0" i="0" dirty="0">
                <a:solidFill>
                  <a:srgbClr val="3A3A3A"/>
                </a:solidFill>
                <a:effectLst/>
                <a:latin typeface="Inter"/>
              </a:rPr>
              <a:t>Можно поделить статическое тестирование на 2 типа:</a:t>
            </a:r>
            <a:br>
              <a:rPr lang="ru-RU" b="0" i="0" dirty="0">
                <a:solidFill>
                  <a:srgbClr val="3A3A3A"/>
                </a:solidFill>
                <a:effectLst/>
                <a:latin typeface="Inter"/>
              </a:rPr>
            </a:br>
            <a:r>
              <a:rPr lang="ru-RU" b="0" i="0" dirty="0">
                <a:solidFill>
                  <a:srgbClr val="3A3A3A"/>
                </a:solidFill>
                <a:effectLst/>
                <a:latin typeface="Inter"/>
              </a:rPr>
              <a:t>1. Обзоры (Review)</a:t>
            </a:r>
            <a:br>
              <a:rPr lang="ru-RU" b="0" i="0" dirty="0">
                <a:solidFill>
                  <a:srgbClr val="3A3A3A"/>
                </a:solidFill>
                <a:effectLst/>
                <a:latin typeface="Inter"/>
              </a:rPr>
            </a:br>
            <a:r>
              <a:rPr lang="ru-RU" b="0" i="0" dirty="0">
                <a:solidFill>
                  <a:srgbClr val="3A3A3A"/>
                </a:solidFill>
                <a:effectLst/>
                <a:latin typeface="Inter"/>
              </a:rPr>
              <a:t>2. Статический анализ (</a:t>
            </a:r>
            <a:r>
              <a:rPr lang="ru-RU" b="0" i="0" dirty="0" err="1">
                <a:solidFill>
                  <a:srgbClr val="3A3A3A"/>
                </a:solidFill>
                <a:effectLst/>
                <a:latin typeface="Inter"/>
              </a:rPr>
              <a:t>Static</a:t>
            </a:r>
            <a:r>
              <a:rPr lang="ru-RU" b="0" i="0" dirty="0">
                <a:solidFill>
                  <a:srgbClr val="3A3A3A"/>
                </a:solidFill>
                <a:effectLst/>
                <a:latin typeface="Inter"/>
              </a:rPr>
              <a:t> Analysis)</a:t>
            </a:r>
            <a:endParaRPr lang="ru-RU" b="0" i="0" dirty="0">
              <a:solidFill>
                <a:srgbClr val="3A3A3A"/>
              </a:solidFill>
              <a:effectLst/>
              <a:latin typeface="Inter"/>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Обзоры (</a:t>
            </a:r>
            <a:r>
              <a:rPr lang="en-US" dirty="0"/>
              <a:t>Review)</a:t>
            </a:r>
            <a:endParaRPr lang="en-US" dirty="0"/>
          </a:p>
        </p:txBody>
      </p:sp>
      <p:sp>
        <p:nvSpPr>
          <p:cNvPr id="3" name="Объект 2"/>
          <p:cNvSpPr>
            <a:spLocks noGrp="1"/>
          </p:cNvSpPr>
          <p:nvPr>
            <p:ph idx="1"/>
          </p:nvPr>
        </p:nvSpPr>
        <p:spPr/>
        <p:txBody>
          <a:bodyPr>
            <a:normAutofit fontScale="85000" lnSpcReduction="20000"/>
          </a:bodyPr>
          <a:lstStyle/>
          <a:p>
            <a:pPr algn="l" fontAlgn="base"/>
            <a:r>
              <a:rPr lang="ru-RU" b="1" i="0" dirty="0">
                <a:solidFill>
                  <a:srgbClr val="3A3A3A"/>
                </a:solidFill>
                <a:effectLst/>
                <a:latin typeface="Inter"/>
              </a:rPr>
              <a:t>Обзоры (Review</a:t>
            </a:r>
            <a:r>
              <a:rPr lang="ru-RU" b="0" i="0" dirty="0">
                <a:solidFill>
                  <a:srgbClr val="3A3A3A"/>
                </a:solidFill>
                <a:effectLst/>
                <a:latin typeface="Inter"/>
              </a:rPr>
              <a:t>) – проверка обычно используется для поиска и устранения ошибок или неясностей в документах. Это могут быть требования, дизайн, тестовые случаи и так далее.</a:t>
            </a:r>
            <a:endParaRPr lang="ru-RU" b="0" i="0" dirty="0">
              <a:solidFill>
                <a:srgbClr val="3A3A3A"/>
              </a:solidFill>
              <a:effectLst/>
              <a:latin typeface="Inter"/>
            </a:endParaRPr>
          </a:p>
          <a:p>
            <a:pPr algn="l" fontAlgn="base"/>
            <a:r>
              <a:rPr lang="ru-RU" b="0" i="0" dirty="0">
                <a:solidFill>
                  <a:srgbClr val="3A3A3A"/>
                </a:solidFill>
                <a:effectLst/>
                <a:latin typeface="Inter"/>
              </a:rPr>
              <a:t>В свою очередь обзоры делятся на:</a:t>
            </a:r>
            <a:endParaRPr lang="ru-RU" b="0" i="0" dirty="0">
              <a:solidFill>
                <a:srgbClr val="3A3A3A"/>
              </a:solidFill>
              <a:effectLst/>
              <a:latin typeface="Inter"/>
            </a:endParaRPr>
          </a:p>
          <a:p>
            <a:pPr algn="l" fontAlgn="base">
              <a:buFont typeface="Arial" panose="020B0604020202020204" pitchFamily="34" charset="0"/>
              <a:buChar char="•"/>
            </a:pPr>
            <a:r>
              <a:rPr lang="ru-RU" b="1" i="0" dirty="0">
                <a:solidFill>
                  <a:srgbClr val="3A3A3A"/>
                </a:solidFill>
                <a:effectLst/>
                <a:latin typeface="Inter"/>
              </a:rPr>
              <a:t>Неформальные. </a:t>
            </a:r>
            <a:r>
              <a:rPr lang="ru-RU" b="0" i="0" dirty="0">
                <a:solidFill>
                  <a:srgbClr val="3A3A3A"/>
                </a:solidFill>
                <a:effectLst/>
                <a:latin typeface="Inter"/>
              </a:rPr>
              <a:t>При неофициальном рассмотрении создатель документов показывает содержание документов аудитории. Каждый присутствующий высказывает свое мнение, что позволяет выявить недостатки на ранней стадии.</a:t>
            </a:r>
            <a:endParaRPr lang="ru-RU" b="0" i="0" dirty="0">
              <a:solidFill>
                <a:srgbClr val="3A3A3A"/>
              </a:solidFill>
              <a:effectLst/>
              <a:latin typeface="Inter"/>
            </a:endParaRPr>
          </a:p>
          <a:p>
            <a:pPr algn="l" fontAlgn="base">
              <a:buFont typeface="Arial" panose="020B0604020202020204" pitchFamily="34" charset="0"/>
              <a:buChar char="•"/>
            </a:pPr>
            <a:r>
              <a:rPr lang="ru-RU" b="1" i="0" dirty="0">
                <a:solidFill>
                  <a:srgbClr val="3A3A3A"/>
                </a:solidFill>
                <a:effectLst/>
                <a:latin typeface="Inter"/>
              </a:rPr>
              <a:t>Сквозные просмотры (</a:t>
            </a:r>
            <a:r>
              <a:rPr lang="ru-RU" b="1" i="0" dirty="0" err="1">
                <a:solidFill>
                  <a:srgbClr val="3A3A3A"/>
                </a:solidFill>
                <a:effectLst/>
                <a:latin typeface="Inter"/>
              </a:rPr>
              <a:t>Walkthroughs</a:t>
            </a:r>
            <a:r>
              <a:rPr lang="ru-RU" b="1" i="0" dirty="0">
                <a:solidFill>
                  <a:srgbClr val="3A3A3A"/>
                </a:solidFill>
                <a:effectLst/>
                <a:latin typeface="Inter"/>
              </a:rPr>
              <a:t>). </a:t>
            </a:r>
            <a:r>
              <a:rPr lang="ru-RU" b="0" i="0" dirty="0">
                <a:solidFill>
                  <a:srgbClr val="3A3A3A"/>
                </a:solidFill>
                <a:effectLst/>
                <a:latin typeface="Inter"/>
              </a:rPr>
              <a:t>Выполняются опытным человеком или экспертом для проверки отсутствия дефектов, с целью предупреждения возникновения проблем на этапе разработки или тестирования.</a:t>
            </a:r>
            <a:endParaRPr lang="ru-RU" b="0" i="0" dirty="0">
              <a:solidFill>
                <a:srgbClr val="3A3A3A"/>
              </a:solidFill>
              <a:effectLst/>
              <a:latin typeface="Inter"/>
            </a:endParaRPr>
          </a:p>
          <a:p>
            <a:pPr algn="l" fontAlgn="base">
              <a:buFont typeface="Arial" panose="020B0604020202020204" pitchFamily="34" charset="0"/>
              <a:buChar char="•"/>
            </a:pPr>
            <a:r>
              <a:rPr lang="ru-RU" b="1" i="0" dirty="0">
                <a:solidFill>
                  <a:srgbClr val="3A3A3A"/>
                </a:solidFill>
                <a:effectLst/>
                <a:latin typeface="Inter"/>
              </a:rPr>
              <a:t>Экспертная оценка. </a:t>
            </a:r>
            <a:r>
              <a:rPr lang="ru-RU" b="0" i="0" dirty="0">
                <a:solidFill>
                  <a:srgbClr val="3A3A3A"/>
                </a:solidFill>
                <a:effectLst/>
                <a:latin typeface="Inter"/>
              </a:rPr>
              <a:t>Означает проверку документов для выявления и исправления дефектов. В основном это делается в команде.</a:t>
            </a:r>
            <a:endParaRPr lang="ru-RU" b="0" i="0" dirty="0">
              <a:solidFill>
                <a:srgbClr val="3A3A3A"/>
              </a:solidFill>
              <a:effectLst/>
              <a:latin typeface="Inter"/>
            </a:endParaRPr>
          </a:p>
          <a:p>
            <a:pPr algn="l" fontAlgn="base">
              <a:buFont typeface="Arial" panose="020B0604020202020204" pitchFamily="34" charset="0"/>
              <a:buChar char="•"/>
            </a:pPr>
            <a:r>
              <a:rPr lang="ru-RU" b="1" i="0" dirty="0">
                <a:solidFill>
                  <a:srgbClr val="3A3A3A"/>
                </a:solidFill>
                <a:effectLst/>
                <a:latin typeface="Inter"/>
              </a:rPr>
              <a:t>Инспектирование ПО. </a:t>
            </a:r>
            <a:r>
              <a:rPr lang="ru-RU" b="0" i="0" dirty="0">
                <a:solidFill>
                  <a:srgbClr val="3A3A3A"/>
                </a:solidFill>
                <a:effectLst/>
                <a:latin typeface="Inter"/>
              </a:rPr>
              <a:t>Это, в большинстве, проверка документа вышестоящим органом, например, проверка требований к программному обеспечению.</a:t>
            </a:r>
            <a:endParaRPr lang="ru-RU" b="0" i="0" dirty="0">
              <a:solidFill>
                <a:srgbClr val="3A3A3A"/>
              </a:solidFill>
              <a:effectLst/>
              <a:latin typeface="Inter"/>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Статический анализ (</a:t>
            </a:r>
            <a:r>
              <a:rPr lang="en-US" dirty="0"/>
              <a:t>Static Analysis)</a:t>
            </a:r>
            <a:endParaRPr lang="en-US" dirty="0"/>
          </a:p>
        </p:txBody>
      </p:sp>
      <p:sp>
        <p:nvSpPr>
          <p:cNvPr id="3" name="Объект 2"/>
          <p:cNvSpPr>
            <a:spLocks noGrp="1"/>
          </p:cNvSpPr>
          <p:nvPr>
            <p:ph idx="1"/>
          </p:nvPr>
        </p:nvSpPr>
        <p:spPr/>
        <p:txBody>
          <a:bodyPr>
            <a:normAutofit fontScale="92500" lnSpcReduction="10000"/>
          </a:bodyPr>
          <a:lstStyle/>
          <a:p>
            <a:pPr algn="l" fontAlgn="base"/>
            <a:r>
              <a:rPr lang="ru-RU" b="1" i="0" dirty="0">
                <a:solidFill>
                  <a:srgbClr val="3A3A3A"/>
                </a:solidFill>
                <a:effectLst/>
                <a:latin typeface="Inter"/>
              </a:rPr>
              <a:t>Статический анализ (</a:t>
            </a:r>
            <a:r>
              <a:rPr lang="ru-RU" b="1" i="0" dirty="0" err="1">
                <a:solidFill>
                  <a:srgbClr val="3A3A3A"/>
                </a:solidFill>
                <a:effectLst/>
                <a:latin typeface="Inter"/>
              </a:rPr>
              <a:t>Static</a:t>
            </a:r>
            <a:r>
              <a:rPr lang="ru-RU" b="1" i="0" dirty="0">
                <a:solidFill>
                  <a:srgbClr val="3A3A3A"/>
                </a:solidFill>
                <a:effectLst/>
                <a:latin typeface="Inter"/>
              </a:rPr>
              <a:t> Analysis) </a:t>
            </a:r>
            <a:r>
              <a:rPr lang="ru-RU" b="0" i="0" dirty="0">
                <a:solidFill>
                  <a:srgbClr val="3A3A3A"/>
                </a:solidFill>
                <a:effectLst/>
                <a:latin typeface="Inter"/>
              </a:rPr>
              <a:t>– код, написанный разработчиками, анализируется на наличие структурных дефектов, которые могут привести к ошибкам.</a:t>
            </a:r>
            <a:endParaRPr lang="ru-RU" b="0" i="0" dirty="0">
              <a:solidFill>
                <a:srgbClr val="3A3A3A"/>
              </a:solidFill>
              <a:effectLst/>
              <a:latin typeface="Inter"/>
            </a:endParaRPr>
          </a:p>
          <a:p>
            <a:pPr algn="l" fontAlgn="base"/>
            <a:r>
              <a:rPr lang="ru-RU" b="0" i="0" dirty="0">
                <a:solidFill>
                  <a:srgbClr val="3A3A3A"/>
                </a:solidFill>
                <a:effectLst/>
                <a:latin typeface="Inter"/>
              </a:rPr>
              <a:t>Статический анализ включает оценку качества кода, написанного разработчиками. Для анализа кода и сравнения его со стандартом используются разные инструменты. Статический анализ хорошо помогает найти такие ошибки, как:</a:t>
            </a:r>
            <a:br>
              <a:rPr lang="ru-RU" b="0" i="0" dirty="0">
                <a:solidFill>
                  <a:srgbClr val="3A3A3A"/>
                </a:solidFill>
                <a:effectLst/>
                <a:latin typeface="Inter"/>
              </a:rPr>
            </a:br>
            <a:r>
              <a:rPr lang="ru-RU" b="0" i="0" dirty="0">
                <a:solidFill>
                  <a:srgbClr val="3A3A3A"/>
                </a:solidFill>
                <a:effectLst/>
                <a:latin typeface="Inter"/>
              </a:rPr>
              <a:t>— неиспользуемые переменные,</a:t>
            </a:r>
            <a:br>
              <a:rPr lang="ru-RU" b="0" i="0" dirty="0">
                <a:solidFill>
                  <a:srgbClr val="3A3A3A"/>
                </a:solidFill>
                <a:effectLst/>
                <a:latin typeface="Inter"/>
              </a:rPr>
            </a:br>
            <a:r>
              <a:rPr lang="ru-RU" b="0" i="0" dirty="0">
                <a:solidFill>
                  <a:srgbClr val="3A3A3A"/>
                </a:solidFill>
                <a:effectLst/>
                <a:latin typeface="Inter"/>
              </a:rPr>
              <a:t>— мертвый код,</a:t>
            </a:r>
            <a:br>
              <a:rPr lang="ru-RU" b="0" i="0" dirty="0">
                <a:solidFill>
                  <a:srgbClr val="3A3A3A"/>
                </a:solidFill>
                <a:effectLst/>
                <a:latin typeface="Inter"/>
              </a:rPr>
            </a:br>
            <a:r>
              <a:rPr lang="ru-RU" b="0" i="0" dirty="0">
                <a:solidFill>
                  <a:srgbClr val="3A3A3A"/>
                </a:solidFill>
                <a:effectLst/>
                <a:latin typeface="Inter"/>
              </a:rPr>
              <a:t>— бесконечные циклы,</a:t>
            </a:r>
            <a:br>
              <a:rPr lang="ru-RU" b="0" i="0" dirty="0">
                <a:solidFill>
                  <a:srgbClr val="3A3A3A"/>
                </a:solidFill>
                <a:effectLst/>
                <a:latin typeface="Inter"/>
              </a:rPr>
            </a:br>
            <a:r>
              <a:rPr lang="ru-RU" b="0" i="0" dirty="0">
                <a:solidFill>
                  <a:srgbClr val="3A3A3A"/>
                </a:solidFill>
                <a:effectLst/>
                <a:latin typeface="Inter"/>
              </a:rPr>
              <a:t>— переменные с неопределенными значениями,</a:t>
            </a:r>
            <a:br>
              <a:rPr lang="ru-RU" b="0" i="0" dirty="0">
                <a:solidFill>
                  <a:srgbClr val="3A3A3A"/>
                </a:solidFill>
                <a:effectLst/>
                <a:latin typeface="Inter"/>
              </a:rPr>
            </a:br>
            <a:r>
              <a:rPr lang="ru-RU" b="0" i="0" dirty="0">
                <a:solidFill>
                  <a:srgbClr val="3A3A3A"/>
                </a:solidFill>
                <a:effectLst/>
                <a:latin typeface="Inter"/>
              </a:rPr>
              <a:t>— неправильный синтаксис.</a:t>
            </a:r>
            <a:endParaRPr lang="ru-RU" b="0" i="0" dirty="0">
              <a:solidFill>
                <a:srgbClr val="3A3A3A"/>
              </a:solidFill>
              <a:effectLst/>
              <a:latin typeface="Inter"/>
            </a:endParaRPr>
          </a:p>
          <a:p>
            <a:pPr algn="l" fontAlgn="base"/>
            <a:r>
              <a:rPr lang="ru-RU" b="0" i="0" dirty="0">
                <a:solidFill>
                  <a:srgbClr val="3A3A3A"/>
                </a:solidFill>
                <a:effectLst/>
                <a:latin typeface="Inter"/>
              </a:rPr>
              <a:t>Анализ может производится как вручную, так и с помощью специальных инструментов. Например, можно использовать автоматические средства проверки синтаксиса программного кода.</a:t>
            </a:r>
            <a:endParaRPr lang="ru-RU" b="0" i="0" dirty="0">
              <a:solidFill>
                <a:srgbClr val="3A3A3A"/>
              </a:solidFill>
              <a:effectLst/>
              <a:latin typeface="Inter"/>
            </a:endParaRPr>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Статическое тестирование: </a:t>
            </a:r>
            <a:br>
              <a:rPr lang="ru-RU" dirty="0"/>
            </a:br>
            <a:r>
              <a:rPr lang="ru-RU" dirty="0"/>
              <a:t>Что тестируется?</a:t>
            </a:r>
            <a:endParaRPr lang="en-US" dirty="0"/>
          </a:p>
        </p:txBody>
      </p:sp>
      <p:sp>
        <p:nvSpPr>
          <p:cNvPr id="3" name="Объект 2"/>
          <p:cNvSpPr>
            <a:spLocks noGrp="1"/>
          </p:cNvSpPr>
          <p:nvPr>
            <p:ph idx="1"/>
          </p:nvPr>
        </p:nvSpPr>
        <p:spPr/>
        <p:txBody>
          <a:bodyPr/>
          <a:lstStyle/>
          <a:p>
            <a:pPr algn="just" fontAlgn="base">
              <a:buFont typeface="Wingdings" panose="05000000000000000000" pitchFamily="2" charset="2"/>
              <a:buChar char="Ø"/>
            </a:pPr>
            <a:r>
              <a:rPr lang="ru-RU" b="1" i="0" dirty="0">
                <a:solidFill>
                  <a:srgbClr val="3A3A3A"/>
                </a:solidFill>
                <a:effectLst/>
                <a:latin typeface="Inter"/>
              </a:rPr>
              <a:t>Документы</a:t>
            </a:r>
            <a:r>
              <a:rPr lang="ru-RU" b="0" i="0" dirty="0">
                <a:solidFill>
                  <a:srgbClr val="3A3A3A"/>
                </a:solidFill>
                <a:effectLst/>
                <a:latin typeface="Inter"/>
              </a:rPr>
              <a:t> (требования, тест-кейсы, описания архитектуры приложения, схемы баз данных и т.д.).</a:t>
            </a:r>
            <a:endParaRPr lang="ru-RU" b="0" i="0" dirty="0">
              <a:solidFill>
                <a:srgbClr val="3A3A3A"/>
              </a:solidFill>
              <a:effectLst/>
              <a:latin typeface="Inter"/>
            </a:endParaRPr>
          </a:p>
          <a:p>
            <a:pPr algn="just" fontAlgn="base">
              <a:buFont typeface="Wingdings" panose="05000000000000000000" pitchFamily="2" charset="2"/>
              <a:buChar char="Ø"/>
            </a:pPr>
            <a:r>
              <a:rPr lang="ru-RU" b="1" i="0" dirty="0">
                <a:solidFill>
                  <a:srgbClr val="3A3A3A"/>
                </a:solidFill>
                <a:effectLst/>
                <a:latin typeface="Inter"/>
              </a:rPr>
              <a:t>Графические прототипы </a:t>
            </a:r>
            <a:r>
              <a:rPr lang="ru-RU" b="0" i="0" dirty="0">
                <a:solidFill>
                  <a:srgbClr val="3A3A3A"/>
                </a:solidFill>
                <a:effectLst/>
                <a:latin typeface="Inter"/>
              </a:rPr>
              <a:t>(например, эскизы пользовательского интерфейса).</a:t>
            </a:r>
            <a:endParaRPr lang="ru-RU" b="0" i="0" dirty="0">
              <a:solidFill>
                <a:srgbClr val="3A3A3A"/>
              </a:solidFill>
              <a:effectLst/>
              <a:latin typeface="Inter"/>
            </a:endParaRPr>
          </a:p>
          <a:p>
            <a:pPr algn="just" fontAlgn="base">
              <a:buFont typeface="Wingdings" panose="05000000000000000000" pitchFamily="2" charset="2"/>
              <a:buChar char="Ø"/>
            </a:pPr>
            <a:r>
              <a:rPr lang="ru-RU" b="1" i="0" dirty="0">
                <a:solidFill>
                  <a:srgbClr val="3A3A3A"/>
                </a:solidFill>
                <a:effectLst/>
                <a:latin typeface="Inter"/>
              </a:rPr>
              <a:t>Код приложения </a:t>
            </a:r>
            <a:r>
              <a:rPr lang="ru-RU" b="0" i="0" dirty="0">
                <a:solidFill>
                  <a:srgbClr val="3A3A3A"/>
                </a:solidFill>
                <a:effectLst/>
                <a:latin typeface="Inter"/>
              </a:rPr>
              <a:t>(что часто выполняется самими программистами в рамках аудита кода (</a:t>
            </a:r>
            <a:r>
              <a:rPr lang="ru-RU" b="0" i="0" dirty="0" err="1">
                <a:solidFill>
                  <a:srgbClr val="3A3A3A"/>
                </a:solidFill>
                <a:effectLst/>
                <a:latin typeface="Inter"/>
              </a:rPr>
              <a:t>code</a:t>
            </a:r>
            <a:r>
              <a:rPr lang="ru-RU" b="0" i="0" dirty="0">
                <a:solidFill>
                  <a:srgbClr val="3A3A3A"/>
                </a:solidFill>
                <a:effectLst/>
                <a:latin typeface="Inter"/>
              </a:rPr>
              <a:t> </a:t>
            </a:r>
            <a:r>
              <a:rPr lang="ru-RU" b="0" i="0" dirty="0" err="1">
                <a:solidFill>
                  <a:srgbClr val="3A3A3A"/>
                </a:solidFill>
                <a:effectLst/>
                <a:latin typeface="Inter"/>
              </a:rPr>
              <a:t>review</a:t>
            </a:r>
            <a:r>
              <a:rPr lang="ru-RU" b="0" i="0" dirty="0">
                <a:solidFill>
                  <a:srgbClr val="3A3A3A"/>
                </a:solidFill>
                <a:effectLst/>
                <a:latin typeface="Inter"/>
              </a:rPr>
              <a:t>), являющегося специфической вариацией взаимного просмотра в применении к исходному коду). Код приложения также можно проверять с использованием техник тестирования на основе структур кода.</a:t>
            </a:r>
            <a:endParaRPr lang="ru-RU" b="0" i="0" dirty="0">
              <a:solidFill>
                <a:srgbClr val="3A3A3A"/>
              </a:solidFill>
              <a:effectLst/>
              <a:latin typeface="Inter"/>
            </a:endParaRPr>
          </a:p>
          <a:p>
            <a:pPr algn="just" fontAlgn="base">
              <a:buFont typeface="Wingdings" panose="05000000000000000000" pitchFamily="2" charset="2"/>
              <a:buChar char="Ø"/>
            </a:pPr>
            <a:r>
              <a:rPr lang="ru-RU" b="1" i="0" dirty="0">
                <a:solidFill>
                  <a:srgbClr val="3A3A3A"/>
                </a:solidFill>
                <a:effectLst/>
                <a:latin typeface="Inter"/>
              </a:rPr>
              <a:t>Параметры (настройки) среды исполнения </a:t>
            </a:r>
            <a:r>
              <a:rPr lang="ru-RU" b="0" i="0" dirty="0">
                <a:solidFill>
                  <a:srgbClr val="3A3A3A"/>
                </a:solidFill>
                <a:effectLst/>
                <a:latin typeface="Inter"/>
              </a:rPr>
              <a:t>приложения.</a:t>
            </a:r>
            <a:endParaRPr lang="ru-RU" b="0" i="0" dirty="0">
              <a:solidFill>
                <a:srgbClr val="3A3A3A"/>
              </a:solidFill>
              <a:effectLst/>
              <a:latin typeface="Inter"/>
            </a:endParaRPr>
          </a:p>
          <a:p>
            <a:pPr algn="just" fontAlgn="base">
              <a:buFont typeface="Wingdings" panose="05000000000000000000" pitchFamily="2" charset="2"/>
              <a:buChar char="Ø"/>
            </a:pPr>
            <a:r>
              <a:rPr lang="ru-RU" b="1" i="0" dirty="0">
                <a:solidFill>
                  <a:srgbClr val="3A3A3A"/>
                </a:solidFill>
                <a:effectLst/>
                <a:latin typeface="Inter"/>
              </a:rPr>
              <a:t>Подготовленные тестовые данные</a:t>
            </a:r>
            <a:r>
              <a:rPr lang="ru-RU" b="0" i="0" dirty="0">
                <a:solidFill>
                  <a:srgbClr val="3A3A3A"/>
                </a:solidFill>
                <a:effectLst/>
                <a:latin typeface="Inter"/>
              </a:rPr>
              <a:t>.</a:t>
            </a:r>
            <a:endParaRPr lang="ru-RU" b="0" i="0" dirty="0">
              <a:solidFill>
                <a:srgbClr val="3A3A3A"/>
              </a:solidFill>
              <a:effectLst/>
              <a:latin typeface="Inter"/>
            </a:endParaRPr>
          </a:p>
          <a:p>
            <a:endParaRPr lang="en-US" dirty="0"/>
          </a:p>
        </p:txBody>
      </p:sp>
      <p:sp>
        <p:nvSpPr>
          <p:cNvPr id="4" name="Дата 3"/>
          <p:cNvSpPr>
            <a:spLocks noGrp="1"/>
          </p:cNvSpPr>
          <p:nvPr>
            <p:ph type="dt" sz="half" idx="10"/>
          </p:nvPr>
        </p:nvSpPr>
        <p:spPr/>
        <p:txBody>
          <a:bodyPr/>
          <a:lstStyle/>
          <a:p>
            <a:pPr rtl="0"/>
            <a:fld id="{BE289488-0C23-4DC8-A9FA-240659547385}" type="datetime1">
              <a:rPr lang="ru-RU" smtClean="0"/>
            </a:fld>
            <a:endParaRPr lang="en-US" dirty="0"/>
          </a:p>
        </p:txBody>
      </p:sp>
    </p:spTree>
  </p:cSld>
  <p:clrMapOvr>
    <a:masterClrMapping/>
  </p:clrMapOvr>
</p:sld>
</file>

<file path=ppt/theme/theme1.xml><?xml version="1.0" encoding="utf-8"?>
<a:theme xmlns:a="http://schemas.openxmlformats.org/drawingml/2006/main" name="1_Ретроспектива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{0BD7D36F-713C-4C2D-9A36-485AABEC2857}tf56160789_win32</Template>
  <TotalTime>0</TotalTime>
  <Words>13615</Words>
  <Application>WPS Presentation</Application>
  <PresentationFormat>Широкоэкранный</PresentationFormat>
  <Paragraphs>283</Paragraphs>
  <Slides>32</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32</vt:i4>
      </vt:variant>
    </vt:vector>
  </HeadingPairs>
  <TitlesOfParts>
    <vt:vector size="54" baseType="lpstr">
      <vt:lpstr>Arial</vt:lpstr>
      <vt:lpstr>SimSun</vt:lpstr>
      <vt:lpstr>Wingdings</vt:lpstr>
      <vt:lpstr>Calibri</vt:lpstr>
      <vt:lpstr>FreesiaUPC</vt:lpstr>
      <vt:lpstr>Leelawadee UI</vt:lpstr>
      <vt:lpstr>Franklin Gothic Book</vt:lpstr>
      <vt:lpstr>Georgia</vt:lpstr>
      <vt:lpstr>Times New Roman</vt:lpstr>
      <vt:lpstr>Inter</vt:lpstr>
      <vt:lpstr>Segoe Print</vt:lpstr>
      <vt:lpstr>Bookman Old Style</vt:lpstr>
      <vt:lpstr>Microsoft YaHei</vt:lpstr>
      <vt:lpstr>Arial Unicode MS</vt:lpstr>
      <vt:lpstr>YS Text</vt:lpstr>
      <vt:lpstr>Lato</vt:lpstr>
      <vt:lpstr>inherit</vt:lpstr>
      <vt:lpstr>Arial</vt:lpstr>
      <vt:lpstr>Roboto</vt:lpstr>
      <vt:lpstr>Verdana</vt:lpstr>
      <vt:lpstr>Carlito</vt:lpstr>
      <vt:lpstr>1_РетроспективаVTI</vt:lpstr>
      <vt:lpstr>Классификация тестирования</vt:lpstr>
      <vt:lpstr>Характеристики качества ПО</vt:lpstr>
      <vt:lpstr>Модель качества ПО  (ISO 9126-1)</vt:lpstr>
      <vt:lpstr>Классификация</vt:lpstr>
      <vt:lpstr>По запуску кода на исполнение</vt:lpstr>
      <vt:lpstr>Статическое тестирование</vt:lpstr>
      <vt:lpstr>Обзоры (Review)</vt:lpstr>
      <vt:lpstr>Статический анализ (Static Analysis)</vt:lpstr>
      <vt:lpstr>Статическое тестирование:  Что тестируется?</vt:lpstr>
      <vt:lpstr>По доступу к коду и архитектуре приложения </vt:lpstr>
      <vt:lpstr>Метод белого ящика (преимущества)</vt:lpstr>
      <vt:lpstr>Метод белого ящика (недостатки)</vt:lpstr>
      <vt:lpstr>Метод черного ящика (преимущества)</vt:lpstr>
      <vt:lpstr>Метод черного ящика (недостатки)</vt:lpstr>
      <vt:lpstr>Метод серого ящика (преимущества)</vt:lpstr>
      <vt:lpstr>Метод серого ящика (недостатки)</vt:lpstr>
      <vt:lpstr>По убыванию степени важности тестируемых функций</vt:lpstr>
      <vt:lpstr>Дымовое тестирование</vt:lpstr>
      <vt:lpstr>Тестирование критического пути</vt:lpstr>
      <vt:lpstr>Расширенное тестирование</vt:lpstr>
      <vt:lpstr>По принципам работе с приложениями</vt:lpstr>
      <vt:lpstr>Позитивное тестирование</vt:lpstr>
      <vt:lpstr>Негативное тестирование</vt:lpstr>
      <vt:lpstr>Последовательность проверок</vt:lpstr>
      <vt:lpstr>По уровням тестирования приложения</vt:lpstr>
      <vt:lpstr>Модульное тестирование</vt:lpstr>
      <vt:lpstr>Интеграционное тестирование</vt:lpstr>
      <vt:lpstr>Системное тестирование</vt:lpstr>
      <vt:lpstr>По уровню автоматизации</vt:lpstr>
      <vt:lpstr>Пирамида тестирования</vt:lpstr>
      <vt:lpstr>Функциональное тестирование</vt:lpstr>
      <vt:lpstr>Нефункциональное тестирование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Классификация тестирования</dc:title>
  <dc:creator>Voskobojnikova Kristina</dc:creator>
  <cp:lastModifiedBy>37544</cp:lastModifiedBy>
  <cp:revision>21</cp:revision>
  <dcterms:created xsi:type="dcterms:W3CDTF">2022-04-11T14:38:00Z</dcterms:created>
  <dcterms:modified xsi:type="dcterms:W3CDTF">2023-04-02T18:44:12Z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ED136192B7E542B4B6F89121CBD3BD15</vt:lpwstr>
  </property>
  <property fmtid="{D5CDD505-2E9C-101B-9397-08002B2CF9AE}" pid="3" name="KSOProductBuildVer">
    <vt:lpwstr>1049-11.2.0.11516</vt:lpwstr>
  </property>
</Properties>
</file>