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147469838" r:id="rId5"/>
    <p:sldId id="2147469907" r:id="rId6"/>
    <p:sldId id="2147469908" r:id="rId7"/>
    <p:sldId id="2147469910" r:id="rId8"/>
    <p:sldId id="2147469911" r:id="rId9"/>
    <p:sldId id="2147469914" r:id="rId10"/>
    <p:sldId id="2147469909" r:id="rId11"/>
    <p:sldId id="2147469912" r:id="rId12"/>
    <p:sldId id="2147469913" r:id="rId13"/>
    <p:sldId id="2147469863" r:id="rId14"/>
    <p:sldId id="2147469915" r:id="rId15"/>
    <p:sldId id="2147469918" r:id="rId16"/>
    <p:sldId id="2147469920" r:id="rId17"/>
    <p:sldId id="2147469921" r:id="rId18"/>
    <p:sldId id="2147469917" r:id="rId19"/>
    <p:sldId id="2147469916" r:id="rId20"/>
    <p:sldId id="2147469922" r:id="rId21"/>
    <p:sldId id="2147469919" r:id="rId22"/>
    <p:sldId id="2147469865" r:id="rId23"/>
    <p:sldId id="2147469923" r:id="rId24"/>
    <p:sldId id="2147469924" r:id="rId25"/>
    <p:sldId id="2147469862" r:id="rId26"/>
    <p:sldId id="2147469926" r:id="rId27"/>
    <p:sldId id="2147469864" r:id="rId28"/>
    <p:sldId id="2147469928" r:id="rId29"/>
    <p:sldId id="2147469925" r:id="rId30"/>
    <p:sldId id="275" r:id="rId31"/>
    <p:sldId id="2147469849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60283E-A263-43AE-86DE-4D33FD6674E6}">
          <p14:sldIdLst>
            <p14:sldId id="2147469838"/>
            <p14:sldId id="2147469907"/>
            <p14:sldId id="2147469908"/>
            <p14:sldId id="2147469910"/>
            <p14:sldId id="2147469911"/>
            <p14:sldId id="2147469914"/>
            <p14:sldId id="2147469909"/>
            <p14:sldId id="2147469912"/>
            <p14:sldId id="2147469913"/>
            <p14:sldId id="2147469863"/>
            <p14:sldId id="2147469915"/>
            <p14:sldId id="2147469918"/>
            <p14:sldId id="2147469920"/>
            <p14:sldId id="2147469921"/>
            <p14:sldId id="2147469917"/>
            <p14:sldId id="2147469916"/>
            <p14:sldId id="2147469922"/>
            <p14:sldId id="2147469919"/>
            <p14:sldId id="2147469865"/>
            <p14:sldId id="2147469923"/>
            <p14:sldId id="2147469924"/>
            <p14:sldId id="2147469862"/>
            <p14:sldId id="2147469926"/>
            <p14:sldId id="2147469864"/>
            <p14:sldId id="2147469928"/>
            <p14:sldId id="2147469925"/>
            <p14:sldId id="275"/>
            <p14:sldId id="21474698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shankar R" initials="RR" lastIdx="1" clrIdx="0">
    <p:extLst>
      <p:ext uri="{19B8F6BF-5375-455C-9EA6-DF929625EA0E}">
        <p15:presenceInfo xmlns:p15="http://schemas.microsoft.com/office/powerpoint/2012/main" userId="S-1-5-21-1417001333-725345543-1177238915-296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FECC00"/>
    <a:srgbClr val="EF7F1A"/>
    <a:srgbClr val="396D35"/>
    <a:srgbClr val="0088CE"/>
    <a:srgbClr val="007AD6"/>
    <a:srgbClr val="004C86"/>
    <a:srgbClr val="008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09" autoAdjust="0"/>
  </p:normalViewPr>
  <p:slideViewPr>
    <p:cSldViewPr>
      <p:cViewPr varScale="1">
        <p:scale>
          <a:sx n="57" d="100"/>
          <a:sy n="57" d="100"/>
        </p:scale>
        <p:origin x="101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63E22-76DB-435A-BF4B-E793190AC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E5B14-6CBB-4092-BC82-45ECA6093F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7A4E8D-2665-4C10-8D56-6048F90588F0}" type="datetimeFigureOut">
              <a:rPr lang="en-US"/>
              <a:pPr>
                <a:defRPr/>
              </a:pPr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84D36-3C71-489F-85C8-803CA2BA7D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3F17-D2BE-4A5D-AB15-F5BAACB777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74DFB3-3C0C-48AE-9264-42662377B7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0CC61D-CEA5-47CA-9B9A-E883DBB726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176A41-9EA1-4537-B25D-3DC01B10F4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116ED80-3B17-4019-AC05-4515841FC6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F30D777-AA5C-43B6-86B2-262D5B8FA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4EBF65B-3CEE-4279-AAF4-AE8BB421AF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1AEE6A0-63CF-40A5-A69D-4B60E83BB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DD67A4-5220-4384-82DD-C39F72CD8A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770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31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487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227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042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073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94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337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92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612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calculate the size of the struct student, size comes to be 6 bytes, but this answer is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84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calculate the size of the struct student, size comes to be 6 bytes, but this answer is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820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calculate the size of the struct student, size comes to be 6 bytes, but this answer is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33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248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DD67A4-5220-4384-82DD-C39F72CD8AD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273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03E18-3BC3-4AAC-88D3-F277705234EE}"/>
              </a:ext>
            </a:extLst>
          </p:cNvPr>
          <p:cNvSpPr/>
          <p:nvPr userDrawn="1"/>
        </p:nvSpPr>
        <p:spPr>
          <a:xfrm>
            <a:off x="10294938" y="0"/>
            <a:ext cx="1897062" cy="10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82ED051-D314-48FA-A07A-39C085E255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/>
          <a:stretch>
            <a:fillRect/>
          </a:stretch>
        </p:blipFill>
        <p:spPr bwMode="ltGray">
          <a:xfrm>
            <a:off x="9677400" y="142875"/>
            <a:ext cx="23701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5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4480"/>
            <a:ext cx="3429000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7"/>
          </p:nvPr>
        </p:nvSpPr>
        <p:spPr>
          <a:xfrm>
            <a:off x="4381500" y="1554480"/>
            <a:ext cx="3429000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>
          <a:xfrm>
            <a:off x="8153400" y="1554480"/>
            <a:ext cx="3429000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6287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3429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7"/>
          </p:nvPr>
        </p:nvSpPr>
        <p:spPr>
          <a:xfrm>
            <a:off x="4381500" y="2286000"/>
            <a:ext cx="3429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>
          <a:xfrm>
            <a:off x="8153400" y="2286000"/>
            <a:ext cx="3429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9"/>
          </p:nvPr>
        </p:nvSpPr>
        <p:spPr>
          <a:xfrm>
            <a:off x="609601" y="1570038"/>
            <a:ext cx="3429000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0"/>
          </p:nvPr>
        </p:nvSpPr>
        <p:spPr>
          <a:xfrm>
            <a:off x="4381499" y="1570038"/>
            <a:ext cx="3429000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1"/>
          </p:nvPr>
        </p:nvSpPr>
        <p:spPr>
          <a:xfrm>
            <a:off x="8153398" y="1570038"/>
            <a:ext cx="3429000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318013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447" y="1554480"/>
            <a:ext cx="3165117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6"/>
          </p:nvPr>
        </p:nvSpPr>
        <p:spPr>
          <a:xfrm>
            <a:off x="4538134" y="1554480"/>
            <a:ext cx="3157497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7"/>
          </p:nvPr>
        </p:nvSpPr>
        <p:spPr>
          <a:xfrm>
            <a:off x="8458200" y="1554480"/>
            <a:ext cx="3139440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8"/>
          </p:nvPr>
        </p:nvSpPr>
        <p:spPr>
          <a:xfrm>
            <a:off x="610447" y="3764280"/>
            <a:ext cx="3165117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9"/>
          </p:nvPr>
        </p:nvSpPr>
        <p:spPr>
          <a:xfrm>
            <a:off x="4538981" y="3764280"/>
            <a:ext cx="3155803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30"/>
          </p:nvPr>
        </p:nvSpPr>
        <p:spPr>
          <a:xfrm>
            <a:off x="8458200" y="3764280"/>
            <a:ext cx="3141134" cy="2103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6762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3356039"/>
            <a:ext cx="2895600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538135" y="3356039"/>
            <a:ext cx="2929466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>
          <a:xfrm>
            <a:off x="8915399" y="3356039"/>
            <a:ext cx="2681393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609600" y="5574306"/>
            <a:ext cx="2895600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4538135" y="5574306"/>
            <a:ext cx="2929466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8915399" y="5574306"/>
            <a:ext cx="2681394" cy="301561"/>
          </a:xfrm>
          <a:solidFill>
            <a:schemeClr val="accent3">
              <a:lumMod val="85000"/>
            </a:schemeClr>
          </a:solidFill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610447" y="1540934"/>
            <a:ext cx="2894753" cy="1806639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26"/>
          </p:nvPr>
        </p:nvSpPr>
        <p:spPr>
          <a:xfrm>
            <a:off x="4538135" y="1540934"/>
            <a:ext cx="2929466" cy="1806639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27"/>
          </p:nvPr>
        </p:nvSpPr>
        <p:spPr>
          <a:xfrm>
            <a:off x="8915400" y="1540934"/>
            <a:ext cx="2682240" cy="1806639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8"/>
          </p:nvPr>
        </p:nvSpPr>
        <p:spPr>
          <a:xfrm>
            <a:off x="610447" y="3840480"/>
            <a:ext cx="2894753" cy="1722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29"/>
          </p:nvPr>
        </p:nvSpPr>
        <p:spPr>
          <a:xfrm>
            <a:off x="4538981" y="3840480"/>
            <a:ext cx="2928620" cy="1722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30"/>
          </p:nvPr>
        </p:nvSpPr>
        <p:spPr>
          <a:xfrm>
            <a:off x="8915400" y="3840480"/>
            <a:ext cx="2683934" cy="172212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182224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448" y="1540934"/>
            <a:ext cx="2590800" cy="4326466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3pPr>
            <a:lvl4pPr marL="1371600" indent="0">
              <a:buClr>
                <a:schemeClr val="bg2"/>
              </a:buClr>
              <a:buFont typeface="Arial" panose="020B0604020202020204" pitchFamily="34" charset="0"/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31"/>
          </p:nvPr>
        </p:nvSpPr>
        <p:spPr>
          <a:xfrm>
            <a:off x="3409810" y="1540934"/>
            <a:ext cx="2590800" cy="43264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600"/>
            </a:lvl1pPr>
            <a:lvl2pPr marL="800100" indent="-34290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32"/>
          </p:nvPr>
        </p:nvSpPr>
        <p:spPr>
          <a:xfrm>
            <a:off x="6209172" y="1540934"/>
            <a:ext cx="2590800" cy="43264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6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33"/>
          </p:nvPr>
        </p:nvSpPr>
        <p:spPr>
          <a:xfrm>
            <a:off x="9008534" y="1540934"/>
            <a:ext cx="2590800" cy="43264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6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002627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448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37"/>
          </p:nvPr>
        </p:nvSpPr>
        <p:spPr>
          <a:xfrm>
            <a:off x="9008534" y="4038600"/>
            <a:ext cx="2590800" cy="1828800"/>
          </a:xfrm>
        </p:spPr>
        <p:txBody>
          <a:bodyPr/>
          <a:lstStyle>
            <a:lvl1pPr marL="0" indent="0">
              <a:buClr>
                <a:schemeClr val="bg2"/>
              </a:buClr>
              <a:buFont typeface="Arial" panose="020B0604020202020204" pitchFamily="34" charset="0"/>
              <a:buNone/>
              <a:defRPr sz="24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 marL="1371600" indent="0"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38"/>
          </p:nvPr>
        </p:nvSpPr>
        <p:spPr>
          <a:xfrm>
            <a:off x="3409810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39"/>
          </p:nvPr>
        </p:nvSpPr>
        <p:spPr>
          <a:xfrm>
            <a:off x="6209172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40"/>
          </p:nvPr>
        </p:nvSpPr>
        <p:spPr>
          <a:xfrm>
            <a:off x="9008534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41"/>
          </p:nvPr>
        </p:nvSpPr>
        <p:spPr>
          <a:xfrm>
            <a:off x="609600" y="40386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42"/>
          </p:nvPr>
        </p:nvSpPr>
        <p:spPr>
          <a:xfrm>
            <a:off x="3409810" y="40386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43"/>
          </p:nvPr>
        </p:nvSpPr>
        <p:spPr>
          <a:xfrm>
            <a:off x="6208324" y="40386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02669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94903" y="1828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31"/>
          </p:nvPr>
        </p:nvSpPr>
        <p:spPr>
          <a:xfrm>
            <a:off x="3377700" y="1828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32"/>
          </p:nvPr>
        </p:nvSpPr>
        <p:spPr>
          <a:xfrm>
            <a:off x="6191971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3"/>
          </p:nvPr>
        </p:nvSpPr>
        <p:spPr>
          <a:xfrm>
            <a:off x="9002983" y="1811866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4"/>
          </p:nvPr>
        </p:nvSpPr>
        <p:spPr>
          <a:xfrm>
            <a:off x="594903" y="3750734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35"/>
          </p:nvPr>
        </p:nvSpPr>
        <p:spPr>
          <a:xfrm>
            <a:off x="3377700" y="3750734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36"/>
          </p:nvPr>
        </p:nvSpPr>
        <p:spPr>
          <a:xfrm>
            <a:off x="6191971" y="3733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37"/>
          </p:nvPr>
        </p:nvSpPr>
        <p:spPr>
          <a:xfrm>
            <a:off x="9002983" y="3733800"/>
            <a:ext cx="2590800" cy="18288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94479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3377276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6191547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9002559" y="1510305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594479" y="5579534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3360287" y="5579534"/>
            <a:ext cx="2625626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191547" y="5579534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9002559" y="5579534"/>
            <a:ext cx="2591648" cy="301561"/>
          </a:xfrm>
          <a:solidFill>
            <a:schemeClr val="accent3">
              <a:lumMod val="85000"/>
            </a:schemeClr>
          </a:solidFill>
        </p:spPr>
        <p:txBody>
          <a:bodyPr anchor="ctr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760745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568873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1"/>
          </p:nvPr>
        </p:nvSpPr>
        <p:spPr>
          <a:xfrm>
            <a:off x="6265333" y="1560406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2"/>
          </p:nvPr>
        </p:nvSpPr>
        <p:spPr>
          <a:xfrm>
            <a:off x="6265333" y="3767666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23"/>
          </p:nvPr>
        </p:nvSpPr>
        <p:spPr>
          <a:xfrm>
            <a:off x="609600" y="3781214"/>
            <a:ext cx="5334000" cy="2074334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640540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57200"/>
            <a:ext cx="6815667" cy="5410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32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0"/>
            <a:ext cx="4011084" cy="43434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52953"/>
            <a:ext cx="4011085" cy="1077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18759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27575"/>
            <a:ext cx="7315200" cy="639763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00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425732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353800" cy="4800600"/>
          </a:xfrm>
        </p:spPr>
        <p:txBody>
          <a:bodyPr/>
          <a:lstStyle>
            <a:lvl1pPr marL="342900" indent="-3429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6909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8642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02600" cy="5410200"/>
          </a:xfrm>
        </p:spPr>
        <p:txBody>
          <a:bodyPr vert="eaVert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2917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4343400" y="433388"/>
            <a:ext cx="7239000" cy="5434012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33388"/>
            <a:ext cx="3505200" cy="543401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1173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0" y="1554480"/>
            <a:ext cx="10972801" cy="431292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3200"/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1987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 hidden="1">
            <a:extLst>
              <a:ext uri="{FF2B5EF4-FFF2-40B4-BE49-F238E27FC236}">
                <a16:creationId xmlns:a16="http://schemas.microsoft.com/office/drawing/2014/main" id="{C50AA904-253F-4728-97D6-4EB2205F4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7" hidden="1">
                        <a:extLst>
                          <a:ext uri="{FF2B5EF4-FFF2-40B4-BE49-F238E27FC236}">
                            <a16:creationId xmlns:a16="http://schemas.microsoft.com/office/drawing/2014/main" id="{C50AA904-253F-4728-97D6-4EB2205F4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B04C950-1D88-4BA2-963D-E00E0F97488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9225"/>
            <a:ext cx="3254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fld id="{50BD6D31-AFE8-41E6-97DF-56D39EEE4BF1}" type="slidenum">
              <a:rPr lang="en-US" altLang="en-US" sz="900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900" dirty="0">
              <a:cs typeface="Arial" panose="020B0604020202020204" pitchFamily="34" charset="0"/>
            </a:endParaRP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1E372176-EB0A-414B-9A0A-42F353E8A6D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038" y="6502400"/>
            <a:ext cx="7278687" cy="122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88E7C-5FAC-4C19-9ED0-A3C9EB1300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677025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rgbClr val="000000"/>
                </a:solidFill>
                <a:latin typeface="Trebuchet MS" panose="020B0603020202020204" pitchFamily="34" charset="0"/>
              </a:rPr>
              <a:t>Privileged and Confidential</a:t>
            </a:r>
            <a:endParaRPr lang="en-US" altLang="en-US" sz="900" dirty="0">
              <a:latin typeface="Trebuchet MS" panose="020B0603020202020204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C23B81AA-0A14-4905-9821-7CD211388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/>
          <a:stretch>
            <a:fillRect/>
          </a:stretch>
        </p:blipFill>
        <p:spPr bwMode="ltGray">
          <a:xfrm>
            <a:off x="10179050" y="6235700"/>
            <a:ext cx="9080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5D9BAE-5498-4F93-90E4-2268FFB3696C}"/>
              </a:ext>
            </a:extLst>
          </p:cNvPr>
          <p:cNvSpPr/>
          <p:nvPr userDrawn="1"/>
        </p:nvSpPr>
        <p:spPr>
          <a:xfrm>
            <a:off x="4248150" y="6686550"/>
            <a:ext cx="3371850" cy="16033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176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 hidden="1">
            <a:extLst>
              <a:ext uri="{FF2B5EF4-FFF2-40B4-BE49-F238E27FC236}">
                <a16:creationId xmlns:a16="http://schemas.microsoft.com/office/drawing/2014/main" id="{8D24E402-BD9F-4D9A-AEDE-64EA63F6BB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5" name="Object 6" hidden="1">
                        <a:extLst>
                          <a:ext uri="{FF2B5EF4-FFF2-40B4-BE49-F238E27FC236}">
                            <a16:creationId xmlns:a16="http://schemas.microsoft.com/office/drawing/2014/main" id="{8D24E402-BD9F-4D9A-AEDE-64EA63F6B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ACF1CBC8-E5E9-4F37-9ACD-36228628FDF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DAF03F-A0E5-4DD9-9FD2-1040AFB56AE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9225"/>
            <a:ext cx="3254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fld id="{EDEDA536-A97F-4383-87AE-9FE37C5AF9B7}" type="slidenum">
              <a:rPr lang="en-US" altLang="en-US" sz="900" smtClean="0">
                <a:latin typeface="Trebuchet MS" panose="020B0603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9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0846531E-0417-490B-92FA-B03AF171619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038" y="6502400"/>
            <a:ext cx="7278687" cy="122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Source: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5C4B-DCE6-473D-8CFA-649B7AC633F5}"/>
              </a:ext>
            </a:extLst>
          </p:cNvPr>
          <p:cNvSpPr/>
          <p:nvPr userDrawn="1"/>
        </p:nvSpPr>
        <p:spPr>
          <a:xfrm>
            <a:off x="4629150" y="6686550"/>
            <a:ext cx="3371850" cy="16033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935501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B79E1-15C1-48EB-912B-F12C8157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723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F3AE-2CF0-5D92-1A69-5A3F8F0D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5ADCE-9518-E6FE-7F10-EF253FB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0E11-59D9-40E7-B6FE-464533D546B3}" type="datetimeFigureOut">
              <a:rPr lang="en-IN" smtClean="0"/>
              <a:t>15-12-2023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DE31-231F-D424-2564-095D079B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3C481-B01B-BA65-859E-F47DA5C2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9617-10FA-4F67-9977-CA9DDA81C4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32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1508760"/>
            <a:ext cx="11176000" cy="4572000"/>
          </a:xfrm>
          <a:prstGeom prst="rect">
            <a:avLst/>
          </a:prstGeom>
        </p:spPr>
        <p:txBody>
          <a:bodyPr/>
          <a:lstStyle>
            <a:lvl1pPr marL="372423" indent="-372423">
              <a:buFontTx/>
              <a:buBlip>
                <a:blip r:embed="rId2"/>
              </a:buBlip>
              <a:defRPr>
                <a:latin typeface="Arial" pitchFamily="34" charset="0"/>
                <a:cs typeface="Arial" pitchFamily="34" charset="0"/>
              </a:defRPr>
            </a:lvl1pPr>
            <a:lvl2pPr marL="799792" indent="-356142">
              <a:defRPr>
                <a:latin typeface="Arial" pitchFamily="34" charset="0"/>
                <a:cs typeface="Arial" pitchFamily="34" charset="0"/>
              </a:defRPr>
            </a:lvl2pPr>
            <a:lvl3pPr marL="1178320" indent="-293053">
              <a:defRPr sz="2333"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27200" y="76200"/>
            <a:ext cx="9956800" cy="1143000"/>
          </a:xfrm>
        </p:spPr>
        <p:txBody>
          <a:bodyPr>
            <a:normAutofit/>
          </a:bodyPr>
          <a:lstStyle>
            <a:lvl1pPr>
              <a:defRPr sz="3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2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342900" indent="-342900" algn="ctr">
              <a:buClr>
                <a:srgbClr val="5F5F5F"/>
              </a:buClr>
              <a:buFont typeface="Arial" panose="020B0604020202020204" pitchFamily="34" charset="0"/>
              <a:buChar char="•"/>
              <a:defRPr sz="4000"/>
            </a:lvl1pPr>
            <a:lvl2pPr marL="285750" indent="-285750" algn="ctr">
              <a:buClr>
                <a:srgbClr val="5F5F5F"/>
              </a:buClr>
              <a:buFont typeface="Arial" panose="020B0604020202020204" pitchFamily="34" charset="0"/>
              <a:buChar char="•"/>
              <a:defRPr sz="3600"/>
            </a:lvl2pPr>
            <a:lvl3pPr marL="231775" indent="-228600" algn="ctr">
              <a:buClr>
                <a:srgbClr val="5F5F5F"/>
              </a:buClr>
              <a:buFont typeface="Arial" panose="020B0604020202020204" pitchFamily="34" charset="0"/>
              <a:buChar char="•"/>
              <a:defRPr sz="3200"/>
            </a:lvl3pPr>
            <a:lvl4pPr marL="231775" indent="-228600" algn="ctr">
              <a:buClr>
                <a:srgbClr val="5F5F5F"/>
              </a:buClr>
              <a:buFont typeface="Arial" panose="020B0604020202020204" pitchFamily="34" charset="0"/>
              <a:buChar char="•"/>
              <a:defRPr sz="2800"/>
            </a:lvl4pPr>
            <a:lvl5pPr marL="231775" indent="-228600" algn="ctr">
              <a:buClr>
                <a:srgbClr val="5F5F5F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10210800" cy="1219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2379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5716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24600"/>
          </a:xfrm>
        </p:spPr>
        <p:txBody>
          <a:bodyPr/>
          <a:lstStyle>
            <a:lvl1pPr marL="0" indent="0">
              <a:buClr>
                <a:srgbClr val="5F5F5F"/>
              </a:buClr>
              <a:buFont typeface="Arial" panose="020B0604020202020204" pitchFamily="34" charset="0"/>
              <a:buNone/>
              <a:defRPr/>
            </a:lvl1pPr>
            <a:lvl2pPr marL="742950" indent="-285750"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9600" y="1600200"/>
            <a:ext cx="10972800" cy="4267200"/>
          </a:xfrm>
        </p:spPr>
        <p:txBody>
          <a:bodyPr/>
          <a:lstStyle>
            <a:lvl1pPr marL="342900" indent="-3429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5F5F5F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5F5F5F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302188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21293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34000" cy="4267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248400" y="1600200"/>
            <a:ext cx="5334000" cy="4267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4291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34000" cy="42672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9630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70038"/>
            <a:ext cx="5333999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399" y="1570038"/>
            <a:ext cx="5334001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2286000"/>
            <a:ext cx="5334000" cy="3581399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6248400" y="2286000"/>
            <a:ext cx="5334000" cy="3581400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8001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00150" indent="-2857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57350" indent="-285750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828800" indent="0">
              <a:buClr>
                <a:schemeClr val="bg2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52075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33329B03-26B2-4C07-A747-D5D85879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100012"/>
            <a:ext cx="1043622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92A3923C-9706-4E1E-BA41-221D6F93A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87475"/>
            <a:ext cx="11122025" cy="474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styles, 28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1"/>
            <a:r>
              <a:rPr lang="en-US" altLang="en-US" dirty="0"/>
              <a:t>Second level, 26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2"/>
            <a:r>
              <a:rPr lang="en-US" altLang="en-US" dirty="0"/>
              <a:t>Third level, 24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3"/>
            <a:r>
              <a:rPr lang="en-US" altLang="en-US" dirty="0"/>
              <a:t>Fourth level, 20 </a:t>
            </a:r>
            <a:r>
              <a:rPr lang="en-US" altLang="en-US" dirty="0" err="1"/>
              <a:t>pt</a:t>
            </a:r>
            <a:endParaRPr lang="en-US" altLang="en-US" dirty="0"/>
          </a:p>
          <a:p>
            <a:pPr lvl="4"/>
            <a:r>
              <a:rPr lang="en-US" altLang="en-US" dirty="0"/>
              <a:t>Fifth level, 18 </a:t>
            </a:r>
            <a:r>
              <a:rPr lang="en-US" altLang="en-US" dirty="0" err="1"/>
              <a:t>pt</a:t>
            </a:r>
            <a:endParaRPr lang="en-US" altLang="en-US" dirty="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82D0CDCF-4883-4724-B6B2-66460EBD2B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12192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53BA753-5FBF-424D-8C3C-4EA7F22A92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838" y="6443663"/>
            <a:ext cx="5889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6776904-6134-442A-8D74-F5390116866D}" type="slidenum">
              <a:rPr lang="en-US" altLang="en-US" sz="1050" smtClean="0"/>
              <a:pPr eaLnBrk="1" hangingPunct="1">
                <a:defRPr/>
              </a:pPr>
              <a:t>‹#›</a:t>
            </a:fld>
            <a:endParaRPr lang="en-US" altLang="en-US" sz="1000" dirty="0"/>
          </a:p>
        </p:txBody>
      </p:sp>
      <p:pic>
        <p:nvPicPr>
          <p:cNvPr id="1030" name="Picture 7">
            <a:extLst>
              <a:ext uri="{FF2B5EF4-FFF2-40B4-BE49-F238E27FC236}">
                <a16:creationId xmlns:a16="http://schemas.microsoft.com/office/drawing/2014/main" id="{410773AD-4475-4AD9-B75A-5C31EA6490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/>
          <a:stretch>
            <a:fillRect/>
          </a:stretch>
        </p:blipFill>
        <p:spPr bwMode="ltGray">
          <a:xfrm>
            <a:off x="10744200" y="204788"/>
            <a:ext cx="1292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34AEB247-D46F-4410-BC5F-B89CE68ED0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29400"/>
            <a:ext cx="1985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" dirty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2" r:id="rId24"/>
    <p:sldLayoutId id="2147483903" r:id="rId25"/>
    <p:sldLayoutId id="2147483905" r:id="rId26"/>
    <p:sldLayoutId id="2147483908" r:id="rId27"/>
  </p:sldLayoutIdLst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3F72"/>
          </a:solidFill>
          <a:latin typeface="Trebuchet MS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F72"/>
          </a:solidFill>
          <a:latin typeface="Trebuchet MS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Trebuchet MS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–"/>
        <a:defRPr sz="2600">
          <a:solidFill>
            <a:schemeClr val="tx1"/>
          </a:solidFill>
          <a:latin typeface="Trebuchet MS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•"/>
        <a:defRPr sz="2400">
          <a:solidFill>
            <a:schemeClr val="tx1"/>
          </a:solidFill>
          <a:latin typeface="Trebuchet MS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Trebuchet MS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ts val="0"/>
        </a:spcBef>
        <a:spcAft>
          <a:spcPct val="0"/>
        </a:spcAft>
        <a:buChar char="»"/>
        <a:defRPr>
          <a:solidFill>
            <a:schemeClr val="tx1"/>
          </a:solidFill>
          <a:latin typeface="Trebuchet MS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canf-and-fscanf-in-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canf-and-fscanf-in-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canf-and-fscanf-in-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canf-and-fscanf-in-c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su.pb.unizin.org/comm370/chapter/chapter-8-ethical-and-legal-copnsideration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22D7-BB68-473D-8F3F-4BB7B3D8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0427"/>
            <a:ext cx="10972800" cy="841374"/>
          </a:xfrm>
        </p:spPr>
        <p:txBody>
          <a:bodyPr/>
          <a:lstStyle/>
          <a:p>
            <a:pPr algn="ctr"/>
            <a:r>
              <a:rPr lang="en-US" dirty="0"/>
              <a:t>Programming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F68D4-CCFF-4D89-A875-DEE4FB85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Handling in C</a:t>
            </a:r>
          </a:p>
          <a:p>
            <a:endParaRPr lang="en-US" dirty="0"/>
          </a:p>
          <a:p>
            <a:r>
              <a:rPr lang="en-US" dirty="0"/>
              <a:t>Date: 19/12/2023</a:t>
            </a:r>
          </a:p>
        </p:txBody>
      </p:sp>
    </p:spTree>
    <p:extLst>
      <p:ext uri="{BB962C8B-B14F-4D97-AF65-F5344CB8AC3E}">
        <p14:creationId xmlns:p14="http://schemas.microsoft.com/office/powerpoint/2010/main" val="614496666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9110BA-F421-48D7-989E-F44FF7C9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11353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&lt;stdlib.h&gt;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FILE* fptr;</a:t>
            </a:r>
          </a:p>
          <a:p>
            <a:pPr marL="0" indent="0">
              <a:buNone/>
            </a:pPr>
            <a:r>
              <a:rPr lang="en-US" sz="1800" dirty="0"/>
              <a:t>    fptr = fopen("file.txt", "w");</a:t>
            </a:r>
          </a:p>
          <a:p>
            <a:pPr marL="0" indent="0">
              <a:buNone/>
            </a:pPr>
            <a:r>
              <a:rPr lang="en-US" sz="1800" dirty="0"/>
              <a:t>    if (fptr == NULL) {</a:t>
            </a:r>
          </a:p>
          <a:p>
            <a:pPr marL="0" indent="0">
              <a:buNone/>
            </a:pPr>
            <a:r>
              <a:rPr lang="en-US" sz="1800" dirty="0"/>
              <a:t>        printf("The file is not opened. The program will “);</a:t>
            </a:r>
          </a:p>
          <a:p>
            <a:pPr marL="0" indent="0">
              <a:buNone/>
            </a:pPr>
            <a:r>
              <a:rPr lang="en-US" sz="1800" dirty="0"/>
              <a:t>        exit(0);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   printf("The file is created Successfully.");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91D72-70D0-4A8E-98DB-161A1E64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14400"/>
          </a:xfrm>
        </p:spPr>
        <p:txBody>
          <a:bodyPr/>
          <a:lstStyle/>
          <a:p>
            <a:pPr algn="ctr"/>
            <a:r>
              <a:rPr lang="en-US" dirty="0"/>
              <a:t>Creating a file</a:t>
            </a:r>
          </a:p>
        </p:txBody>
      </p:sp>
    </p:spTree>
    <p:extLst>
      <p:ext uri="{BB962C8B-B14F-4D97-AF65-F5344CB8AC3E}">
        <p14:creationId xmlns:p14="http://schemas.microsoft.com/office/powerpoint/2010/main" val="3917564786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38406"/>
            <a:ext cx="4648200" cy="5609994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file read operation in C can be performed using functions </a:t>
            </a:r>
            <a:r>
              <a:rPr lang="en-US" sz="2400" dirty="0" err="1"/>
              <a:t>fscanf</a:t>
            </a:r>
            <a:r>
              <a:rPr lang="en-US" sz="2400" dirty="0"/>
              <a:t>() or </a:t>
            </a:r>
            <a:r>
              <a:rPr lang="en-US" sz="2400" dirty="0" err="1"/>
              <a:t>fgets</a:t>
            </a:r>
            <a:r>
              <a:rPr lang="en-US" sz="2400" dirty="0"/>
              <a:t>().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Similar to </a:t>
            </a:r>
            <a:r>
              <a:rPr lang="en-US" sz="2400" dirty="0" err="1"/>
              <a:t>scanf</a:t>
            </a:r>
            <a:r>
              <a:rPr lang="en-US" sz="2400" dirty="0"/>
              <a:t> and gets functions, but </a:t>
            </a:r>
            <a:r>
              <a:rPr lang="en-US" sz="2400" dirty="0" err="1"/>
              <a:t>fscanf</a:t>
            </a:r>
            <a:r>
              <a:rPr lang="en-US" sz="2400" dirty="0"/>
              <a:t> and </a:t>
            </a:r>
            <a:r>
              <a:rPr lang="en-US" sz="2400" dirty="0" err="1"/>
              <a:t>fgets</a:t>
            </a:r>
            <a:r>
              <a:rPr lang="en-US" sz="2400" dirty="0"/>
              <a:t> have file pointer as parameter.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 are also other functions we can use to read from a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Reading from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257800" y="1097466"/>
            <a:ext cx="6705600" cy="51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fscanf</a:t>
            </a:r>
            <a:r>
              <a:rPr lang="en-US" sz="2400" b="1" dirty="0"/>
              <a:t>()</a:t>
            </a:r>
            <a:r>
              <a:rPr lang="en-US" sz="2400" dirty="0"/>
              <a:t>- Use formatted string and variable arguments list to take input from a file. </a:t>
            </a:r>
          </a:p>
          <a:p>
            <a:pPr marL="0" indent="0">
              <a:buNone/>
            </a:pPr>
            <a:r>
              <a:rPr lang="en-US" sz="2400" b="1" dirty="0" err="1"/>
              <a:t>fgets</a:t>
            </a:r>
            <a:r>
              <a:rPr lang="en-US" sz="2400" b="1" dirty="0"/>
              <a:t>() </a:t>
            </a:r>
            <a:r>
              <a:rPr lang="en-US" sz="2400" dirty="0"/>
              <a:t>- Input the whole line from the file.</a:t>
            </a:r>
          </a:p>
          <a:p>
            <a:pPr marL="0" indent="0">
              <a:buNone/>
            </a:pPr>
            <a:r>
              <a:rPr lang="en-US" sz="2400" b="1" dirty="0" err="1"/>
              <a:t>fgetc</a:t>
            </a:r>
            <a:r>
              <a:rPr lang="en-US" sz="2400" b="1" dirty="0"/>
              <a:t>() </a:t>
            </a:r>
            <a:r>
              <a:rPr lang="en-US" sz="2400" dirty="0"/>
              <a:t>- Reads a single character from the file.</a:t>
            </a:r>
          </a:p>
          <a:p>
            <a:pPr marL="0" indent="0">
              <a:buNone/>
            </a:pPr>
            <a:r>
              <a:rPr lang="en-US" sz="2400" b="1" dirty="0" err="1"/>
              <a:t>fgetw</a:t>
            </a:r>
            <a:r>
              <a:rPr lang="en-US" sz="2400" b="1" dirty="0"/>
              <a:t>() </a:t>
            </a:r>
            <a:r>
              <a:rPr lang="en-US" sz="2400" dirty="0"/>
              <a:t>- Reads a number from a file.</a:t>
            </a:r>
          </a:p>
          <a:p>
            <a:pPr marL="0" indent="0">
              <a:buNone/>
            </a:pPr>
            <a:r>
              <a:rPr lang="en-US" sz="2400" b="1" dirty="0" err="1"/>
              <a:t>fread</a:t>
            </a:r>
            <a:r>
              <a:rPr lang="en-US" sz="2400" b="1" dirty="0"/>
              <a:t>() </a:t>
            </a:r>
            <a:r>
              <a:rPr lang="en-US" sz="2400" dirty="0"/>
              <a:t>- Reads the specified amount of bytes </a:t>
            </a:r>
            <a:r>
              <a:rPr lang="en-US" sz="2400" b="1" dirty="0"/>
              <a:t>to the binary file.</a:t>
            </a:r>
          </a:p>
          <a:p>
            <a:pPr marL="0" indent="0">
              <a:buNone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001512281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38406"/>
            <a:ext cx="4648200" cy="5609994"/>
          </a:xfrm>
        </p:spPr>
        <p:txBody>
          <a:bodyPr/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All file reading functions return EOF (End Of File) when they reach the end of the file while reading.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After reading a particular part of the file, the file pointer will be automatically moved to the </a:t>
            </a:r>
            <a:r>
              <a:rPr lang="en-US" sz="2400" b="1" dirty="0"/>
              <a:t>end of the last read character.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Reading from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257800" y="1128132"/>
            <a:ext cx="6705600" cy="51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kern="0" dirty="0"/>
              <a:t>FILE * fptr; </a:t>
            </a:r>
          </a:p>
          <a:p>
            <a:pPr marL="0" indent="0">
              <a:buNone/>
            </a:pPr>
            <a:r>
              <a:rPr lang="en-US" sz="2400" kern="0" dirty="0"/>
              <a:t>fptr = fopen(“fileName.txt”, “r”);</a:t>
            </a:r>
          </a:p>
          <a:p>
            <a:pPr marL="0" indent="0">
              <a:buNone/>
            </a:pPr>
            <a:r>
              <a:rPr lang="en-US" sz="2400" kern="0" dirty="0" err="1"/>
              <a:t>fscanf</a:t>
            </a:r>
            <a:r>
              <a:rPr lang="en-US" sz="2400" kern="0" dirty="0"/>
              <a:t>(fptr, "%s %s %s %d", str1, str2, str3, &amp;year);</a:t>
            </a:r>
          </a:p>
          <a:p>
            <a:pPr marL="0" indent="0">
              <a:buNone/>
            </a:pPr>
            <a:r>
              <a:rPr lang="en-US" sz="2400" kern="0" dirty="0"/>
              <a:t>char c = </a:t>
            </a:r>
            <a:r>
              <a:rPr lang="en-US" sz="2400" kern="0" dirty="0" err="1"/>
              <a:t>fgetc</a:t>
            </a:r>
            <a:r>
              <a:rPr lang="en-US" sz="2400" kern="0" dirty="0"/>
              <a:t>(fptr);</a:t>
            </a:r>
          </a:p>
        </p:txBody>
      </p:sp>
    </p:spTree>
    <p:extLst>
      <p:ext uri="{BB962C8B-B14F-4D97-AF65-F5344CB8AC3E}">
        <p14:creationId xmlns:p14="http://schemas.microsoft.com/office/powerpoint/2010/main" val="1874934316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48006"/>
            <a:ext cx="4648200" cy="56099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FILE* </a:t>
            </a:r>
            <a:r>
              <a:rPr lang="en-US" sz="1800" dirty="0" err="1"/>
              <a:t>filePointer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char </a:t>
            </a:r>
            <a:r>
              <a:rPr lang="en-US" sz="1800" dirty="0" err="1"/>
              <a:t>dataToBeRead</a:t>
            </a:r>
            <a:r>
              <a:rPr lang="en-US" sz="1800" dirty="0"/>
              <a:t>[50];</a:t>
            </a:r>
          </a:p>
          <a:p>
            <a:pPr marL="0" indent="0">
              <a:buNone/>
            </a:pPr>
            <a:r>
              <a:rPr lang="en-US" sz="1800" dirty="0" err="1"/>
              <a:t>filePointer</a:t>
            </a:r>
            <a:r>
              <a:rPr lang="en-US" sz="1800" dirty="0"/>
              <a:t> = fopen("Hi.txt", "r");</a:t>
            </a:r>
          </a:p>
          <a:p>
            <a:pPr marL="0" indent="0">
              <a:buNone/>
            </a:pPr>
            <a:r>
              <a:rPr lang="en-US" sz="1800" dirty="0"/>
              <a:t>   if (</a:t>
            </a:r>
            <a:r>
              <a:rPr lang="en-US" sz="1800" dirty="0" err="1"/>
              <a:t>filePointer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        printf("Hi.txt file failed to open.");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printf("The file is now opened.\n");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Reading from TEXT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257800" y="1128132"/>
            <a:ext cx="6705600" cy="51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while (</a:t>
            </a:r>
            <a:r>
              <a:rPr lang="en-US" sz="1800" dirty="0" err="1"/>
              <a:t>fgets</a:t>
            </a:r>
            <a:r>
              <a:rPr lang="en-US" sz="1800" dirty="0"/>
              <a:t>(</a:t>
            </a:r>
            <a:r>
              <a:rPr lang="en-US" sz="1800" dirty="0" err="1"/>
              <a:t>dataToBeRead</a:t>
            </a:r>
            <a:r>
              <a:rPr lang="en-US" sz="1800" dirty="0"/>
              <a:t>, 50, </a:t>
            </a:r>
            <a:r>
              <a:rPr lang="en-US" sz="1800" dirty="0" err="1"/>
              <a:t>filePointer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!= NULL) {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printf("%s\n", </a:t>
            </a:r>
            <a:r>
              <a:rPr lang="en-US" sz="1800" dirty="0" err="1"/>
              <a:t>dataToBeRead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    //while loop ending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filePointer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printf("\</a:t>
            </a:r>
            <a:r>
              <a:rPr lang="en-US" sz="1800" dirty="0" err="1"/>
              <a:t>nData</a:t>
            </a:r>
            <a:r>
              <a:rPr lang="en-US" sz="1800" dirty="0"/>
              <a:t> read successfully and file is now closed.");</a:t>
            </a:r>
          </a:p>
          <a:p>
            <a:pPr marL="0" indent="0">
              <a:buNone/>
            </a:pPr>
            <a:r>
              <a:rPr lang="en-US" sz="1800" dirty="0"/>
              <a:t>    }  //else body ending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  //main body ending.</a:t>
            </a:r>
          </a:p>
          <a:p>
            <a:pPr marL="0" indent="0"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55654241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29990"/>
            <a:ext cx="5943600" cy="56099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&lt;stdlib.h&gt;</a:t>
            </a:r>
          </a:p>
          <a:p>
            <a:pPr marL="0" indent="0">
              <a:buNone/>
            </a:pPr>
            <a:r>
              <a:rPr lang="en-US" sz="1800" dirty="0"/>
              <a:t>struct </a:t>
            </a:r>
            <a:r>
              <a:rPr lang="en-US" sz="1800" dirty="0" err="1"/>
              <a:t>threeNum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int n1, n2, n3;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int n;</a:t>
            </a:r>
          </a:p>
          <a:p>
            <a:pPr marL="0" indent="0">
              <a:buNone/>
            </a:pPr>
            <a:r>
              <a:rPr lang="en-US" sz="1800" dirty="0"/>
              <a:t>    struct </a:t>
            </a:r>
            <a:r>
              <a:rPr lang="en-US" sz="1800" dirty="0" err="1"/>
              <a:t>threeNum</a:t>
            </a:r>
            <a:r>
              <a:rPr lang="en-US" sz="1800" dirty="0"/>
              <a:t> num;</a:t>
            </a:r>
          </a:p>
          <a:p>
            <a:pPr marL="0" indent="0">
              <a:buNone/>
            </a:pPr>
            <a:r>
              <a:rPr lang="en-US" sz="1800" dirty="0"/>
              <a:t>    FILE* fptr;</a:t>
            </a:r>
          </a:p>
          <a:p>
            <a:pPr marL="0" indent="0">
              <a:buNone/>
            </a:pPr>
            <a:r>
              <a:rPr lang="en-US" sz="1800" dirty="0"/>
              <a:t>    if ((fptr = fopen("D:\\program.bin", "</a:t>
            </a:r>
            <a:r>
              <a:rPr lang="en-US" sz="1800" dirty="0" err="1"/>
              <a:t>rb</a:t>
            </a:r>
            <a:r>
              <a:rPr lang="en-US" sz="1800" dirty="0"/>
              <a:t>")) == NULL) {</a:t>
            </a:r>
          </a:p>
          <a:p>
            <a:pPr marL="0" indent="0">
              <a:buNone/>
            </a:pPr>
            <a:r>
              <a:rPr lang="en-US" sz="1800" dirty="0"/>
              <a:t>        printf("Error! opening file");</a:t>
            </a:r>
          </a:p>
          <a:p>
            <a:pPr marL="0" indent="0">
              <a:buNone/>
            </a:pPr>
            <a:r>
              <a:rPr lang="en-US" sz="1800" dirty="0"/>
              <a:t>        exit(1);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Reading from BINARY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6705600" y="1143000"/>
            <a:ext cx="5486400" cy="51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for (n = 1; n &lt; 5; ++n) {</a:t>
            </a:r>
          </a:p>
          <a:p>
            <a:pPr marL="0" indent="0">
              <a:buNone/>
            </a:pPr>
            <a:r>
              <a:rPr lang="en-US" sz="1800" b="1" kern="0" dirty="0"/>
              <a:t>        </a:t>
            </a:r>
            <a:r>
              <a:rPr lang="en-US" sz="1800" b="1" kern="0" dirty="0" err="1"/>
              <a:t>fread</a:t>
            </a:r>
            <a:r>
              <a:rPr lang="en-US" sz="1800" b="1" kern="0" dirty="0"/>
              <a:t>(&amp;num, </a:t>
            </a:r>
            <a:r>
              <a:rPr lang="en-US" sz="1800" b="1" kern="0" dirty="0" err="1"/>
              <a:t>sizeof</a:t>
            </a:r>
            <a:r>
              <a:rPr lang="en-US" sz="1800" b="1" kern="0" dirty="0"/>
              <a:t>(struct </a:t>
            </a:r>
            <a:r>
              <a:rPr lang="en-US" sz="1800" b="1" kern="0" dirty="0" err="1"/>
              <a:t>threeNum</a:t>
            </a:r>
            <a:r>
              <a:rPr lang="en-US" sz="1800" b="1" kern="0" dirty="0"/>
              <a:t>), 1, fptr);</a:t>
            </a:r>
          </a:p>
          <a:p>
            <a:pPr marL="0" indent="0">
              <a:buNone/>
            </a:pPr>
            <a:r>
              <a:rPr lang="en-US" sz="1800" kern="0" dirty="0"/>
              <a:t>        printf("n1: %d\tn2: %d\tn3: %d\n", num.n1, num.n2,</a:t>
            </a:r>
          </a:p>
          <a:p>
            <a:pPr marL="0" indent="0">
              <a:buNone/>
            </a:pPr>
            <a:r>
              <a:rPr lang="en-US" sz="1800" kern="0" dirty="0"/>
              <a:t>               num.n3);</a:t>
            </a:r>
          </a:p>
          <a:p>
            <a:pPr marL="0" indent="0">
              <a:buNone/>
            </a:pPr>
            <a:r>
              <a:rPr lang="en-US" sz="1800" kern="0" dirty="0"/>
              <a:t>    }</a:t>
            </a:r>
          </a:p>
          <a:p>
            <a:pPr marL="0" indent="0">
              <a:buNone/>
            </a:pPr>
            <a:r>
              <a:rPr lang="en-US" sz="1800" kern="0" dirty="0"/>
              <a:t>    </a:t>
            </a:r>
            <a:r>
              <a:rPr lang="en-US" sz="1800" kern="0" dirty="0" err="1"/>
              <a:t>fclose</a:t>
            </a:r>
            <a:r>
              <a:rPr lang="en-US" sz="1800" kern="0" dirty="0"/>
              <a:t>(fptr);</a:t>
            </a:r>
          </a:p>
          <a:p>
            <a:pPr marL="0" indent="0">
              <a:buNone/>
            </a:pPr>
            <a:r>
              <a:rPr lang="en-US" sz="1800" kern="0" dirty="0"/>
              <a:t> </a:t>
            </a:r>
          </a:p>
          <a:p>
            <a:pPr marL="0" indent="0">
              <a:buNone/>
            </a:pPr>
            <a:r>
              <a:rPr lang="en-US" sz="1800" kern="0" dirty="0"/>
              <a:t>    return 0;</a:t>
            </a:r>
          </a:p>
          <a:p>
            <a:pPr marL="0" indent="0">
              <a:buNone/>
            </a:pPr>
            <a:r>
              <a:rPr lang="en-US" sz="18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050873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51932"/>
            <a:ext cx="4648200" cy="5196468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file write operations can be performed by the functions </a:t>
            </a:r>
            <a:r>
              <a:rPr lang="en-US" sz="2400" b="1" dirty="0" err="1"/>
              <a:t>fprintf</a:t>
            </a:r>
            <a:r>
              <a:rPr lang="en-US" sz="2400" b="1" dirty="0"/>
              <a:t>() and </a:t>
            </a:r>
            <a:r>
              <a:rPr lang="en-US" sz="2400" b="1" dirty="0" err="1"/>
              <a:t>fputs</a:t>
            </a:r>
            <a:r>
              <a:rPr lang="en-US" sz="2400" b="1" dirty="0"/>
              <a:t>() </a:t>
            </a:r>
            <a:r>
              <a:rPr lang="en-US" sz="2400" dirty="0"/>
              <a:t>with similarities to read operations.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Writing to a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257800" y="1128132"/>
            <a:ext cx="6705600" cy="51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fprintf</a:t>
            </a:r>
            <a:r>
              <a:rPr 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- Use formatted string and variable arguments list to print output to the file. </a:t>
            </a:r>
          </a:p>
          <a:p>
            <a:pPr marL="0" indent="0">
              <a:buNone/>
            </a:pPr>
            <a:r>
              <a:rPr lang="en-US" sz="2400" b="1" dirty="0" err="1"/>
              <a:t>fputs</a:t>
            </a:r>
            <a:r>
              <a:rPr lang="en-US" sz="2400" b="1" dirty="0"/>
              <a:t>() </a:t>
            </a:r>
            <a:r>
              <a:rPr lang="en-US" sz="2400" dirty="0"/>
              <a:t>– Prints the whole line in the file and new line at the end.</a:t>
            </a:r>
          </a:p>
          <a:p>
            <a:pPr marL="0" indent="0">
              <a:buNone/>
            </a:pPr>
            <a:r>
              <a:rPr lang="en-US" sz="2400" b="1" dirty="0" err="1"/>
              <a:t>fputc</a:t>
            </a:r>
            <a:r>
              <a:rPr lang="en-US" sz="2400" b="1" dirty="0"/>
              <a:t>() </a:t>
            </a:r>
            <a:r>
              <a:rPr lang="en-US" sz="2400" dirty="0"/>
              <a:t>– Prints a single character into the file.</a:t>
            </a:r>
          </a:p>
          <a:p>
            <a:pPr marL="0" indent="0">
              <a:buNone/>
            </a:pPr>
            <a:r>
              <a:rPr lang="en-US" sz="2400" b="1" dirty="0" err="1"/>
              <a:t>fputw</a:t>
            </a:r>
            <a:r>
              <a:rPr lang="en-US" sz="2400" b="1" dirty="0"/>
              <a:t>() </a:t>
            </a:r>
            <a:r>
              <a:rPr lang="en-US" sz="2400" dirty="0"/>
              <a:t>– Prints a number to the file.</a:t>
            </a:r>
          </a:p>
          <a:p>
            <a:pPr marL="0" indent="0">
              <a:buNone/>
            </a:pPr>
            <a:r>
              <a:rPr lang="en-US" sz="2400" b="1" dirty="0" err="1"/>
              <a:t>fwrite</a:t>
            </a:r>
            <a:r>
              <a:rPr lang="en-US" sz="2400" b="1" dirty="0"/>
              <a:t>() </a:t>
            </a:r>
            <a:r>
              <a:rPr lang="en-US" sz="2400" dirty="0"/>
              <a:t>– Writes the specified bytes of data </a:t>
            </a:r>
            <a:r>
              <a:rPr lang="en-US" sz="2400" b="1" dirty="0"/>
              <a:t>from a binary file.</a:t>
            </a:r>
          </a:p>
          <a:p>
            <a:pPr marL="0" indent="0">
              <a:buNone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504361913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83" y="920440"/>
            <a:ext cx="5715000" cy="56099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FILE* </a:t>
            </a:r>
            <a:r>
              <a:rPr lang="en-US" sz="1800" dirty="0" err="1"/>
              <a:t>filePointer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char </a:t>
            </a:r>
            <a:r>
              <a:rPr lang="en-US" sz="1800" dirty="0" err="1"/>
              <a:t>dataToBeWritten</a:t>
            </a:r>
            <a:r>
              <a:rPr lang="en-US" sz="1800" dirty="0"/>
              <a:t>[50] = "Hi welcome to C </a:t>
            </a:r>
            <a:r>
              <a:rPr lang="en-US" sz="1800" dirty="0" err="1"/>
              <a:t>progrmming</a:t>
            </a:r>
            <a:r>
              <a:rPr lang="en-US" sz="1800" dirty="0"/>
              <a:t> \n File Handling \</a:t>
            </a:r>
            <a:r>
              <a:rPr lang="en-US" sz="1800" dirty="0" err="1"/>
              <a:t>nConcepts</a:t>
            </a:r>
            <a:r>
              <a:rPr lang="en-US" sz="1800" dirty="0"/>
              <a:t>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filePointer</a:t>
            </a:r>
            <a:r>
              <a:rPr lang="en-US" sz="1800" dirty="0"/>
              <a:t> = fopen("Hi.txt", "w");</a:t>
            </a:r>
          </a:p>
          <a:p>
            <a:pPr marL="0" indent="0">
              <a:buNone/>
            </a:pPr>
            <a:r>
              <a:rPr lang="en-US" sz="1800" dirty="0"/>
              <a:t>   //</a:t>
            </a:r>
            <a:r>
              <a:rPr lang="en-US" sz="1800" dirty="0" err="1"/>
              <a:t>filePointer</a:t>
            </a:r>
            <a:r>
              <a:rPr lang="en-US" sz="1800" dirty="0"/>
              <a:t> = fopen("D:\\Hi.c", "w");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filePointer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        printf("</a:t>
            </a:r>
            <a:r>
              <a:rPr lang="en-US" sz="1800" dirty="0" err="1"/>
              <a:t>H.c</a:t>
            </a:r>
            <a:r>
              <a:rPr lang="en-US" sz="1800" dirty="0"/>
              <a:t> file failed to open.");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Writing to TEXT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6096000" y="1083528"/>
            <a:ext cx="5889702" cy="52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8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800" dirty="0"/>
              <a:t>else {</a:t>
            </a:r>
          </a:p>
          <a:p>
            <a:pPr marL="0" indent="0">
              <a:buNone/>
            </a:pPr>
            <a:r>
              <a:rPr lang="en-US" sz="1800" dirty="0"/>
              <a:t>       if (</a:t>
            </a:r>
            <a:r>
              <a:rPr lang="en-US" sz="1800" dirty="0" err="1"/>
              <a:t>strlen</a:t>
            </a:r>
            <a:r>
              <a:rPr lang="en-US" sz="1800" dirty="0"/>
              <a:t>(</a:t>
            </a:r>
            <a:r>
              <a:rPr lang="en-US" sz="1800" dirty="0" err="1"/>
              <a:t>dataToBeWritten</a:t>
            </a:r>
            <a:r>
              <a:rPr lang="en-US" sz="1800" dirty="0"/>
              <a:t>) &gt; 0) {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fputs</a:t>
            </a:r>
            <a:r>
              <a:rPr lang="en-US" sz="1800" dirty="0"/>
              <a:t>(</a:t>
            </a:r>
            <a:r>
              <a:rPr lang="en-US" sz="1800" dirty="0" err="1"/>
              <a:t>dataToBeWritten</a:t>
            </a:r>
            <a:r>
              <a:rPr lang="en-US" sz="1800" dirty="0"/>
              <a:t>, </a:t>
            </a:r>
            <a:r>
              <a:rPr lang="en-US" sz="1800" dirty="0" err="1"/>
              <a:t>filePointer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fputs</a:t>
            </a:r>
            <a:r>
              <a:rPr lang="en-US" sz="1800" dirty="0"/>
              <a:t>("\n", </a:t>
            </a:r>
            <a:r>
              <a:rPr lang="en-US" sz="1800" dirty="0" err="1"/>
              <a:t>filePointer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filePointer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printf("Data written and file is now closed.");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896650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83" y="920440"/>
            <a:ext cx="5715000" cy="56099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&lt;stdlib.h&gt;</a:t>
            </a:r>
          </a:p>
          <a:p>
            <a:pPr marL="0" indent="0">
              <a:buNone/>
            </a:pPr>
            <a:r>
              <a:rPr lang="en-US" sz="1800" dirty="0"/>
              <a:t>struct </a:t>
            </a:r>
            <a:r>
              <a:rPr lang="en-US" sz="1800" dirty="0" err="1"/>
              <a:t>threeNum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int n1, n2, n3;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int n;</a:t>
            </a:r>
          </a:p>
          <a:p>
            <a:pPr marL="0" indent="0">
              <a:buNone/>
            </a:pPr>
            <a:r>
              <a:rPr lang="en-US" sz="1800" dirty="0"/>
              <a:t>    struct </a:t>
            </a:r>
            <a:r>
              <a:rPr lang="en-US" sz="1800" dirty="0" err="1"/>
              <a:t>threeNum</a:t>
            </a:r>
            <a:r>
              <a:rPr lang="en-US" sz="1800" dirty="0"/>
              <a:t> num;</a:t>
            </a:r>
          </a:p>
          <a:p>
            <a:pPr marL="0" indent="0">
              <a:buNone/>
            </a:pPr>
            <a:r>
              <a:rPr lang="en-US" sz="1800" dirty="0"/>
              <a:t>    FILE* fptr;</a:t>
            </a:r>
          </a:p>
          <a:p>
            <a:pPr marL="0" indent="0">
              <a:buNone/>
            </a:pPr>
            <a:r>
              <a:rPr lang="en-US" sz="1800" dirty="0"/>
              <a:t>    if ((fptr = fopen("D:\\program.bin", "</a:t>
            </a:r>
            <a:r>
              <a:rPr lang="en-US" sz="1800" dirty="0" err="1"/>
              <a:t>wb</a:t>
            </a:r>
            <a:r>
              <a:rPr lang="en-US" sz="1800" dirty="0"/>
              <a:t>")) == NULL) {</a:t>
            </a:r>
          </a:p>
          <a:p>
            <a:pPr marL="0" indent="0">
              <a:buNone/>
            </a:pPr>
            <a:r>
              <a:rPr lang="en-US" sz="1800" dirty="0"/>
              <a:t>        printf("Error! opening file");</a:t>
            </a:r>
          </a:p>
          <a:p>
            <a:pPr marL="0" indent="0">
              <a:buNone/>
            </a:pPr>
            <a:r>
              <a:rPr lang="en-US" sz="1800" dirty="0"/>
              <a:t>        exit(1);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Writing to BINARY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901783" y="1083528"/>
            <a:ext cx="6083919" cy="52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int flag = 0;</a:t>
            </a:r>
          </a:p>
          <a:p>
            <a:pPr marL="0" indent="0">
              <a:buNone/>
            </a:pPr>
            <a:r>
              <a:rPr lang="en-US" sz="1800" dirty="0"/>
              <a:t> for (n = 1; n &lt; 5; ++n) {</a:t>
            </a:r>
          </a:p>
          <a:p>
            <a:pPr marL="0" indent="0">
              <a:buNone/>
            </a:pPr>
            <a:r>
              <a:rPr lang="en-US" sz="1800" dirty="0"/>
              <a:t>        num.n1 = n;</a:t>
            </a:r>
          </a:p>
          <a:p>
            <a:pPr marL="0" indent="0">
              <a:buNone/>
            </a:pPr>
            <a:r>
              <a:rPr lang="en-US" sz="1800" dirty="0"/>
              <a:t>        num.n2 = 5 * n;</a:t>
            </a:r>
          </a:p>
          <a:p>
            <a:pPr marL="0" indent="0">
              <a:buNone/>
            </a:pPr>
            <a:r>
              <a:rPr lang="en-US" sz="1800" dirty="0"/>
              <a:t>        num.n3 = 5 * n + 1;</a:t>
            </a:r>
          </a:p>
          <a:p>
            <a:pPr marL="0" indent="0">
              <a:buNone/>
            </a:pPr>
            <a:r>
              <a:rPr lang="en-US" sz="1800" b="1" dirty="0"/>
              <a:t>        flag = </a:t>
            </a:r>
            <a:r>
              <a:rPr lang="en-US" sz="1800" b="1" dirty="0" err="1"/>
              <a:t>fwrite</a:t>
            </a:r>
            <a:r>
              <a:rPr lang="en-US" sz="1800" b="1" dirty="0"/>
              <a:t>(&amp;num, </a:t>
            </a:r>
            <a:r>
              <a:rPr lang="en-US" sz="1800" b="1" dirty="0" err="1"/>
              <a:t>sizeof</a:t>
            </a:r>
            <a:r>
              <a:rPr lang="en-US" sz="1800" b="1" dirty="0"/>
              <a:t>(struct </a:t>
            </a:r>
            <a:r>
              <a:rPr lang="en-US" sz="1800" b="1" dirty="0" err="1"/>
              <a:t>threeNum</a:t>
            </a:r>
            <a:r>
              <a:rPr lang="en-US" sz="1800" b="1" dirty="0"/>
              <a:t>), 1,</a:t>
            </a:r>
          </a:p>
          <a:p>
            <a:pPr marL="0" indent="0">
              <a:buNone/>
            </a:pPr>
            <a:r>
              <a:rPr lang="en-US" sz="1800" b="1" dirty="0"/>
              <a:t>                      fptr);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if (!flag) {</a:t>
            </a:r>
          </a:p>
          <a:p>
            <a:pPr marL="0" indent="0">
              <a:buNone/>
            </a:pPr>
            <a:r>
              <a:rPr lang="en-US" sz="1800" dirty="0"/>
              <a:t>        printf("Write Operation Failure");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   printf("Write Operation Successful");</a:t>
            </a:r>
          </a:p>
          <a:p>
            <a:pPr marL="0" indent="0">
              <a:buNone/>
            </a:pPr>
            <a:r>
              <a:rPr lang="en-US" sz="1800" dirty="0"/>
              <a:t>    }     // </a:t>
            </a:r>
            <a:r>
              <a:rPr lang="en-US" sz="1800" dirty="0" err="1"/>
              <a:t>fclose</a:t>
            </a:r>
            <a:r>
              <a:rPr lang="en-US" sz="1800" dirty="0"/>
              <a:t>(fptr);   return 0;  }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4099341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51932"/>
            <a:ext cx="4648200" cy="5196468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the file. </a:t>
            </a:r>
          </a:p>
          <a:p>
            <a:pPr marL="0" indent="0">
              <a:buNone/>
            </a:pPr>
            <a:r>
              <a:rPr lang="en-US" dirty="0"/>
              <a:t>After successful file operations, close a file to remove it from the memory.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Closing a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257800" y="1128132"/>
            <a:ext cx="6705600" cy="519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400" kern="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FILE *fptr ;</a:t>
            </a:r>
            <a:b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fptr= fopen(“fileName.txt”, “w”);</a:t>
            </a:r>
            <a:b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//perform some operations.</a:t>
            </a:r>
          </a:p>
          <a:p>
            <a:pPr marL="0" indent="0">
              <a:buNone/>
            </a:pPr>
            <a:r>
              <a:rPr lang="en-US" altLang="en-US" sz="2400" b="1" dirty="0" err="1">
                <a:solidFill>
                  <a:srgbClr val="273239"/>
                </a:solidFill>
                <a:latin typeface="Consolas" panose="020B0609020204030204" pitchFamily="49" charset="0"/>
              </a:rPr>
              <a:t>fclose</a:t>
            </a:r>
            <a:r>
              <a:rPr lang="en-US" altLang="en-US" sz="2400" b="1" dirty="0">
                <a:solidFill>
                  <a:srgbClr val="273239"/>
                </a:solidFill>
                <a:latin typeface="Consolas" panose="020B0609020204030204" pitchFamily="49" charset="0"/>
              </a:rPr>
              <a:t>(fptr);</a:t>
            </a:r>
            <a:r>
              <a:rPr lang="en-US" altLang="en-US" sz="1200" b="1" dirty="0"/>
              <a:t> </a:t>
            </a:r>
            <a:endParaRPr lang="en-US" altLang="en-US" sz="3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kern="0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1F27C8-6B8D-4C83-8568-D92EBB01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68489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BAB52-96EE-4A94-8D3D-C2312C70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If file has multiple records and we need to access a particular record (at a specific position), use </a:t>
            </a:r>
            <a:r>
              <a:rPr lang="en-US" sz="2600" b="1" dirty="0" err="1"/>
              <a:t>fseek</a:t>
            </a:r>
            <a:r>
              <a:rPr lang="en-US" sz="2600" b="1" dirty="0"/>
              <a:t>() </a:t>
            </a:r>
            <a:r>
              <a:rPr lang="en-US" sz="2600" dirty="0"/>
              <a:t>which provides an easier way to get to the required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 use </a:t>
            </a:r>
            <a:r>
              <a:rPr lang="en-US" sz="2600" dirty="0" err="1"/>
              <a:t>fseek</a:t>
            </a:r>
            <a:r>
              <a:rPr lang="en-US" sz="2600" dirty="0"/>
              <a:t>() Instead of looping through all the records before it to get the record which consumes more memory and operational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/>
              <a:t>fseek</a:t>
            </a:r>
            <a:r>
              <a:rPr lang="en-US" sz="2600" dirty="0"/>
              <a:t>() helps to reduce memory consumption and operational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/>
              <a:t>fseek</a:t>
            </a:r>
            <a:r>
              <a:rPr lang="en-US" sz="2600" dirty="0"/>
              <a:t>() function in C seeks the cursor to the given record in the file.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int </a:t>
            </a:r>
            <a:r>
              <a:rPr lang="en-US" sz="2400" b="1" dirty="0" err="1"/>
              <a:t>fseek</a:t>
            </a:r>
            <a:r>
              <a:rPr lang="en-US" sz="2400" b="1" dirty="0"/>
              <a:t>(FILE *fptr, long int offset, int pos)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D8570D-2279-414E-A1FC-27610944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Other File Operations - </a:t>
            </a:r>
            <a:r>
              <a:rPr lang="en-US" dirty="0" err="1"/>
              <a:t>fseek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367689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8406"/>
            <a:ext cx="113538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dirty="0"/>
              <a:t>File handling is the process in which we create, open, read, write, and close operations on a file.</a:t>
            </a:r>
          </a:p>
          <a:p>
            <a:r>
              <a:rPr lang="en-US" sz="2600" dirty="0"/>
              <a:t>Programs are written to store and retrieve the information from file.</a:t>
            </a:r>
          </a:p>
          <a:p>
            <a:r>
              <a:rPr lang="en-US" sz="2600" dirty="0"/>
              <a:t>The data stored in the file can be accessed, updated, and deleted anywhere and anytime providing high </a:t>
            </a:r>
            <a:r>
              <a:rPr lang="en-US" sz="2600" b="1" dirty="0"/>
              <a:t>reusability.</a:t>
            </a:r>
          </a:p>
          <a:p>
            <a:r>
              <a:rPr lang="en-US" sz="2600" b="1" dirty="0"/>
              <a:t>Portable - </a:t>
            </a:r>
            <a:r>
              <a:rPr lang="en-US" sz="2600" dirty="0"/>
              <a:t>Without losing any data, files can be transferred to another</a:t>
            </a:r>
            <a:r>
              <a:rPr lang="en-US" sz="2600" b="1" dirty="0"/>
              <a:t> </a:t>
            </a:r>
            <a:r>
              <a:rPr lang="en-US" sz="2600" dirty="0"/>
              <a:t>in the computer system</a:t>
            </a:r>
          </a:p>
          <a:p>
            <a:r>
              <a:rPr lang="en-US" sz="2600" b="1" dirty="0"/>
              <a:t>Storage -  </a:t>
            </a:r>
            <a:r>
              <a:rPr lang="en-US" sz="2600" dirty="0"/>
              <a:t>Files allow you to store a large amount of data and easily access whole or part of files.</a:t>
            </a:r>
            <a:endParaRPr lang="en-US" sz="2600" b="1" dirty="0"/>
          </a:p>
          <a:p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164177371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BAB52-96EE-4A94-8D3D-C2312C70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4953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Its used </a:t>
            </a:r>
            <a:r>
              <a:rPr lang="en-US" dirty="0"/>
              <a:t>to bring the file pointer to the beginning of the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be used in place of </a:t>
            </a:r>
            <a:r>
              <a:rPr lang="en-US" dirty="0" err="1"/>
              <a:t>fseek</a:t>
            </a:r>
            <a:r>
              <a:rPr lang="en-US" dirty="0"/>
              <a:t>() when you want the file pointer at the start or beginning of the file (BOF).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rewind (</a:t>
            </a:r>
            <a:r>
              <a:rPr lang="en-US" sz="2400" b="1" dirty="0" err="1"/>
              <a:t>file_pointer</a:t>
            </a:r>
            <a:r>
              <a:rPr lang="en-US" sz="2400" b="1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D8570D-2279-414E-A1FC-27610944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Other File Operations - rewind()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918D3-F42F-481E-9011-4AE423F3F330}"/>
              </a:ext>
            </a:extLst>
          </p:cNvPr>
          <p:cNvSpPr txBox="1"/>
          <p:nvPr/>
        </p:nvSpPr>
        <p:spPr>
          <a:xfrm>
            <a:off x="5410200" y="1447800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FILE* fptr;</a:t>
            </a:r>
          </a:p>
          <a:p>
            <a:r>
              <a:rPr lang="en-US" dirty="0"/>
              <a:t>    fptr = fopen("file.txt", "w+");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(fptr, “Welcome to C Programming\n");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rewind(fptr);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char </a:t>
            </a:r>
            <a:r>
              <a:rPr lang="en-US" dirty="0" err="1"/>
              <a:t>buf</a:t>
            </a:r>
            <a:r>
              <a:rPr lang="en-US" dirty="0"/>
              <a:t>[50];</a:t>
            </a:r>
          </a:p>
          <a:p>
            <a:r>
              <a:rPr lang="en-US" dirty="0"/>
              <a:t>    </a:t>
            </a:r>
            <a:r>
              <a:rPr lang="en-US" dirty="0" err="1"/>
              <a:t>fscanf</a:t>
            </a:r>
            <a:r>
              <a:rPr lang="en-US" dirty="0"/>
              <a:t>(fptr, "%[^\n]s",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printf("%s",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155992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BAB52-96EE-4A94-8D3D-C2312C70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4953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It</a:t>
            </a:r>
            <a:r>
              <a:rPr lang="en-US" dirty="0"/>
              <a:t>s used to find out the position of the file pointer in the file with respect to starting of the file.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long </a:t>
            </a:r>
            <a:r>
              <a:rPr lang="en-US" sz="2400" b="1" dirty="0" err="1"/>
              <a:t>ftell</a:t>
            </a:r>
            <a:r>
              <a:rPr lang="en-US" sz="2400" b="1" dirty="0"/>
              <a:t> (</a:t>
            </a:r>
            <a:r>
              <a:rPr lang="en-US" sz="2400" b="1" dirty="0" err="1"/>
              <a:t>file_pointer</a:t>
            </a:r>
            <a:r>
              <a:rPr lang="en-US" sz="2400" b="1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D8570D-2279-414E-A1FC-27610944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Other File Operations - </a:t>
            </a:r>
            <a:r>
              <a:rPr lang="en-US" dirty="0" err="1"/>
              <a:t>ftell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918D3-F42F-481E-9011-4AE423F3F330}"/>
              </a:ext>
            </a:extLst>
          </p:cNvPr>
          <p:cNvSpPr txBox="1"/>
          <p:nvPr/>
        </p:nvSpPr>
        <p:spPr>
          <a:xfrm>
            <a:off x="5410200" y="14478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FILE* </a:t>
            </a:r>
            <a:r>
              <a:rPr lang="en-US" dirty="0" err="1"/>
              <a:t>fp</a:t>
            </a:r>
            <a:r>
              <a:rPr lang="en-US" dirty="0"/>
              <a:t> = fopen(“file.txt", "r");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char string[20];</a:t>
            </a:r>
          </a:p>
          <a:p>
            <a:r>
              <a:rPr lang="en-US" dirty="0"/>
              <a:t>    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"%s", string);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printf("%</a:t>
            </a:r>
            <a:r>
              <a:rPr lang="en-US" dirty="0" err="1"/>
              <a:t>ld</a:t>
            </a:r>
            <a:r>
              <a:rPr lang="en-US" dirty="0"/>
              <a:t>", </a:t>
            </a:r>
            <a:r>
              <a:rPr lang="en-US" dirty="0" err="1"/>
              <a:t>ftell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088662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Student structure (id,name,mark1,mark2,mark3,total,avg), read Student details from the user except total and average, calculate the total &amp; average and write the student structure to file.</a:t>
            </a:r>
          </a:p>
          <a:p>
            <a:r>
              <a:rPr lang="en-US" dirty="0"/>
              <a:t>Read the student file in the structure and display each student details line by line. </a:t>
            </a:r>
          </a:p>
          <a:p>
            <a:r>
              <a:rPr lang="en-US" dirty="0"/>
              <a:t>Write program to merge two input files data in to third file and display the third file content.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471829547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62292-672F-440F-A840-0AAF5B33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arguments passed from command line are called command line arguments. These arguments are handled by main() function.</a:t>
            </a:r>
          </a:p>
          <a:p>
            <a:r>
              <a:rPr lang="en-US" sz="2400" dirty="0"/>
              <a:t>To support command line argument, programmer needs to change the structure of main() function as</a:t>
            </a:r>
          </a:p>
          <a:p>
            <a:pPr marL="0" indent="0">
              <a:buNone/>
            </a:pPr>
            <a:r>
              <a:rPr lang="en-US" sz="2400" b="1" dirty="0"/>
              <a:t>		int main(int </a:t>
            </a:r>
            <a:r>
              <a:rPr lang="en-US" sz="2400" b="1" dirty="0" err="1"/>
              <a:t>argc</a:t>
            </a:r>
            <a:r>
              <a:rPr lang="en-US" sz="2400" b="1" dirty="0"/>
              <a:t>, char *</a:t>
            </a:r>
            <a:r>
              <a:rPr lang="en-US" sz="2400" b="1" dirty="0" err="1"/>
              <a:t>argv</a:t>
            </a:r>
            <a:r>
              <a:rPr lang="en-US" sz="2400" b="1" dirty="0"/>
              <a:t>[] )</a:t>
            </a:r>
          </a:p>
          <a:p>
            <a:r>
              <a:rPr lang="en-US" sz="2400" dirty="0"/>
              <a:t>Here, </a:t>
            </a:r>
            <a:r>
              <a:rPr lang="en-US" sz="2400" dirty="0" err="1"/>
              <a:t>argc</a:t>
            </a:r>
            <a:r>
              <a:rPr lang="en-US" sz="2400" dirty="0"/>
              <a:t> counts the number of arguments. It counts the file name as the first argument.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argv</a:t>
            </a:r>
            <a:r>
              <a:rPr lang="en-US" sz="2400" dirty="0"/>
              <a:t>[] contains the total arguments. The first argument is the file name always.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E15AB-BE53-48D0-9AAC-73332B25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2856771966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8BE79-BFA1-47E7-9999-C33B9066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void main(int </a:t>
            </a:r>
            <a:r>
              <a:rPr lang="en-US" sz="1600" dirty="0" err="1"/>
              <a:t>argc</a:t>
            </a:r>
            <a:r>
              <a:rPr lang="en-US" sz="1600" dirty="0"/>
              <a:t>, char *</a:t>
            </a:r>
            <a:r>
              <a:rPr lang="en-US" sz="1600" dirty="0" err="1"/>
              <a:t>argv</a:t>
            </a:r>
            <a:r>
              <a:rPr lang="en-US" sz="1600" dirty="0"/>
              <a:t>[] ) </a:t>
            </a:r>
          </a:p>
          <a:p>
            <a:pPr marL="0" indent="0">
              <a:buNone/>
            </a:pPr>
            <a:r>
              <a:rPr lang="en-US" sz="1600" dirty="0"/>
              <a:t>{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("Program name is: %s\n", </a:t>
            </a:r>
            <a:r>
              <a:rPr lang="en-US" sz="1600" dirty="0" err="1"/>
              <a:t>argv</a:t>
            </a:r>
            <a:r>
              <a:rPr lang="en-US" sz="1600" dirty="0"/>
              <a:t>[0]);  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	if(</a:t>
            </a:r>
            <a:r>
              <a:rPr lang="en-US" sz="1600" dirty="0" err="1"/>
              <a:t>argc</a:t>
            </a:r>
            <a:r>
              <a:rPr lang="en-US" sz="1600" dirty="0"/>
              <a:t> &lt; 2)</a:t>
            </a:r>
          </a:p>
          <a:p>
            <a:pPr marL="0" indent="0">
              <a:buNone/>
            </a:pPr>
            <a:r>
              <a:rPr lang="en-US" sz="1600" dirty="0"/>
              <a:t>	{  </a:t>
            </a:r>
          </a:p>
          <a:p>
            <a:pPr marL="0" indent="0">
              <a:buNone/>
            </a:pPr>
            <a:r>
              <a:rPr lang="en-US" sz="1600" dirty="0"/>
              <a:t>    	 </a:t>
            </a:r>
            <a:r>
              <a:rPr lang="en-US" sz="1600" dirty="0" err="1"/>
              <a:t>printf</a:t>
            </a:r>
            <a:r>
              <a:rPr lang="en-US" sz="1600" dirty="0"/>
              <a:t>("No argument passed through command line.\n");  </a:t>
            </a:r>
          </a:p>
          <a:p>
            <a:pPr marL="0" indent="0">
              <a:buNone/>
            </a:pPr>
            <a:r>
              <a:rPr lang="en-US" sz="1600" dirty="0"/>
              <a:t>   	}  </a:t>
            </a:r>
          </a:p>
          <a:p>
            <a:pPr marL="0" indent="0">
              <a:buNone/>
            </a:pPr>
            <a:r>
              <a:rPr lang="en-US" sz="1600" dirty="0"/>
              <a:t>   	else</a:t>
            </a:r>
          </a:p>
          <a:p>
            <a:pPr marL="0" indent="0">
              <a:buNone/>
            </a:pPr>
            <a:r>
              <a:rPr lang="en-US" sz="1600" dirty="0"/>
              <a:t>	{  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printf</a:t>
            </a:r>
            <a:r>
              <a:rPr lang="en-US" sz="1600" dirty="0"/>
              <a:t>("First argument is: %s\n", </a:t>
            </a:r>
            <a:r>
              <a:rPr lang="en-US" sz="1600" dirty="0" err="1"/>
              <a:t>argv</a:t>
            </a:r>
            <a:r>
              <a:rPr lang="en-US" sz="1600" dirty="0"/>
              <a:t>[1]);  </a:t>
            </a:r>
          </a:p>
          <a:p>
            <a:pPr marL="0" indent="0">
              <a:buNone/>
            </a:pPr>
            <a:r>
              <a:rPr lang="en-US" sz="1600" dirty="0"/>
              <a:t>   	} 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53013-EFAE-478C-B7B3-D2EBEDD8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48090247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8BE79-BFA1-47E7-9999-C33B9066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4" y="990600"/>
            <a:ext cx="113538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#include&lt;stdlib.h&gt;</a:t>
            </a:r>
          </a:p>
          <a:p>
            <a:pPr marL="0" indent="0">
              <a:buNone/>
            </a:pPr>
            <a:r>
              <a:rPr lang="en-US" sz="1600" dirty="0"/>
              <a:t>void main(int </a:t>
            </a:r>
            <a:r>
              <a:rPr lang="en-US" sz="1600" dirty="0" err="1"/>
              <a:t>argc</a:t>
            </a:r>
            <a:r>
              <a:rPr lang="en-US" sz="1600" dirty="0"/>
              <a:t>, char *</a:t>
            </a:r>
            <a:r>
              <a:rPr lang="en-US" sz="1600" dirty="0" err="1"/>
              <a:t>argv</a:t>
            </a:r>
            <a:r>
              <a:rPr lang="en-US" sz="1600" dirty="0"/>
              <a:t>[] ) </a:t>
            </a:r>
          </a:p>
          <a:p>
            <a:pPr marL="0" indent="0">
              <a:buNone/>
            </a:pPr>
            <a:r>
              <a:rPr lang="en-US" sz="1600" dirty="0"/>
              <a:t>{  </a:t>
            </a:r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argc</a:t>
            </a:r>
            <a:r>
              <a:rPr lang="en-US" sz="1600" dirty="0"/>
              <a:t> &gt;= 2)</a:t>
            </a:r>
          </a:p>
          <a:p>
            <a:pPr marL="0" indent="0">
              <a:buNone/>
            </a:pPr>
            <a:r>
              <a:rPr lang="en-US" sz="1600" dirty="0"/>
              <a:t>	{  </a:t>
            </a:r>
          </a:p>
          <a:p>
            <a:pPr marL="0" indent="0">
              <a:buNone/>
            </a:pPr>
            <a:r>
              <a:rPr lang="en-US" sz="1600" dirty="0"/>
              <a:t>		int </a:t>
            </a:r>
            <a:r>
              <a:rPr lang="en-US" sz="1600" dirty="0" err="1"/>
              <a:t>i</a:t>
            </a:r>
            <a:r>
              <a:rPr lang="en-US" sz="1600" dirty="0"/>
              <a:t>=1,sum=0;</a:t>
            </a:r>
          </a:p>
          <a:p>
            <a:pPr marL="0" indent="0">
              <a:buNone/>
            </a:pPr>
            <a:r>
              <a:rPr lang="en-US" sz="1600" dirty="0"/>
              <a:t>		while(</a:t>
            </a:r>
            <a:r>
              <a:rPr lang="en-US" sz="1600" dirty="0" err="1"/>
              <a:t>i</a:t>
            </a:r>
            <a:r>
              <a:rPr lang="en-US" sz="1600" dirty="0"/>
              <a:t> &lt;= </a:t>
            </a:r>
            <a:r>
              <a:rPr lang="en-US" sz="1600" dirty="0" err="1"/>
              <a:t>argc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	{  </a:t>
            </a:r>
          </a:p>
          <a:p>
            <a:pPr marL="0" indent="0">
              <a:buNone/>
            </a:pPr>
            <a:r>
              <a:rPr lang="en-US" sz="1600" dirty="0"/>
              <a:t>		 	</a:t>
            </a:r>
            <a:r>
              <a:rPr lang="en-US" sz="1600" b="1" dirty="0"/>
              <a:t>sum+=</a:t>
            </a:r>
            <a:r>
              <a:rPr lang="en-US" sz="1600" b="1" dirty="0" err="1"/>
              <a:t>atol</a:t>
            </a:r>
            <a:r>
              <a:rPr lang="en-US" sz="1600" b="1" dirty="0"/>
              <a:t>(</a:t>
            </a:r>
            <a:r>
              <a:rPr lang="en-US" sz="1600" b="1" dirty="0" err="1"/>
              <a:t>argv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]);    //</a:t>
            </a:r>
            <a:r>
              <a:rPr lang="en-US" sz="1600" b="1" dirty="0" err="1"/>
              <a:t>atol</a:t>
            </a:r>
            <a:r>
              <a:rPr lang="en-US" sz="1600" b="1" dirty="0"/>
              <a:t> Is the function from stdlib.h to convert str to int.</a:t>
            </a:r>
          </a:p>
          <a:p>
            <a:pPr marL="0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</a:t>
            </a:r>
            <a:r>
              <a:rPr lang="en-US" sz="1600" dirty="0"/>
              <a:t>++;               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            printf("Sum of </a:t>
            </a:r>
            <a:r>
              <a:rPr lang="en-US" sz="1600" dirty="0" err="1"/>
              <a:t>commandline</a:t>
            </a:r>
            <a:r>
              <a:rPr lang="en-US" sz="1600" dirty="0"/>
              <a:t> Arguments are : %d\n", sum);  		   </a:t>
            </a:r>
          </a:p>
          <a:p>
            <a:pPr marL="0" indent="0">
              <a:buNone/>
            </a:pPr>
            <a:r>
              <a:rPr lang="en-US" sz="1600" dirty="0"/>
              <a:t>   	} 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53013-EFAE-478C-B7B3-D2EBEDD8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Example – Sum of digits using CLI</a:t>
            </a:r>
          </a:p>
        </p:txBody>
      </p:sp>
    </p:spTree>
    <p:extLst>
      <p:ext uri="{BB962C8B-B14F-4D97-AF65-F5344CB8AC3E}">
        <p14:creationId xmlns:p14="http://schemas.microsoft.com/office/powerpoint/2010/main" val="2305394061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AC1F-975F-49B1-AF3D-BCB4FE12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https://www.javatpoint.com/c-programming-language-tutorial</a:t>
            </a:r>
          </a:p>
          <a:p>
            <a:r>
              <a:rPr lang="en-US" dirty="0"/>
              <a:t>https://www.tutorialspoint.com/cprogramming/index.htm</a:t>
            </a:r>
          </a:p>
          <a:p>
            <a:r>
              <a:rPr lang="en-US" dirty="0"/>
              <a:t>https://www.programiz.com/c-programming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D2F02F-273F-42DD-B323-5F4ACA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AutoShape 2" descr="https://inc-powerpoint.officeapps.live.com/pods/GetClipboardImage.ashx?Id=6a4e9a6c-8713-4325-910f-4fc7d3c79d4f&amp;DC=IN4&amp;pkey=6c2efae9-030a-4a30-8008-69ad84d16ebf&amp;wdwaccluster=IN4">
            <a:extLst>
              <a:ext uri="{FF2B5EF4-FFF2-40B4-BE49-F238E27FC236}">
                <a16:creationId xmlns:a16="http://schemas.microsoft.com/office/drawing/2014/main" id="{440DAFF9-BD80-4E38-9360-29655A50CE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inc-powerpoint.officeapps.live.com/pods/GetClipboardImage.ashx?Id=47e908a6-c08b-4d47-be07-5890d2ab4e74&amp;DC=IN4&amp;pkey=29fa1a96-8bc3-41a1-855d-c6892cc7bd5f&amp;wdwaccluster=IN4">
            <a:extLst>
              <a:ext uri="{FF2B5EF4-FFF2-40B4-BE49-F238E27FC236}">
                <a16:creationId xmlns:a16="http://schemas.microsoft.com/office/drawing/2014/main" id="{E1674B4C-D93F-493C-B0B5-D71ED84E9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3AC0-5D3B-45AE-B151-D390DF58DDD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241249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What Questions do you have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noFill/>
        </p:spPr>
        <p:txBody>
          <a:bodyPr/>
          <a:lstStyle/>
          <a:p>
            <a:fld id="{ACF956A2-7926-44F2-B77D-946F7A96E69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D294A-C111-4CF4-0D3B-BA8E7FE9E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608" b="90166" l="11875" r="86406">
                        <a14:foregroundMark x1="15000" y1="39116" x2="15000" y2="39116"/>
                        <a14:foregroundMark x1="12109" y1="43646" x2="12109" y2="43646"/>
                        <a14:foregroundMark x1="72891" y1="16243" x2="72891" y2="16243"/>
                        <a14:foregroundMark x1="82109" y1="10718" x2="82266" y2="11381"/>
                        <a14:foregroundMark x1="82969" y1="17680" x2="82969" y2="19448"/>
                        <a14:foregroundMark x1="86406" y1="19006" x2="86406" y2="19006"/>
                        <a14:foregroundMark x1="77109" y1="45635" x2="77109" y2="45635"/>
                        <a14:foregroundMark x1="71797" y1="46077" x2="71797" y2="46077"/>
                        <a14:foregroundMark x1="72500" y1="81326" x2="72500" y2="8132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852" t="3062" r="11046" b="-3062"/>
          <a:stretch/>
        </p:blipFill>
        <p:spPr>
          <a:xfrm>
            <a:off x="3429000" y="982768"/>
            <a:ext cx="6172200" cy="551688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C9A2-4E06-4ED1-AD91-FA493CBE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10972800" cy="97366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AA7B8-63A6-4924-AE78-DF6A9C33BA84}"/>
              </a:ext>
            </a:extLst>
          </p:cNvPr>
          <p:cNvSpPr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2690065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582400" cy="49530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 text file contains data in the </a:t>
            </a:r>
            <a:r>
              <a:rPr lang="en-US" b="1" dirty="0"/>
              <a:t>form of ASCII characters</a:t>
            </a:r>
            <a:r>
              <a:rPr lang="en-US" dirty="0"/>
              <a:t> and is generally used to store a stream of characters.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Each line in a text file ends with a new line character (‘\n’).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It can be read or written by any text editor.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They are generally stored with </a:t>
            </a:r>
            <a:r>
              <a:rPr lang="en-US" b="1" dirty="0"/>
              <a:t>.txt </a:t>
            </a:r>
            <a:r>
              <a:rPr lang="en-US" dirty="0"/>
              <a:t>file extension.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Text files can also be used to store the source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Files - TEXT</a:t>
            </a:r>
          </a:p>
        </p:txBody>
      </p:sp>
    </p:spTree>
    <p:extLst>
      <p:ext uri="{BB962C8B-B14F-4D97-AF65-F5344CB8AC3E}">
        <p14:creationId xmlns:p14="http://schemas.microsoft.com/office/powerpoint/2010/main" val="3837490598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582400" cy="49530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 binary file contains data in </a:t>
            </a:r>
            <a:r>
              <a:rPr lang="en-US" b="1" dirty="0"/>
              <a:t>binary form (i.e. 0’s and 1’s)</a:t>
            </a:r>
            <a:r>
              <a:rPr lang="en-US" dirty="0"/>
              <a:t> instead of ASCII characters.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binary files can be created only from within a program and their     contents can only be read by a program.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More secure as they are not easily readable.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They are generally stored with </a:t>
            </a:r>
            <a:r>
              <a:rPr lang="en-US" b="1" dirty="0"/>
              <a:t>.bin</a:t>
            </a:r>
            <a:r>
              <a:rPr lang="en-US" dirty="0"/>
              <a:t> file extension.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Types of Files - BINARY</a:t>
            </a:r>
          </a:p>
        </p:txBody>
      </p:sp>
    </p:spTree>
    <p:extLst>
      <p:ext uri="{BB962C8B-B14F-4D97-AF65-F5344CB8AC3E}">
        <p14:creationId xmlns:p14="http://schemas.microsoft.com/office/powerpoint/2010/main" val="1714310388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8406"/>
            <a:ext cx="11353800" cy="5609994"/>
          </a:xfrm>
        </p:spPr>
        <p:txBody>
          <a:bodyPr/>
          <a:lstStyle/>
          <a:p>
            <a:endParaRPr lang="en-US" dirty="0"/>
          </a:p>
          <a:p>
            <a:r>
              <a:rPr lang="en-US" sz="2600" b="1" dirty="0"/>
              <a:t>fopen() </a:t>
            </a:r>
            <a:r>
              <a:rPr lang="en-US" sz="2600" dirty="0"/>
              <a:t>– To open existing file or create new file with attributes likes </a:t>
            </a:r>
            <a:r>
              <a:rPr lang="en-US" b="1" dirty="0"/>
              <a:t>“a” or “a+” or “w” or “w+”.</a:t>
            </a:r>
          </a:p>
          <a:p>
            <a:r>
              <a:rPr lang="en-US" sz="2600" b="1" dirty="0"/>
              <a:t>fopen() </a:t>
            </a:r>
            <a:r>
              <a:rPr lang="en-US" sz="2600" dirty="0"/>
              <a:t>– To open existing file for reading with attributes likes</a:t>
            </a:r>
            <a:r>
              <a:rPr lang="en-US" sz="2600" b="1" dirty="0"/>
              <a:t> “r” or “r+”</a:t>
            </a:r>
          </a:p>
          <a:p>
            <a:r>
              <a:rPr lang="en-US" b="1" dirty="0" err="1"/>
              <a:t>fscanf</a:t>
            </a:r>
            <a:r>
              <a:rPr lang="en-US" b="1" dirty="0"/>
              <a:t>() or </a:t>
            </a:r>
            <a:r>
              <a:rPr lang="en-US" b="1" dirty="0" err="1"/>
              <a:t>fgets</a:t>
            </a:r>
            <a:r>
              <a:rPr lang="en-US" b="1" dirty="0"/>
              <a:t>() </a:t>
            </a:r>
            <a:r>
              <a:rPr lang="en-US" dirty="0"/>
              <a:t>– To read data from opened file.</a:t>
            </a:r>
          </a:p>
          <a:p>
            <a:r>
              <a:rPr lang="en-US" b="1" dirty="0" err="1"/>
              <a:t>fprintf</a:t>
            </a:r>
            <a:r>
              <a:rPr lang="en-US" b="1" dirty="0"/>
              <a:t>() or </a:t>
            </a:r>
            <a:r>
              <a:rPr lang="en-US" b="1" dirty="0" err="1"/>
              <a:t>fputs</a:t>
            </a:r>
            <a:r>
              <a:rPr lang="en-US" b="1" dirty="0"/>
              <a:t>() </a:t>
            </a:r>
            <a:r>
              <a:rPr lang="en-US" dirty="0"/>
              <a:t>– To write data to opened file.</a:t>
            </a:r>
          </a:p>
          <a:p>
            <a:r>
              <a:rPr lang="en-US" b="1" dirty="0" err="1"/>
              <a:t>fseek</a:t>
            </a:r>
            <a:r>
              <a:rPr lang="en-US" b="1" dirty="0"/>
              <a:t>(), rewind() </a:t>
            </a:r>
            <a:r>
              <a:rPr lang="en-US" dirty="0"/>
              <a:t>– To move (cursor/pointer) to specific location in a file.</a:t>
            </a:r>
            <a:endParaRPr lang="en-US" sz="2600" dirty="0"/>
          </a:p>
          <a:p>
            <a:r>
              <a:rPr lang="en-US" b="1" dirty="0" err="1"/>
              <a:t>fclose</a:t>
            </a:r>
            <a:r>
              <a:rPr lang="en-US" b="1" dirty="0"/>
              <a:t>() – </a:t>
            </a:r>
            <a:r>
              <a:rPr lang="en-US" dirty="0"/>
              <a:t>To close the opened file.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884544575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2B7C3-758A-40CC-8CD8-173F6503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8406"/>
            <a:ext cx="4267200" cy="5609994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FILE* </a:t>
            </a:r>
            <a:r>
              <a:rPr lang="en-US" sz="2000" dirty="0" err="1"/>
              <a:t>pointername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FILE* fopen(const chat *filename, </a:t>
            </a:r>
          </a:p>
          <a:p>
            <a:pPr marL="0" indent="0">
              <a:buNone/>
            </a:pPr>
            <a:r>
              <a:rPr lang="en-US" sz="2000" dirty="0"/>
              <a:t>	    const chat *</a:t>
            </a:r>
            <a:r>
              <a:rPr lang="en-US" sz="2000" dirty="0" err="1"/>
              <a:t>accessmode</a:t>
            </a:r>
            <a:r>
              <a:rPr lang="en-US" sz="2000" dirty="0"/>
              <a:t> )</a:t>
            </a:r>
          </a:p>
          <a:p>
            <a:r>
              <a:rPr lang="en-US" sz="2000" dirty="0"/>
              <a:t>Filename – Name of the file present in the same directory as the source program or full path.</a:t>
            </a:r>
          </a:p>
          <a:p>
            <a:r>
              <a:rPr lang="en-US" sz="2000" dirty="0" err="1"/>
              <a:t>Accessmode</a:t>
            </a:r>
            <a:r>
              <a:rPr lang="en-US" sz="2000" dirty="0"/>
              <a:t> – Indicates the operations (read, write etc.) for which file to be opened.</a:t>
            </a:r>
          </a:p>
          <a:p>
            <a:r>
              <a:rPr lang="en-US" sz="2000" dirty="0"/>
              <a:t>Returns file pointer if file is opened successfully, if not NULL.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E914C-A8DE-4C3A-B81E-73B5D6C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90600"/>
          </a:xfrm>
        </p:spPr>
        <p:txBody>
          <a:bodyPr/>
          <a:lstStyle/>
          <a:p>
            <a:pPr algn="ctr"/>
            <a:r>
              <a:rPr lang="en-US" dirty="0"/>
              <a:t>Opening a file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57C28B-F354-498E-970E-F21ABC4865BC}"/>
              </a:ext>
            </a:extLst>
          </p:cNvPr>
          <p:cNvSpPr txBox="1">
            <a:spLocks/>
          </p:cNvSpPr>
          <p:nvPr/>
        </p:nvSpPr>
        <p:spPr bwMode="auto">
          <a:xfrm>
            <a:off x="5892490" y="1257299"/>
            <a:ext cx="5181600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/>
              <a:t>#include &lt;stdlib.h&gt;</a:t>
            </a:r>
          </a:p>
          <a:p>
            <a:pPr marL="0" indent="0">
              <a:buNone/>
            </a:pPr>
            <a:r>
              <a:rPr lang="en-US" sz="2000" kern="0" dirty="0"/>
              <a:t>int main()</a:t>
            </a:r>
          </a:p>
          <a:p>
            <a:pPr marL="0" indent="0">
              <a:buNone/>
            </a:pPr>
            <a:r>
              <a:rPr lang="en-US" sz="2000" kern="0" dirty="0"/>
              <a:t>{</a:t>
            </a:r>
          </a:p>
          <a:p>
            <a:pPr marL="0" indent="0">
              <a:buNone/>
            </a:pPr>
            <a:r>
              <a:rPr lang="en-US" sz="2000" kern="0" dirty="0"/>
              <a:t>    FILE* fptr;</a:t>
            </a:r>
          </a:p>
          <a:p>
            <a:pPr marL="0" indent="0">
              <a:buNone/>
            </a:pPr>
            <a:r>
              <a:rPr lang="en-US" sz="2000" kern="0" dirty="0"/>
              <a:t>    fptr = fopen("filename.txt", "r");</a:t>
            </a:r>
          </a:p>
          <a:p>
            <a:pPr marL="0" indent="0">
              <a:buNone/>
            </a:pPr>
            <a:r>
              <a:rPr lang="en-US" sz="2000" kern="0" dirty="0"/>
              <a:t>    if (fptr == NULL) {</a:t>
            </a:r>
          </a:p>
          <a:p>
            <a:pPr marL="0" indent="0">
              <a:buNone/>
            </a:pPr>
            <a:r>
              <a:rPr lang="en-US" sz="2000" kern="0" dirty="0"/>
              <a:t>        printf("The file is not opened");</a:t>
            </a:r>
          </a:p>
          <a:p>
            <a:pPr marL="0" indent="0">
              <a:buNone/>
            </a:pPr>
            <a:r>
              <a:rPr lang="en-US" sz="2000" kern="0" dirty="0"/>
              <a:t>        exit(0);</a:t>
            </a:r>
          </a:p>
          <a:p>
            <a:pPr marL="0" indent="0">
              <a:buNone/>
            </a:pPr>
            <a:r>
              <a:rPr lang="en-US" sz="2000" kern="0" dirty="0"/>
              <a:t>    }</a:t>
            </a:r>
          </a:p>
          <a:p>
            <a:pPr marL="0" indent="0">
              <a:buNone/>
            </a:pPr>
            <a:r>
              <a:rPr lang="en-US" sz="2000" kern="0" dirty="0"/>
              <a:t>    return 0;</a:t>
            </a:r>
          </a:p>
          <a:p>
            <a:pPr marL="0" indent="0">
              <a:buNone/>
            </a:pPr>
            <a:r>
              <a:rPr lang="en-US" sz="20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770643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52A4A-E472-4709-8582-2433D65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14400"/>
          </a:xfrm>
        </p:spPr>
        <p:txBody>
          <a:bodyPr/>
          <a:lstStyle/>
          <a:p>
            <a:pPr algn="ctr"/>
            <a:r>
              <a:rPr lang="en-US" dirty="0"/>
              <a:t>File Modes -  TEXT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6E896B6-5E07-476A-B014-7190E5F80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18062"/>
              </p:ext>
            </p:extLst>
          </p:nvPr>
        </p:nvGraphicFramePr>
        <p:xfrm>
          <a:off x="533400" y="1905000"/>
          <a:ext cx="11125200" cy="365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507">
                  <a:extLst>
                    <a:ext uri="{9D8B030D-6E8A-4147-A177-3AD203B41FA5}">
                      <a16:colId xmlns:a16="http://schemas.microsoft.com/office/drawing/2014/main" val="270562856"/>
                    </a:ext>
                  </a:extLst>
                </a:gridCol>
                <a:gridCol w="9813693">
                  <a:extLst>
                    <a:ext uri="{9D8B030D-6E8A-4147-A177-3AD203B41FA5}">
                      <a16:colId xmlns:a16="http://schemas.microsoft.com/office/drawing/2014/main" val="514971138"/>
                    </a:ext>
                  </a:extLst>
                </a:gridCol>
              </a:tblGrid>
              <a:tr h="715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Opening Modes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096022"/>
                  </a:ext>
                </a:extLst>
              </a:tr>
              <a:tr h="1103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r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If the file is found and opened successfully, fopen( ) loads it into memory and sets up a pointer that points to the first character in it. If the file cannot be opened fopen( ) returns NULL.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0056"/>
                  </a:ext>
                </a:extLst>
              </a:tr>
              <a:tr h="735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w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Open for writing in text mode. If the file exists, its contents are overwritten. If the file doesn’t exist, a new file is created. Returns NULL, if unable to open the file.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58840"/>
                  </a:ext>
                </a:extLst>
              </a:tr>
              <a:tr h="1103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If the file is found and opened successfully, fopen( ) loads it into memory and sets up a pointer that points to the last character in it. It opens only in the append mode. If the file doesn’t exist, a new file is created. Returns NULL, if unable to open the file.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2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85229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52A4A-E472-4709-8582-2433D65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14400"/>
          </a:xfrm>
        </p:spPr>
        <p:txBody>
          <a:bodyPr/>
          <a:lstStyle/>
          <a:p>
            <a:pPr algn="ctr"/>
            <a:r>
              <a:rPr lang="en-US" dirty="0"/>
              <a:t>File Modes – TEXT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907E45-3CC7-4A2F-9DF7-A1A48587A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84679"/>
              </p:ext>
            </p:extLst>
          </p:nvPr>
        </p:nvGraphicFramePr>
        <p:xfrm>
          <a:off x="381000" y="1828800"/>
          <a:ext cx="11201400" cy="3953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490">
                  <a:extLst>
                    <a:ext uri="{9D8B030D-6E8A-4147-A177-3AD203B41FA5}">
                      <a16:colId xmlns:a16="http://schemas.microsoft.com/office/drawing/2014/main" val="1777409771"/>
                    </a:ext>
                  </a:extLst>
                </a:gridCol>
                <a:gridCol w="9880910">
                  <a:extLst>
                    <a:ext uri="{9D8B030D-6E8A-4147-A177-3AD203B41FA5}">
                      <a16:colId xmlns:a16="http://schemas.microsoft.com/office/drawing/2014/main" val="1194286818"/>
                    </a:ext>
                  </a:extLst>
                </a:gridCol>
              </a:tblGrid>
              <a:tr h="755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Opening Modes</a:t>
                      </a:r>
                      <a:endParaRPr lang="en-US" sz="2000" b="1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6933"/>
                  </a:ext>
                </a:extLst>
              </a:tr>
              <a:tr h="776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r+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If the file is found and opened successfully, fopen( ) loads it into memory and sets up a pointer that points to the first character in it. Returns NULL, if unable to open the file.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08339"/>
                  </a:ext>
                </a:extLst>
              </a:tr>
              <a:tr h="776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w+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If the file exists, its contents are overwritten. If the file doesn’t exist a new file is created. Returns NULL, if unable to open the file.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84782"/>
                  </a:ext>
                </a:extLst>
              </a:tr>
              <a:tr h="1501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a+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If the file is found and opened successfully, fopen( ) loads it into memory and sets up a pointer that points to the last character in it. It opens the file in both reading and append mode. If the file doesn’t exist, a new file is created. Returns NULL, if unable to open the file.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2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99421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52A4A-E472-4709-8582-2433D65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591800" cy="914400"/>
          </a:xfrm>
        </p:spPr>
        <p:txBody>
          <a:bodyPr/>
          <a:lstStyle/>
          <a:p>
            <a:pPr algn="ctr"/>
            <a:r>
              <a:rPr lang="en-US" dirty="0"/>
              <a:t>File Modes - BINARY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2746BE7-CF59-4CFD-B5D8-616891971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72215"/>
              </p:ext>
            </p:extLst>
          </p:nvPr>
        </p:nvGraphicFramePr>
        <p:xfrm>
          <a:off x="457200" y="1066800"/>
          <a:ext cx="11277600" cy="5029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473">
                  <a:extLst>
                    <a:ext uri="{9D8B030D-6E8A-4147-A177-3AD203B41FA5}">
                      <a16:colId xmlns:a16="http://schemas.microsoft.com/office/drawing/2014/main" val="2308018364"/>
                    </a:ext>
                  </a:extLst>
                </a:gridCol>
                <a:gridCol w="9948127">
                  <a:extLst>
                    <a:ext uri="{9D8B030D-6E8A-4147-A177-3AD203B41FA5}">
                      <a16:colId xmlns:a16="http://schemas.microsoft.com/office/drawing/2014/main" val="4244013397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Opening Modes</a:t>
                      </a:r>
                      <a:endParaRPr lang="en-US" sz="2000" b="1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Description</a:t>
                      </a:r>
                      <a:endParaRPr lang="en-US" sz="2000" b="1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74935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rb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 Open for reading in binary mode. If the file does not exist, fopen( ) returns NULL.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465859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wb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Open for writing in binary mode. If the file exists, its contents are overwritten. If the file does not exist, it will be created.</a:t>
                      </a:r>
                      <a:endParaRPr lang="en-US" sz="2000" b="0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9510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ab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Open for append in binary mode. Data is added to the end of the file. If the file does not exist, it will be created.</a:t>
                      </a:r>
                      <a:endParaRPr lang="en-US" sz="2000" b="0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83325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rb</a:t>
                      </a:r>
                      <a:r>
                        <a:rPr lang="en-US" sz="2000" b="1" u="none" strike="noStrike" dirty="0">
                          <a:effectLst/>
                        </a:rPr>
                        <a:t>+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Open for both reading and writing in binary mode. If the file does not exist, fopen( ) returns NULL.</a:t>
                      </a:r>
                      <a:endParaRPr lang="en-US" sz="2000" b="0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59093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wb</a:t>
                      </a:r>
                      <a:r>
                        <a:rPr lang="en-US" sz="2000" b="1" u="none" strike="noStrike" dirty="0">
                          <a:effectLst/>
                        </a:rPr>
                        <a:t>+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Open for both reading and writing in binary mode. If the file exists, its contents are overwritten. If the file does not exist, it will be created.</a:t>
                      </a:r>
                      <a:endParaRPr lang="en-US" sz="2000" b="0" i="0" u="none" strike="noStrike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951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ab+</a:t>
                      </a:r>
                      <a:endParaRPr lang="en-US" sz="2000" b="1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Open for both reading and appending in binary mode. If the file does not exist, it will be created.</a:t>
                      </a:r>
                      <a:endParaRPr lang="en-US" sz="2000" b="0" i="0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8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04184"/>
      </p:ext>
    </p:extLst>
  </p:cSld>
  <p:clrMapOvr>
    <a:masterClrMapping/>
  </p:clrMapOvr>
  <p:transition spd="med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2b4a11-786d-49fa-b554-022b56622581">
      <Terms xmlns="http://schemas.microsoft.com/office/infopath/2007/PartnerControls"/>
    </lcf76f155ced4ddcb4097134ff3c332f>
    <Hyperlink xmlns="942b4a11-786d-49fa-b554-022b56622581">
      <Url xsi:nil="true"/>
      <Description xsi:nil="true"/>
    </Hyperlink>
    <TaxCatchAll xmlns="56c12be8-fff1-4093-b1ca-63f36cc360a6" xsi:nil="true"/>
    <MarketingEvent xmlns="942b4a11-786d-49fa-b554-022b56622581" xsi:nil="true"/>
    <_Flow_SignoffStatus xmlns="942b4a11-786d-49fa-b554-022b5662258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8D0ED9DC03354CB595BC920378EF04" ma:contentTypeVersion="18" ma:contentTypeDescription="Create a new document." ma:contentTypeScope="" ma:versionID="e06edba34da905e0c792811b2fc2a0d8">
  <xsd:schema xmlns:xsd="http://www.w3.org/2001/XMLSchema" xmlns:xs="http://www.w3.org/2001/XMLSchema" xmlns:p="http://schemas.microsoft.com/office/2006/metadata/properties" xmlns:ns2="942b4a11-786d-49fa-b554-022b56622581" xmlns:ns3="56c12be8-fff1-4093-b1ca-63f36cc360a6" targetNamespace="http://schemas.microsoft.com/office/2006/metadata/properties" ma:root="true" ma:fieldsID="2ccac0d30fa8c0a035b7c76caa75efa0" ns2:_="" ns3:_="">
    <xsd:import namespace="942b4a11-786d-49fa-b554-022b56622581"/>
    <xsd:import namespace="56c12be8-fff1-4093-b1ca-63f36cc36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arketingEvent" minOccurs="0"/>
                <xsd:element ref="ns3:SharedWithUsers" minOccurs="0"/>
                <xsd:element ref="ns3:SharedWithDetails" minOccurs="0"/>
                <xsd:element ref="ns2:_Flow_SignoffStatus" minOccurs="0"/>
                <xsd:element ref="ns2:Hyperlink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b4a11-786d-49fa-b554-022b56622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arketingEvent" ma:index="20" nillable="true" ma:displayName="Marketing Event" ma:description="Event for which the flyer was created" ma:format="Dropdown" ma:internalName="MarketingEvent">
      <xsd:simpleType>
        <xsd:restriction base="dms:Text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Hyperlink" ma:index="24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12be8-fff1-4093-b1ca-63f36cc360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bdb046-b911-4ac5-a87a-166e0e8d600f}" ma:internalName="TaxCatchAll" ma:showField="CatchAllData" ma:web="56c12be8-fff1-4093-b1ca-63f36cc360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1CBC68-3783-4CF7-AD1A-2D5D39F930E1}">
  <ds:schemaRefs>
    <ds:schemaRef ds:uri="8a429eec-d5d8-4d3d-ad31-7905691cc662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72150ce-a33e-4d9f-bfb2-176de1b06806"/>
    <ds:schemaRef ds:uri="942b4a11-786d-49fa-b554-022b56622581"/>
    <ds:schemaRef ds:uri="56c12be8-fff1-4093-b1ca-63f36cc360a6"/>
  </ds:schemaRefs>
</ds:datastoreItem>
</file>

<file path=customXml/itemProps2.xml><?xml version="1.0" encoding="utf-8"?>
<ds:datastoreItem xmlns:ds="http://schemas.openxmlformats.org/officeDocument/2006/customXml" ds:itemID="{FE0DDB1C-6FE6-4910-B5D5-577CC4470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2b4a11-786d-49fa-b554-022b56622581"/>
    <ds:schemaRef ds:uri="56c12be8-fff1-4093-b1ca-63f36cc36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097A5A-03CF-4AB4-889A-1D869A9B5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Evolve v.3</Template>
  <TotalTime>7460</TotalTime>
  <Words>2928</Words>
  <Application>Microsoft Office PowerPoint</Application>
  <PresentationFormat>Widescreen</PresentationFormat>
  <Paragraphs>365</Paragraphs>
  <Slides>28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Tahoma</vt:lpstr>
      <vt:lpstr>Trebuchet MS</vt:lpstr>
      <vt:lpstr>Wingdings</vt:lpstr>
      <vt:lpstr>Default Design</vt:lpstr>
      <vt:lpstr>think-cell Slide</vt:lpstr>
      <vt:lpstr>Programming C</vt:lpstr>
      <vt:lpstr>File Handling</vt:lpstr>
      <vt:lpstr>Types of Files - TEXT</vt:lpstr>
      <vt:lpstr>Types of Files - BINARY</vt:lpstr>
      <vt:lpstr>File Operations</vt:lpstr>
      <vt:lpstr>Opening a file</vt:lpstr>
      <vt:lpstr>File Modes -  TEXT</vt:lpstr>
      <vt:lpstr>File Modes – TEXT </vt:lpstr>
      <vt:lpstr>File Modes - BINARY</vt:lpstr>
      <vt:lpstr>Creating a file</vt:lpstr>
      <vt:lpstr>Reading from file</vt:lpstr>
      <vt:lpstr>Reading from file</vt:lpstr>
      <vt:lpstr>Reading from TEXT file</vt:lpstr>
      <vt:lpstr>Reading from BINARY file</vt:lpstr>
      <vt:lpstr>Writing to a file</vt:lpstr>
      <vt:lpstr>Writing to TEXT file</vt:lpstr>
      <vt:lpstr>Writing to BINARY file</vt:lpstr>
      <vt:lpstr>Closing a file</vt:lpstr>
      <vt:lpstr>Other File Operations - fseek()</vt:lpstr>
      <vt:lpstr>Other File Operations - rewind()</vt:lpstr>
      <vt:lpstr>Other File Operations - ftell()</vt:lpstr>
      <vt:lpstr>Exercises</vt:lpstr>
      <vt:lpstr>Command Line Arguments</vt:lpstr>
      <vt:lpstr>Example</vt:lpstr>
      <vt:lpstr>Example – Sum of digits using CLI</vt:lpstr>
      <vt:lpstr>References</vt:lpstr>
      <vt:lpstr>What Questions do you have</vt:lpstr>
      <vt:lpstr>Thank you</vt:lpstr>
    </vt:vector>
  </TitlesOfParts>
  <Company>L&amp;T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R</dc:creator>
  <cp:lastModifiedBy>ATHAULLA G M</cp:lastModifiedBy>
  <cp:revision>382</cp:revision>
  <dcterms:created xsi:type="dcterms:W3CDTF">2022-06-01T04:08:51Z</dcterms:created>
  <dcterms:modified xsi:type="dcterms:W3CDTF">2023-12-15T09:54:24Z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ravishankar.r@lntecc.com</vt:lpwstr>
  </property>
  <property fmtid="{D5CDD505-2E9C-101B-9397-08002B2CF9AE}" pid="5" name="MSIP_Label_ac52bb50-aef2-4dc8-bb7f-e0da22648362_SetDate">
    <vt:lpwstr>2022-05-17T03:39:30.8348186Z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8134fe0b-d5d6-46b3-8781-a4a51d8e4ed6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0x0101009D8D0ED9DC03354CB595BC920378EF04</vt:lpwstr>
  </property>
</Properties>
</file>