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147469838" r:id="rId5"/>
    <p:sldId id="2147469907" r:id="rId6"/>
    <p:sldId id="2147469908" r:id="rId7"/>
    <p:sldId id="2147469910" r:id="rId8"/>
    <p:sldId id="2147469911" r:id="rId9"/>
    <p:sldId id="2147469929" r:id="rId10"/>
    <p:sldId id="2147469931" r:id="rId11"/>
    <p:sldId id="2147469930" r:id="rId12"/>
    <p:sldId id="2147469932" r:id="rId13"/>
    <p:sldId id="2147469935" r:id="rId14"/>
    <p:sldId id="2147469939" r:id="rId15"/>
    <p:sldId id="2147469936" r:id="rId16"/>
    <p:sldId id="2147469944" r:id="rId17"/>
    <p:sldId id="2147469943" r:id="rId18"/>
    <p:sldId id="2147469937" r:id="rId19"/>
    <p:sldId id="2147469862" r:id="rId20"/>
    <p:sldId id="2147469941" r:id="rId21"/>
    <p:sldId id="2147469942" r:id="rId22"/>
    <p:sldId id="2147469940" r:id="rId23"/>
    <p:sldId id="2147469925" r:id="rId24"/>
    <p:sldId id="275" r:id="rId25"/>
    <p:sldId id="2147469849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60283E-A263-43AE-86DE-4D33FD6674E6}">
          <p14:sldIdLst>
            <p14:sldId id="2147469838"/>
            <p14:sldId id="2147469907"/>
            <p14:sldId id="2147469908"/>
            <p14:sldId id="2147469910"/>
            <p14:sldId id="2147469911"/>
            <p14:sldId id="2147469929"/>
            <p14:sldId id="2147469931"/>
            <p14:sldId id="2147469930"/>
            <p14:sldId id="2147469932"/>
            <p14:sldId id="2147469935"/>
            <p14:sldId id="2147469939"/>
            <p14:sldId id="2147469936"/>
            <p14:sldId id="2147469944"/>
            <p14:sldId id="2147469943"/>
            <p14:sldId id="2147469937"/>
            <p14:sldId id="2147469862"/>
            <p14:sldId id="2147469941"/>
            <p14:sldId id="2147469942"/>
            <p14:sldId id="2147469940"/>
            <p14:sldId id="2147469925"/>
            <p14:sldId id="275"/>
            <p14:sldId id="21474698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ishankar R" initials="RR" lastIdx="1" clrIdx="0">
    <p:extLst>
      <p:ext uri="{19B8F6BF-5375-455C-9EA6-DF929625EA0E}">
        <p15:presenceInfo xmlns:p15="http://schemas.microsoft.com/office/powerpoint/2012/main" userId="S-1-5-21-1417001333-725345543-1177238915-2962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AD6"/>
    <a:srgbClr val="000000"/>
    <a:srgbClr val="F8F8F8"/>
    <a:srgbClr val="FECC00"/>
    <a:srgbClr val="EF7F1A"/>
    <a:srgbClr val="396D35"/>
    <a:srgbClr val="0088CE"/>
    <a:srgbClr val="004C86"/>
    <a:srgbClr val="008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309" autoAdjust="0"/>
  </p:normalViewPr>
  <p:slideViewPr>
    <p:cSldViewPr>
      <p:cViewPr varScale="1">
        <p:scale>
          <a:sx n="57" d="100"/>
          <a:sy n="57" d="100"/>
        </p:scale>
        <p:origin x="1016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563E22-76DB-435A-BF4B-E793190AC4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E5B14-6CBB-4092-BC82-45ECA6093F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77A4E8D-2665-4C10-8D56-6048F90588F0}" type="datetimeFigureOut">
              <a:rPr lang="en-US"/>
              <a:pPr>
                <a:defRPr/>
              </a:pPr>
              <a:t>12/15/2023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84D36-3C71-489F-85C8-803CA2BA7D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63F17-D2BE-4A5D-AB15-F5BAACB777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74DFB3-3C0C-48AE-9264-42662377B7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60CC61D-CEA5-47CA-9B9A-E883DBB726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5176A41-9EA1-4537-B25D-3DC01B10F4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116ED80-3B17-4019-AC05-4515841FC66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F30D777-AA5C-43B6-86B2-262D5B8FA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84EBF65B-3CEE-4279-AAF4-AE8BB421AF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1AEE6A0-63CF-40A5-A69D-4B60E83BBD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DD67A4-5220-4384-82DD-C39F72CD8A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337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0815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321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5947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596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3922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584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2059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4496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4418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6905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69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934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.xml"/><Relationship Id="rId7" Type="http://schemas.openxmlformats.org/officeDocument/2006/relationships/image" Target="../media/image3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5.xml"/><Relationship Id="rId7" Type="http://schemas.openxmlformats.org/officeDocument/2006/relationships/oleObject" Target="../embeddings/oleObject2.bin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A03E18-3BC3-4AAC-88D3-F277705234EE}"/>
              </a:ext>
            </a:extLst>
          </p:cNvPr>
          <p:cNvSpPr/>
          <p:nvPr userDrawn="1"/>
        </p:nvSpPr>
        <p:spPr>
          <a:xfrm>
            <a:off x="10294938" y="0"/>
            <a:ext cx="1897062" cy="1014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582ED051-D314-48FA-A07A-39C085E255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4"/>
          <a:stretch>
            <a:fillRect/>
          </a:stretch>
        </p:blipFill>
        <p:spPr bwMode="ltGray">
          <a:xfrm>
            <a:off x="9677400" y="142875"/>
            <a:ext cx="2370138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6"/>
            <a:ext cx="10972800" cy="147002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1097279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2550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54480"/>
            <a:ext cx="3429000" cy="431292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600"/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/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7"/>
          </p:nvPr>
        </p:nvSpPr>
        <p:spPr>
          <a:xfrm>
            <a:off x="4381500" y="1554480"/>
            <a:ext cx="3429000" cy="431292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600"/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/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8"/>
          </p:nvPr>
        </p:nvSpPr>
        <p:spPr>
          <a:xfrm>
            <a:off x="8153400" y="1554480"/>
            <a:ext cx="3429000" cy="431292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600"/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/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62879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3429000" cy="358140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7"/>
          </p:nvPr>
        </p:nvSpPr>
        <p:spPr>
          <a:xfrm>
            <a:off x="4381500" y="2286000"/>
            <a:ext cx="3429000" cy="358140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8"/>
          </p:nvPr>
        </p:nvSpPr>
        <p:spPr>
          <a:xfrm>
            <a:off x="8153400" y="2286000"/>
            <a:ext cx="3429000" cy="358140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9"/>
          </p:nvPr>
        </p:nvSpPr>
        <p:spPr>
          <a:xfrm>
            <a:off x="609601" y="1570038"/>
            <a:ext cx="3429000" cy="63976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0"/>
          </p:nvPr>
        </p:nvSpPr>
        <p:spPr>
          <a:xfrm>
            <a:off x="4381499" y="1570038"/>
            <a:ext cx="3429000" cy="63976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1"/>
          </p:nvPr>
        </p:nvSpPr>
        <p:spPr>
          <a:xfrm>
            <a:off x="8153398" y="1570038"/>
            <a:ext cx="3429000" cy="63976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318013"/>
      </p:ext>
    </p:extLst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10447" y="1554480"/>
            <a:ext cx="3165117" cy="210312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6"/>
          </p:nvPr>
        </p:nvSpPr>
        <p:spPr>
          <a:xfrm>
            <a:off x="4538134" y="1554480"/>
            <a:ext cx="3157497" cy="210312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27"/>
          </p:nvPr>
        </p:nvSpPr>
        <p:spPr>
          <a:xfrm>
            <a:off x="8458200" y="1554480"/>
            <a:ext cx="3139440" cy="210312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28"/>
          </p:nvPr>
        </p:nvSpPr>
        <p:spPr>
          <a:xfrm>
            <a:off x="610447" y="3764280"/>
            <a:ext cx="3165117" cy="210312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9"/>
          </p:nvPr>
        </p:nvSpPr>
        <p:spPr>
          <a:xfrm>
            <a:off x="4538981" y="3764280"/>
            <a:ext cx="3155803" cy="210312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30"/>
          </p:nvPr>
        </p:nvSpPr>
        <p:spPr>
          <a:xfrm>
            <a:off x="8458200" y="3764280"/>
            <a:ext cx="3141134" cy="210312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67621"/>
      </p:ext>
    </p:extLst>
  </p:cSld>
  <p:clrMapOvr>
    <a:masterClrMapping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3356039"/>
            <a:ext cx="2895600" cy="301561"/>
          </a:xfrm>
          <a:solidFill>
            <a:schemeClr val="accent3">
              <a:lumMod val="85000"/>
            </a:schemeClr>
          </a:solidFill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31"/>
          </p:nvPr>
        </p:nvSpPr>
        <p:spPr>
          <a:xfrm>
            <a:off x="4538135" y="3356039"/>
            <a:ext cx="2929466" cy="301561"/>
          </a:xfrm>
          <a:solidFill>
            <a:schemeClr val="accent3">
              <a:lumMod val="85000"/>
            </a:schemeClr>
          </a:solidFill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2"/>
          </p:nvPr>
        </p:nvSpPr>
        <p:spPr>
          <a:xfrm>
            <a:off x="8915399" y="3356039"/>
            <a:ext cx="2681393" cy="301561"/>
          </a:xfrm>
          <a:solidFill>
            <a:schemeClr val="accent3">
              <a:lumMod val="85000"/>
            </a:schemeClr>
          </a:solidFill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609600" y="5574306"/>
            <a:ext cx="2895600" cy="301561"/>
          </a:xfrm>
          <a:solidFill>
            <a:schemeClr val="accent3">
              <a:lumMod val="85000"/>
            </a:schemeClr>
          </a:solidFill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4538135" y="5574306"/>
            <a:ext cx="2929466" cy="301561"/>
          </a:xfrm>
          <a:solidFill>
            <a:schemeClr val="accent3">
              <a:lumMod val="85000"/>
            </a:schemeClr>
          </a:solidFill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5"/>
          </p:nvPr>
        </p:nvSpPr>
        <p:spPr>
          <a:xfrm>
            <a:off x="8915399" y="5574306"/>
            <a:ext cx="2681394" cy="301561"/>
          </a:xfrm>
          <a:solidFill>
            <a:schemeClr val="accent3">
              <a:lumMod val="85000"/>
            </a:schemeClr>
          </a:solidFill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>
          <a:xfrm>
            <a:off x="610447" y="1540934"/>
            <a:ext cx="2894753" cy="1806639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26"/>
          </p:nvPr>
        </p:nvSpPr>
        <p:spPr>
          <a:xfrm>
            <a:off x="4538135" y="1540934"/>
            <a:ext cx="2929466" cy="1806639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half" idx="27"/>
          </p:nvPr>
        </p:nvSpPr>
        <p:spPr>
          <a:xfrm>
            <a:off x="8915400" y="1540934"/>
            <a:ext cx="2682240" cy="1806639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28"/>
          </p:nvPr>
        </p:nvSpPr>
        <p:spPr>
          <a:xfrm>
            <a:off x="610447" y="3840480"/>
            <a:ext cx="2894753" cy="172212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half" idx="29"/>
          </p:nvPr>
        </p:nvSpPr>
        <p:spPr>
          <a:xfrm>
            <a:off x="4538981" y="3840480"/>
            <a:ext cx="2928620" cy="172212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half" idx="30"/>
          </p:nvPr>
        </p:nvSpPr>
        <p:spPr>
          <a:xfrm>
            <a:off x="8915400" y="3840480"/>
            <a:ext cx="2683934" cy="172212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2182224"/>
      </p:ext>
    </p:extLst>
  </p:cSld>
  <p:clrMapOvr>
    <a:masterClrMapping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10448" y="1540934"/>
            <a:ext cx="2590800" cy="4326466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600"/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/>
            </a:lvl3pPr>
            <a:lvl4pPr marL="1371600" indent="0">
              <a:buClr>
                <a:schemeClr val="bg2"/>
              </a:buClr>
              <a:buFont typeface="Arial" panose="020B0604020202020204" pitchFamily="34" charset="0"/>
              <a:buNone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31"/>
          </p:nvPr>
        </p:nvSpPr>
        <p:spPr>
          <a:xfrm>
            <a:off x="3409810" y="1540934"/>
            <a:ext cx="2590800" cy="432646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600"/>
            </a:lvl1pPr>
            <a:lvl2pPr marL="800100" indent="-34290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32"/>
          </p:nvPr>
        </p:nvSpPr>
        <p:spPr>
          <a:xfrm>
            <a:off x="6209172" y="1540934"/>
            <a:ext cx="2590800" cy="432646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6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33"/>
          </p:nvPr>
        </p:nvSpPr>
        <p:spPr>
          <a:xfrm>
            <a:off x="9008534" y="1540934"/>
            <a:ext cx="2590800" cy="432646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6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3002627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10448" y="1811866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37"/>
          </p:nvPr>
        </p:nvSpPr>
        <p:spPr>
          <a:xfrm>
            <a:off x="9008534" y="4038600"/>
            <a:ext cx="2590800" cy="1828800"/>
          </a:xfrm>
        </p:spPr>
        <p:txBody>
          <a:bodyPr/>
          <a:lstStyle>
            <a:lvl1pPr marL="0" indent="0">
              <a:buClr>
                <a:schemeClr val="bg2"/>
              </a:buClr>
              <a:buFont typeface="Arial" panose="020B0604020202020204" pitchFamily="34" charset="0"/>
              <a:buNone/>
              <a:defRPr sz="2400"/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400"/>
            </a:lvl2pPr>
            <a:lvl3pPr>
              <a:defRPr sz="2000"/>
            </a:lvl3pPr>
            <a:lvl4pPr marL="1371600" indent="0">
              <a:buNone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38"/>
          </p:nvPr>
        </p:nvSpPr>
        <p:spPr>
          <a:xfrm>
            <a:off x="3409810" y="1811866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39"/>
          </p:nvPr>
        </p:nvSpPr>
        <p:spPr>
          <a:xfrm>
            <a:off x="6209172" y="1811866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40"/>
          </p:nvPr>
        </p:nvSpPr>
        <p:spPr>
          <a:xfrm>
            <a:off x="9008534" y="1811866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41"/>
          </p:nvPr>
        </p:nvSpPr>
        <p:spPr>
          <a:xfrm>
            <a:off x="609600" y="4038600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42"/>
          </p:nvPr>
        </p:nvSpPr>
        <p:spPr>
          <a:xfrm>
            <a:off x="3409810" y="4038600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43"/>
          </p:nvPr>
        </p:nvSpPr>
        <p:spPr>
          <a:xfrm>
            <a:off x="6208324" y="4038600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0026698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594903" y="1828800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31"/>
          </p:nvPr>
        </p:nvSpPr>
        <p:spPr>
          <a:xfrm>
            <a:off x="3377700" y="1828800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32"/>
          </p:nvPr>
        </p:nvSpPr>
        <p:spPr>
          <a:xfrm>
            <a:off x="6191971" y="1811866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33"/>
          </p:nvPr>
        </p:nvSpPr>
        <p:spPr>
          <a:xfrm>
            <a:off x="9002983" y="1811866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34"/>
          </p:nvPr>
        </p:nvSpPr>
        <p:spPr>
          <a:xfrm>
            <a:off x="594903" y="3750734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35"/>
          </p:nvPr>
        </p:nvSpPr>
        <p:spPr>
          <a:xfrm>
            <a:off x="3377700" y="3750734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36"/>
          </p:nvPr>
        </p:nvSpPr>
        <p:spPr>
          <a:xfrm>
            <a:off x="6191971" y="3733800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37"/>
          </p:nvPr>
        </p:nvSpPr>
        <p:spPr>
          <a:xfrm>
            <a:off x="9002983" y="3733800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594479" y="1510305"/>
            <a:ext cx="2591648" cy="301561"/>
          </a:xfrm>
          <a:solidFill>
            <a:schemeClr val="accent3">
              <a:lumMod val="85000"/>
            </a:schemeClr>
          </a:solidFill>
        </p:spPr>
        <p:txBody>
          <a:bodyPr anchor="ctr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3377276" y="1510305"/>
            <a:ext cx="2591648" cy="301561"/>
          </a:xfrm>
          <a:solidFill>
            <a:schemeClr val="accent3">
              <a:lumMod val="85000"/>
            </a:schemeClr>
          </a:solidFill>
        </p:spPr>
        <p:txBody>
          <a:bodyPr anchor="ctr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6191547" y="1510305"/>
            <a:ext cx="2591648" cy="301561"/>
          </a:xfrm>
          <a:solidFill>
            <a:schemeClr val="accent3">
              <a:lumMod val="85000"/>
            </a:schemeClr>
          </a:solidFill>
        </p:spPr>
        <p:txBody>
          <a:bodyPr anchor="ctr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9002559" y="1510305"/>
            <a:ext cx="2591648" cy="301561"/>
          </a:xfrm>
          <a:solidFill>
            <a:schemeClr val="accent3">
              <a:lumMod val="85000"/>
            </a:schemeClr>
          </a:solidFill>
        </p:spPr>
        <p:txBody>
          <a:bodyPr anchor="ctr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594479" y="5579534"/>
            <a:ext cx="2591648" cy="301561"/>
          </a:xfrm>
          <a:solidFill>
            <a:schemeClr val="accent3">
              <a:lumMod val="85000"/>
            </a:schemeClr>
          </a:solidFill>
        </p:spPr>
        <p:txBody>
          <a:bodyPr anchor="ctr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3360287" y="5579534"/>
            <a:ext cx="2625626" cy="301561"/>
          </a:xfrm>
          <a:solidFill>
            <a:schemeClr val="accent3">
              <a:lumMod val="85000"/>
            </a:schemeClr>
          </a:solidFill>
        </p:spPr>
        <p:txBody>
          <a:bodyPr anchor="ctr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43"/>
          </p:nvPr>
        </p:nvSpPr>
        <p:spPr>
          <a:xfrm>
            <a:off x="6191547" y="5579534"/>
            <a:ext cx="2591648" cy="301561"/>
          </a:xfrm>
          <a:solidFill>
            <a:schemeClr val="accent3">
              <a:lumMod val="85000"/>
            </a:schemeClr>
          </a:solidFill>
        </p:spPr>
        <p:txBody>
          <a:bodyPr anchor="ctr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44"/>
          </p:nvPr>
        </p:nvSpPr>
        <p:spPr>
          <a:xfrm>
            <a:off x="9002559" y="5579534"/>
            <a:ext cx="2591648" cy="301561"/>
          </a:xfrm>
          <a:solidFill>
            <a:schemeClr val="accent3">
              <a:lumMod val="85000"/>
            </a:schemeClr>
          </a:solidFill>
        </p:spPr>
        <p:txBody>
          <a:bodyPr anchor="ctr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6760745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609600" y="1568873"/>
            <a:ext cx="5334000" cy="2074334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1"/>
          </p:nvPr>
        </p:nvSpPr>
        <p:spPr>
          <a:xfrm>
            <a:off x="6265333" y="1560406"/>
            <a:ext cx="5334000" cy="2074334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2"/>
          </p:nvPr>
        </p:nvSpPr>
        <p:spPr>
          <a:xfrm>
            <a:off x="6265333" y="3767666"/>
            <a:ext cx="5334000" cy="2074334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23"/>
          </p:nvPr>
        </p:nvSpPr>
        <p:spPr>
          <a:xfrm>
            <a:off x="609600" y="3781214"/>
            <a:ext cx="5334000" cy="2074334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6640540"/>
      </p:ext>
    </p:extLst>
  </p:cSld>
  <p:clrMapOvr>
    <a:masterClrMapping/>
  </p:clrMapOvr>
  <p:transition spd="med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57200"/>
            <a:ext cx="6815667" cy="541020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3200"/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800"/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400"/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/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524000"/>
            <a:ext cx="4011084" cy="43434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52953"/>
            <a:ext cx="4011085" cy="10779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18759"/>
      </p:ext>
    </p:extLst>
  </p:cSld>
  <p:clrMapOvr>
    <a:masterClrMapping/>
  </p:clrMapOvr>
  <p:transition spd="med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727575"/>
            <a:ext cx="7315200" cy="639763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5000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4425732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1353800" cy="4800600"/>
          </a:xfrm>
        </p:spPr>
        <p:txBody>
          <a:bodyPr/>
          <a:lstStyle>
            <a:lvl1pPr marL="342900" indent="-342900">
              <a:buClr>
                <a:srgbClr val="5F5F5F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5F5F5F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5F5F5F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rgbClr val="5F5F5F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rgbClr val="5F5F5F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46909"/>
      </p:ext>
    </p:extLst>
  </p:cSld>
  <p:clrMapOvr>
    <a:masterClrMapping/>
  </p:clrMapOvr>
  <p:transition spd="med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8642"/>
      </p:ext>
    </p:extLst>
  </p:cSld>
  <p:clrMapOvr>
    <a:masterClrMapping/>
  </p:clrMapOvr>
  <p:transition spd="med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102600" cy="5410200"/>
          </a:xfrm>
        </p:spPr>
        <p:txBody>
          <a:bodyPr vert="eaVert"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82917"/>
      </p:ext>
    </p:extLst>
  </p:cSld>
  <p:clrMapOvr>
    <a:masterClrMapping/>
  </p:clrMapOvr>
  <p:transition spd="med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4343400" y="433388"/>
            <a:ext cx="7239000" cy="5434012"/>
          </a:xfrm>
        </p:spPr>
        <p:txBody>
          <a:bodyPr/>
          <a:lstStyle/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433388"/>
            <a:ext cx="3505200" cy="543401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41173"/>
      </p:ext>
    </p:extLst>
  </p:cSld>
  <p:clrMapOvr>
    <a:masterClrMapping/>
  </p:clrMapOvr>
  <p:transition spd="med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09600" y="1554480"/>
            <a:ext cx="10972801" cy="431292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3200"/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800"/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400"/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/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21987"/>
      </p:ext>
    </p:extLst>
  </p:cSld>
  <p:clrMapOvr>
    <a:masterClrMapping/>
  </p:clrMapOvr>
  <p:transition spd="med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 hidden="1">
            <a:extLst>
              <a:ext uri="{FF2B5EF4-FFF2-40B4-BE49-F238E27FC236}">
                <a16:creationId xmlns:a16="http://schemas.microsoft.com/office/drawing/2014/main" id="{C50AA904-253F-4728-97D6-4EB2205F45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3" name="Object 7" hidden="1">
                        <a:extLst>
                          <a:ext uri="{FF2B5EF4-FFF2-40B4-BE49-F238E27FC236}">
                            <a16:creationId xmlns:a16="http://schemas.microsoft.com/office/drawing/2014/main" id="{C50AA904-253F-4728-97D6-4EB2205F45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BB04C950-1D88-4BA2-963D-E00E0F97488F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9225"/>
            <a:ext cx="32543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fld id="{50BD6D31-AFE8-41E6-97DF-56D39EEE4BF1}" type="slidenum">
              <a:rPr lang="en-US" altLang="en-US" sz="900" smtClean="0"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lang="en-US" altLang="en-US" sz="900" dirty="0">
              <a:cs typeface="Arial" panose="020B0604020202020204" pitchFamily="34" charset="0"/>
            </a:endParaRPr>
          </a:p>
        </p:txBody>
      </p:sp>
      <p:sp>
        <p:nvSpPr>
          <p:cNvPr id="5" name="5. Source" hidden="1">
            <a:extLst>
              <a:ext uri="{FF2B5EF4-FFF2-40B4-BE49-F238E27FC236}">
                <a16:creationId xmlns:a16="http://schemas.microsoft.com/office/drawing/2014/main" id="{1E372176-EB0A-414B-9A0A-42F353E8A6D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038" y="6502400"/>
            <a:ext cx="7278687" cy="1222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/>
              <a:t>Source: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88E7C-5FAC-4C19-9ED0-A3C9EB1300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10200" y="6677025"/>
            <a:ext cx="13716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rgbClr val="000000"/>
                </a:solidFill>
                <a:latin typeface="Trebuchet MS" panose="020B0603020202020204" pitchFamily="34" charset="0"/>
              </a:rPr>
              <a:t>Privileged and Confidential</a:t>
            </a:r>
            <a:endParaRPr lang="en-US" altLang="en-US" sz="900" dirty="0">
              <a:latin typeface="Trebuchet MS" panose="020B0603020202020204" pitchFamily="34" charset="0"/>
            </a:endParaRP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C23B81AA-0A14-4905-9821-7CD211388B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4"/>
          <a:stretch>
            <a:fillRect/>
          </a:stretch>
        </p:blipFill>
        <p:spPr bwMode="ltGray">
          <a:xfrm>
            <a:off x="10179050" y="6235700"/>
            <a:ext cx="9080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5D9BAE-5498-4F93-90E4-2268FFB3696C}"/>
              </a:ext>
            </a:extLst>
          </p:cNvPr>
          <p:cNvSpPr/>
          <p:nvPr userDrawn="1"/>
        </p:nvSpPr>
        <p:spPr>
          <a:xfrm>
            <a:off x="4248150" y="6686550"/>
            <a:ext cx="3371850" cy="160338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5176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6" hidden="1">
            <a:extLst>
              <a:ext uri="{FF2B5EF4-FFF2-40B4-BE49-F238E27FC236}">
                <a16:creationId xmlns:a16="http://schemas.microsoft.com/office/drawing/2014/main" id="{8D24E402-BD9F-4D9A-AEDE-64EA63F6BB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5" name="Object 6" hidden="1">
                        <a:extLst>
                          <a:ext uri="{FF2B5EF4-FFF2-40B4-BE49-F238E27FC236}">
                            <a16:creationId xmlns:a16="http://schemas.microsoft.com/office/drawing/2014/main" id="{8D24E402-BD9F-4D9A-AEDE-64EA63F6BB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 hidden="1">
            <a:extLst>
              <a:ext uri="{FF2B5EF4-FFF2-40B4-BE49-F238E27FC236}">
                <a16:creationId xmlns:a16="http://schemas.microsoft.com/office/drawing/2014/main" id="{ACF1CBC8-E5E9-4F37-9ACD-36228628FDF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endParaRPr lang="en-US" sz="25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0DAF03F-A0E5-4DD9-9FD2-1040AFB56AE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9225"/>
            <a:ext cx="32543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fld id="{EDEDA536-A97F-4383-87AE-9FE37C5AF9B7}" type="slidenum">
              <a:rPr lang="en-US" altLang="en-US" sz="900" smtClean="0">
                <a:latin typeface="Trebuchet MS" panose="020B0603020202020204" pitchFamily="34" charset="0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lang="en-US" altLang="en-US" sz="9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0846531E-0417-490B-92FA-B03AF171619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038" y="6502400"/>
            <a:ext cx="7278687" cy="1222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Source: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95C4B-DCE6-473D-8CFA-649B7AC633F5}"/>
              </a:ext>
            </a:extLst>
          </p:cNvPr>
          <p:cNvSpPr/>
          <p:nvPr userDrawn="1"/>
        </p:nvSpPr>
        <p:spPr>
          <a:xfrm>
            <a:off x="4629150" y="6686550"/>
            <a:ext cx="3371850" cy="160338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36" y="935501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rtlCol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B79E1-15C1-48EB-912B-F12C8157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67237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F3AE-2CF0-5D92-1A69-5A3F8F0D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5ADCE-9518-E6FE-7F10-EF253FBC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0E11-59D9-40E7-B6FE-464533D546B3}" type="datetimeFigureOut">
              <a:rPr lang="en-IN" smtClean="0"/>
              <a:t>15-12-2023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2DE31-231F-D424-2564-095D079B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3C481-B01B-BA65-859E-F47DA5C2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9617-10FA-4F67-9977-CA9DDA81C4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3248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08000" y="1508760"/>
            <a:ext cx="11176000" cy="4572000"/>
          </a:xfrm>
          <a:prstGeom prst="rect">
            <a:avLst/>
          </a:prstGeom>
        </p:spPr>
        <p:txBody>
          <a:bodyPr/>
          <a:lstStyle>
            <a:lvl1pPr marL="372423" indent="-372423">
              <a:buFontTx/>
              <a:buBlip>
                <a:blip r:embed="rId2"/>
              </a:buBlip>
              <a:defRPr>
                <a:latin typeface="Arial" pitchFamily="34" charset="0"/>
                <a:cs typeface="Arial" pitchFamily="34" charset="0"/>
              </a:defRPr>
            </a:lvl1pPr>
            <a:lvl2pPr marL="799792" indent="-356142">
              <a:defRPr>
                <a:latin typeface="Arial" pitchFamily="34" charset="0"/>
                <a:cs typeface="Arial" pitchFamily="34" charset="0"/>
              </a:defRPr>
            </a:lvl2pPr>
            <a:lvl3pPr marL="1178320" indent="-293053">
              <a:defRPr sz="2333"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27200" y="76200"/>
            <a:ext cx="9956800" cy="1143000"/>
          </a:xfrm>
        </p:spPr>
        <p:txBody>
          <a:bodyPr>
            <a:normAutofit/>
          </a:bodyPr>
          <a:lstStyle>
            <a:lvl1pPr>
              <a:defRPr sz="3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2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267200"/>
          </a:xfrm>
        </p:spPr>
        <p:txBody>
          <a:bodyPr/>
          <a:lstStyle>
            <a:lvl1pPr marL="342900" indent="-342900" algn="ctr">
              <a:buClr>
                <a:srgbClr val="5F5F5F"/>
              </a:buClr>
              <a:buFont typeface="Arial" panose="020B0604020202020204" pitchFamily="34" charset="0"/>
              <a:buChar char="•"/>
              <a:defRPr sz="4000"/>
            </a:lvl1pPr>
            <a:lvl2pPr marL="285750" indent="-285750" algn="ctr">
              <a:buClr>
                <a:srgbClr val="5F5F5F"/>
              </a:buClr>
              <a:buFont typeface="Arial" panose="020B0604020202020204" pitchFamily="34" charset="0"/>
              <a:buChar char="•"/>
              <a:defRPr sz="3600"/>
            </a:lvl2pPr>
            <a:lvl3pPr marL="231775" indent="-228600" algn="ctr">
              <a:buClr>
                <a:srgbClr val="5F5F5F"/>
              </a:buClr>
              <a:buFont typeface="Arial" panose="020B0604020202020204" pitchFamily="34" charset="0"/>
              <a:buChar char="•"/>
              <a:defRPr sz="3200"/>
            </a:lvl3pPr>
            <a:lvl4pPr marL="231775" indent="-228600" algn="ctr">
              <a:buClr>
                <a:srgbClr val="5F5F5F"/>
              </a:buClr>
              <a:buFont typeface="Arial" panose="020B0604020202020204" pitchFamily="34" charset="0"/>
              <a:buChar char="•"/>
              <a:defRPr sz="2800"/>
            </a:lvl4pPr>
            <a:lvl5pPr marL="231775" indent="-228600" algn="ctr">
              <a:buClr>
                <a:srgbClr val="5F5F5F"/>
              </a:buClr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10210800" cy="12192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42379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05716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324600"/>
          </a:xfrm>
        </p:spPr>
        <p:txBody>
          <a:bodyPr/>
          <a:lstStyle>
            <a:lvl1pPr marL="0" indent="0">
              <a:buClr>
                <a:srgbClr val="5F5F5F"/>
              </a:buClr>
              <a:buFont typeface="Arial" panose="020B0604020202020204" pitchFamily="34" charset="0"/>
              <a:buNone/>
              <a:defRPr/>
            </a:lvl1pPr>
            <a:lvl2pPr marL="742950" indent="-285750">
              <a:buClr>
                <a:srgbClr val="5F5F5F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5F5F5F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rgbClr val="5F5F5F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rgbClr val="5F5F5F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09600" y="1600200"/>
            <a:ext cx="10972800" cy="4267200"/>
          </a:xfrm>
        </p:spPr>
        <p:txBody>
          <a:bodyPr/>
          <a:lstStyle>
            <a:lvl1pPr marL="342900" indent="-342900">
              <a:buClr>
                <a:srgbClr val="5F5F5F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5F5F5F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5F5F5F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rgbClr val="5F5F5F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rgbClr val="5F5F5F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8302188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10972800" cy="1500187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212935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34000" cy="426720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4pPr>
            <a:lvl5pPr marL="1828800" indent="0">
              <a:buClr>
                <a:schemeClr val="bg2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248400" y="1600200"/>
            <a:ext cx="5334000" cy="426720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4pPr>
            <a:lvl5pPr marL="1828800" indent="0">
              <a:buClr>
                <a:schemeClr val="bg2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42915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34000" cy="426720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4pPr>
            <a:lvl5pPr marL="1828800" indent="0">
              <a:buClr>
                <a:schemeClr val="bg2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29630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70038"/>
            <a:ext cx="5333999" cy="63976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8399" y="1570038"/>
            <a:ext cx="5334001" cy="63976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609600" y="2286000"/>
            <a:ext cx="5334000" cy="3581399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6248400" y="2286000"/>
            <a:ext cx="5334000" cy="358140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8001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001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57350" indent="-28575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828800" indent="0">
              <a:buClr>
                <a:schemeClr val="bg2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52075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>
            <a:extLst>
              <a:ext uri="{FF2B5EF4-FFF2-40B4-BE49-F238E27FC236}">
                <a16:creationId xmlns:a16="http://schemas.microsoft.com/office/drawing/2014/main" id="{33329B03-26B2-4C07-A747-D5D858796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5575" y="100012"/>
            <a:ext cx="1043622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92A3923C-9706-4E1E-BA41-221D6F93A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87475"/>
            <a:ext cx="11122025" cy="474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styles, 28 </a:t>
            </a:r>
            <a:r>
              <a:rPr lang="en-US" altLang="en-US" dirty="0" err="1"/>
              <a:t>pt</a:t>
            </a:r>
            <a:endParaRPr lang="en-US" altLang="en-US" dirty="0"/>
          </a:p>
          <a:p>
            <a:pPr lvl="1"/>
            <a:r>
              <a:rPr lang="en-US" altLang="en-US" dirty="0"/>
              <a:t>Second level, 26 </a:t>
            </a:r>
            <a:r>
              <a:rPr lang="en-US" altLang="en-US" dirty="0" err="1"/>
              <a:t>pt</a:t>
            </a:r>
            <a:endParaRPr lang="en-US" altLang="en-US" dirty="0"/>
          </a:p>
          <a:p>
            <a:pPr lvl="2"/>
            <a:r>
              <a:rPr lang="en-US" altLang="en-US" dirty="0"/>
              <a:t>Third level, 24 </a:t>
            </a:r>
            <a:r>
              <a:rPr lang="en-US" altLang="en-US" dirty="0" err="1"/>
              <a:t>pt</a:t>
            </a:r>
            <a:endParaRPr lang="en-US" altLang="en-US" dirty="0"/>
          </a:p>
          <a:p>
            <a:pPr lvl="3"/>
            <a:r>
              <a:rPr lang="en-US" altLang="en-US" dirty="0"/>
              <a:t>Fourth level, 20 </a:t>
            </a:r>
            <a:r>
              <a:rPr lang="en-US" altLang="en-US" dirty="0" err="1"/>
              <a:t>pt</a:t>
            </a:r>
            <a:endParaRPr lang="en-US" altLang="en-US" dirty="0"/>
          </a:p>
          <a:p>
            <a:pPr lvl="4"/>
            <a:r>
              <a:rPr lang="en-US" altLang="en-US" dirty="0"/>
              <a:t>Fifth level, 18 </a:t>
            </a:r>
            <a:r>
              <a:rPr lang="en-US" altLang="en-US" dirty="0" err="1"/>
              <a:t>pt</a:t>
            </a:r>
            <a:endParaRPr lang="en-US" altLang="en-US" dirty="0"/>
          </a:p>
        </p:txBody>
      </p:sp>
      <p:pic>
        <p:nvPicPr>
          <p:cNvPr id="1028" name="Picture 2">
            <a:extLst>
              <a:ext uri="{FF2B5EF4-FFF2-40B4-BE49-F238E27FC236}">
                <a16:creationId xmlns:a16="http://schemas.microsoft.com/office/drawing/2014/main" id="{82D0CDCF-4883-4724-B6B2-66460EBD2B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3488"/>
            <a:ext cx="12192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553BA753-5FBF-424D-8C3C-4EA7F22A92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6838" y="6443663"/>
            <a:ext cx="5889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6776904-6134-442A-8D74-F5390116866D}" type="slidenum">
              <a:rPr lang="en-US" altLang="en-US" sz="1050" smtClean="0"/>
              <a:pPr eaLnBrk="1" hangingPunct="1">
                <a:defRPr/>
              </a:pPr>
              <a:t>‹#›</a:t>
            </a:fld>
            <a:endParaRPr lang="en-US" altLang="en-US" sz="1000" dirty="0"/>
          </a:p>
        </p:txBody>
      </p:sp>
      <p:pic>
        <p:nvPicPr>
          <p:cNvPr id="1030" name="Picture 7">
            <a:extLst>
              <a:ext uri="{FF2B5EF4-FFF2-40B4-BE49-F238E27FC236}">
                <a16:creationId xmlns:a16="http://schemas.microsoft.com/office/drawing/2014/main" id="{410773AD-4475-4AD9-B75A-5C31EA6490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4"/>
          <a:stretch>
            <a:fillRect/>
          </a:stretch>
        </p:blipFill>
        <p:spPr bwMode="ltGray">
          <a:xfrm>
            <a:off x="10744200" y="204788"/>
            <a:ext cx="1292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34AEB247-D46F-4410-BC5F-B89CE68ED0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29400"/>
            <a:ext cx="1985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" dirty="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  <p:sldLayoutId id="2147483895" r:id="rId19"/>
    <p:sldLayoutId id="2147483896" r:id="rId20"/>
    <p:sldLayoutId id="2147483897" r:id="rId21"/>
    <p:sldLayoutId id="2147483898" r:id="rId22"/>
    <p:sldLayoutId id="2147483899" r:id="rId23"/>
    <p:sldLayoutId id="2147483902" r:id="rId24"/>
    <p:sldLayoutId id="2147483903" r:id="rId25"/>
    <p:sldLayoutId id="2147483905" r:id="rId26"/>
    <p:sldLayoutId id="2147483908" r:id="rId27"/>
  </p:sldLayoutIdLst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</p:tmplLst>
      </p:bldP>
    </p:bld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3F72"/>
          </a:solidFill>
          <a:latin typeface="Trebuchet MS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F72"/>
          </a:solidFill>
          <a:latin typeface="Trebuchet MS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F72"/>
          </a:solidFill>
          <a:latin typeface="Trebuchet MS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F72"/>
          </a:solidFill>
          <a:latin typeface="Trebuchet MS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F72"/>
          </a:solidFill>
          <a:latin typeface="Trebuchet MS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ts val="0"/>
        </a:spcBef>
        <a:spcAft>
          <a:spcPct val="0"/>
        </a:spcAft>
        <a:buChar char="•"/>
        <a:defRPr sz="2800">
          <a:solidFill>
            <a:schemeClr val="tx1"/>
          </a:solidFill>
          <a:latin typeface="Trebuchet MS" pitchFamily="34" charset="0"/>
          <a:ea typeface="+mn-ea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ts val="0"/>
        </a:spcBef>
        <a:spcAft>
          <a:spcPct val="0"/>
        </a:spcAft>
        <a:buChar char="–"/>
        <a:defRPr sz="2600">
          <a:solidFill>
            <a:schemeClr val="tx1"/>
          </a:solidFill>
          <a:latin typeface="Trebuchet MS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ts val="0"/>
        </a:spcBef>
        <a:spcAft>
          <a:spcPct val="0"/>
        </a:spcAft>
        <a:buChar char="•"/>
        <a:defRPr sz="2400">
          <a:solidFill>
            <a:schemeClr val="tx1"/>
          </a:solidFill>
          <a:latin typeface="Trebuchet MS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Trebuchet MS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ts val="0"/>
        </a:spcBef>
        <a:spcAft>
          <a:spcPct val="0"/>
        </a:spcAft>
        <a:buChar char="»"/>
        <a:defRPr>
          <a:solidFill>
            <a:schemeClr val="tx1"/>
          </a:solidFill>
          <a:latin typeface="Trebuchet MS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su.pb.unizin.org/comm370/chapter/chapter-8-ethical-and-legal-copnsideration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22D7-BB68-473D-8F3F-4BB7B3D8E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130427"/>
            <a:ext cx="10972800" cy="841374"/>
          </a:xfrm>
        </p:spPr>
        <p:txBody>
          <a:bodyPr/>
          <a:lstStyle/>
          <a:p>
            <a:pPr algn="ctr"/>
            <a:r>
              <a:rPr lang="en-US" dirty="0"/>
              <a:t>Programming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F68D4-CCFF-4D89-A875-DEE4FB85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Preprocessors, Macros, Header Files</a:t>
            </a:r>
          </a:p>
          <a:p>
            <a:endParaRPr lang="en-US" dirty="0"/>
          </a:p>
          <a:p>
            <a:r>
              <a:rPr lang="en-US" dirty="0"/>
              <a:t>Date: 20/12/2023</a:t>
            </a:r>
          </a:p>
        </p:txBody>
      </p:sp>
    </p:spTree>
    <p:extLst>
      <p:ext uri="{BB962C8B-B14F-4D97-AF65-F5344CB8AC3E}">
        <p14:creationId xmlns:p14="http://schemas.microsoft.com/office/powerpoint/2010/main" val="614496666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95606"/>
            <a:ext cx="2286000" cy="5609994"/>
          </a:xfrm>
        </p:spPr>
        <p:txBody>
          <a:bodyPr/>
          <a:lstStyle/>
          <a:p>
            <a:endParaRPr lang="en-US" dirty="0"/>
          </a:p>
          <a:p>
            <a:r>
              <a:rPr lang="en-US" sz="2600" dirty="0"/>
              <a:t>Macros</a:t>
            </a:r>
          </a:p>
          <a:p>
            <a:r>
              <a:rPr lang="en-US" sz="2600" dirty="0"/>
              <a:t>File Inclusion</a:t>
            </a:r>
          </a:p>
          <a:p>
            <a:r>
              <a:rPr lang="en-US" sz="2600" dirty="0"/>
              <a:t>Conditional compilation</a:t>
            </a:r>
          </a:p>
          <a:p>
            <a:r>
              <a:rPr lang="en-US" sz="2600" dirty="0"/>
              <a:t>Others directives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Types of Preprocessors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82C09-D0FE-4C81-B71E-4CD4B8C644AB}"/>
              </a:ext>
            </a:extLst>
          </p:cNvPr>
          <p:cNvSpPr txBox="1"/>
          <p:nvPr/>
        </p:nvSpPr>
        <p:spPr>
          <a:xfrm>
            <a:off x="2438400" y="1371600"/>
            <a:ext cx="9067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Conditional Compilation</a:t>
            </a:r>
          </a:p>
          <a:p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Directive that helps to compile a specific portion of the program or to skip the compilation of some specific part of the program based on some conditions.</a:t>
            </a:r>
          </a:p>
          <a:p>
            <a:r>
              <a:rPr lang="en-US" sz="2400" b="1" dirty="0"/>
              <a:t>	#if</a:t>
            </a:r>
            <a:endParaRPr lang="en-US" sz="2400" dirty="0"/>
          </a:p>
          <a:p>
            <a:r>
              <a:rPr lang="en-US" sz="2400" b="1" dirty="0"/>
              <a:t>	#ifdef</a:t>
            </a:r>
            <a:endParaRPr lang="en-US" sz="2400" dirty="0"/>
          </a:p>
          <a:p>
            <a:r>
              <a:rPr lang="en-US" sz="2400" b="1" dirty="0"/>
              <a:t>	#</a:t>
            </a:r>
            <a:r>
              <a:rPr lang="en-US" sz="2400" b="1" dirty="0" err="1"/>
              <a:t>ifndef</a:t>
            </a:r>
            <a:endParaRPr lang="en-US" sz="2400" dirty="0"/>
          </a:p>
          <a:p>
            <a:r>
              <a:rPr lang="en-US" sz="2400" b="1" dirty="0"/>
              <a:t>	#else</a:t>
            </a:r>
            <a:endParaRPr lang="en-US" sz="2400" dirty="0"/>
          </a:p>
          <a:p>
            <a:r>
              <a:rPr lang="en-US" sz="2400" b="1" dirty="0"/>
              <a:t>	#</a:t>
            </a:r>
            <a:r>
              <a:rPr lang="en-US" sz="2400" b="1" dirty="0" err="1"/>
              <a:t>elif</a:t>
            </a:r>
            <a:endParaRPr lang="en-US" sz="2400" dirty="0"/>
          </a:p>
          <a:p>
            <a:r>
              <a:rPr lang="en-US" sz="2400" b="1" dirty="0"/>
              <a:t>	#endif - </a:t>
            </a:r>
            <a:r>
              <a:rPr lang="en-US" sz="2400" dirty="0"/>
              <a:t>used to close off the #if, #ifdef, and #</a:t>
            </a:r>
            <a:r>
              <a:rPr lang="en-US" sz="2400" dirty="0" err="1"/>
              <a:t>ifndef</a:t>
            </a:r>
            <a:r>
              <a:rPr lang="en-US" sz="2400" dirty="0"/>
              <a:t> opening directives which means the preprocessing of these directives is completed.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27689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95606"/>
            <a:ext cx="2286000" cy="5609994"/>
          </a:xfrm>
        </p:spPr>
        <p:txBody>
          <a:bodyPr/>
          <a:lstStyle/>
          <a:p>
            <a:endParaRPr lang="en-US" dirty="0"/>
          </a:p>
          <a:p>
            <a:r>
              <a:rPr lang="en-US" sz="2600" dirty="0"/>
              <a:t>Macros</a:t>
            </a:r>
          </a:p>
          <a:p>
            <a:r>
              <a:rPr lang="en-US" sz="2600" dirty="0"/>
              <a:t>File Inclusion</a:t>
            </a:r>
          </a:p>
          <a:p>
            <a:r>
              <a:rPr lang="en-US" sz="2600" dirty="0"/>
              <a:t>Conditional compilation</a:t>
            </a:r>
          </a:p>
          <a:p>
            <a:r>
              <a:rPr lang="en-US" sz="2600" dirty="0"/>
              <a:t>Others directives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Types of Preprocessors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82C09-D0FE-4C81-B71E-4CD4B8C644AB}"/>
              </a:ext>
            </a:extLst>
          </p:cNvPr>
          <p:cNvSpPr txBox="1"/>
          <p:nvPr/>
        </p:nvSpPr>
        <p:spPr>
          <a:xfrm>
            <a:off x="2438400" y="1371600"/>
            <a:ext cx="9067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Conditional Compilation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#define </a:t>
            </a:r>
            <a:r>
              <a:rPr lang="en-US" dirty="0" err="1"/>
              <a:t>gfg</a:t>
            </a:r>
            <a:r>
              <a:rPr lang="en-US" dirty="0"/>
              <a:t> 7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#if </a:t>
            </a:r>
            <a:r>
              <a:rPr lang="en-US" dirty="0" err="1"/>
              <a:t>gfg</a:t>
            </a:r>
            <a:r>
              <a:rPr lang="en-US" dirty="0"/>
              <a:t> &gt; 200</a:t>
            </a:r>
          </a:p>
          <a:p>
            <a:r>
              <a:rPr lang="en-US" dirty="0"/>
              <a:t>   #</a:t>
            </a:r>
            <a:r>
              <a:rPr lang="en-US" dirty="0" err="1"/>
              <a:t>undef</a:t>
            </a:r>
            <a:r>
              <a:rPr lang="en-US" dirty="0"/>
              <a:t> </a:t>
            </a:r>
            <a:r>
              <a:rPr lang="en-US" dirty="0" err="1"/>
              <a:t>gfg</a:t>
            </a:r>
            <a:endParaRPr lang="en-US" dirty="0"/>
          </a:p>
          <a:p>
            <a:r>
              <a:rPr lang="en-US" dirty="0"/>
              <a:t>   #define </a:t>
            </a:r>
            <a:r>
              <a:rPr lang="en-US" dirty="0" err="1"/>
              <a:t>gfg</a:t>
            </a:r>
            <a:r>
              <a:rPr lang="en-US" dirty="0"/>
              <a:t> 200</a:t>
            </a:r>
          </a:p>
          <a:p>
            <a:r>
              <a:rPr lang="en-US" dirty="0"/>
              <a:t>#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gfg</a:t>
            </a:r>
            <a:r>
              <a:rPr lang="en-US" dirty="0"/>
              <a:t> &lt; 50</a:t>
            </a:r>
          </a:p>
          <a:p>
            <a:r>
              <a:rPr lang="en-US" dirty="0"/>
              <a:t>   #</a:t>
            </a:r>
            <a:r>
              <a:rPr lang="en-US" dirty="0" err="1"/>
              <a:t>undef</a:t>
            </a:r>
            <a:r>
              <a:rPr lang="en-US" dirty="0"/>
              <a:t> </a:t>
            </a:r>
            <a:r>
              <a:rPr lang="en-US" dirty="0" err="1"/>
              <a:t>gfg</a:t>
            </a:r>
            <a:endParaRPr lang="en-US" dirty="0"/>
          </a:p>
          <a:p>
            <a:r>
              <a:rPr lang="en-US" dirty="0"/>
              <a:t>   #define </a:t>
            </a:r>
            <a:r>
              <a:rPr lang="en-US" dirty="0" err="1"/>
              <a:t>gfg</a:t>
            </a:r>
            <a:r>
              <a:rPr lang="en-US" dirty="0"/>
              <a:t> 50</a:t>
            </a:r>
          </a:p>
          <a:p>
            <a:r>
              <a:rPr lang="en-US" dirty="0"/>
              <a:t>#else</a:t>
            </a:r>
          </a:p>
          <a:p>
            <a:r>
              <a:rPr lang="en-US" dirty="0"/>
              <a:t>   #</a:t>
            </a:r>
            <a:r>
              <a:rPr lang="en-US" dirty="0" err="1"/>
              <a:t>undef</a:t>
            </a:r>
            <a:r>
              <a:rPr lang="en-US" dirty="0"/>
              <a:t> </a:t>
            </a:r>
            <a:r>
              <a:rPr lang="en-US" dirty="0" err="1"/>
              <a:t>gfg</a:t>
            </a:r>
            <a:endParaRPr lang="en-US" dirty="0"/>
          </a:p>
          <a:p>
            <a:r>
              <a:rPr lang="en-US" dirty="0"/>
              <a:t>   #define </a:t>
            </a:r>
            <a:r>
              <a:rPr lang="en-US" dirty="0" err="1"/>
              <a:t>gfg</a:t>
            </a:r>
            <a:r>
              <a:rPr lang="en-US" dirty="0"/>
              <a:t> 100</a:t>
            </a:r>
          </a:p>
          <a:p>
            <a:r>
              <a:rPr lang="en-US" dirty="0"/>
              <a:t>#endif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40440"/>
      </p:ext>
    </p:extLst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95606"/>
            <a:ext cx="2286000" cy="5609994"/>
          </a:xfrm>
        </p:spPr>
        <p:txBody>
          <a:bodyPr/>
          <a:lstStyle/>
          <a:p>
            <a:endParaRPr lang="en-US" dirty="0"/>
          </a:p>
          <a:p>
            <a:r>
              <a:rPr lang="en-US" sz="2600" dirty="0"/>
              <a:t>Macros</a:t>
            </a:r>
          </a:p>
          <a:p>
            <a:r>
              <a:rPr lang="en-US" sz="2600" dirty="0"/>
              <a:t>File Inclusion</a:t>
            </a:r>
          </a:p>
          <a:p>
            <a:r>
              <a:rPr lang="en-US" sz="2600" dirty="0"/>
              <a:t>Conditional compilation</a:t>
            </a:r>
          </a:p>
          <a:p>
            <a:r>
              <a:rPr lang="en-US" sz="2600" dirty="0"/>
              <a:t>Others directives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Types of Preprocessors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82C09-D0FE-4C81-B71E-4CD4B8C644AB}"/>
              </a:ext>
            </a:extLst>
          </p:cNvPr>
          <p:cNvSpPr txBox="1"/>
          <p:nvPr/>
        </p:nvSpPr>
        <p:spPr>
          <a:xfrm>
            <a:off x="2438400" y="1371600"/>
            <a:ext cx="9067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Other Directive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#</a:t>
            </a:r>
            <a:r>
              <a:rPr lang="en-US" sz="2400" b="1" dirty="0" err="1">
                <a:latin typeface="+mj-lt"/>
              </a:rPr>
              <a:t>undef</a:t>
            </a:r>
            <a:r>
              <a:rPr lang="en-US" sz="2400" b="1" dirty="0">
                <a:latin typeface="+mj-lt"/>
              </a:rPr>
              <a:t> Directive  -  </a:t>
            </a:r>
            <a:r>
              <a:rPr lang="en-US" sz="2400" dirty="0">
                <a:latin typeface="+mj-lt"/>
              </a:rPr>
              <a:t>The #</a:t>
            </a:r>
            <a:r>
              <a:rPr lang="en-US" sz="2400" dirty="0" err="1">
                <a:latin typeface="+mj-lt"/>
              </a:rPr>
              <a:t>undef</a:t>
            </a:r>
            <a:r>
              <a:rPr lang="en-US" sz="2400" dirty="0">
                <a:latin typeface="+mj-lt"/>
              </a:rPr>
              <a:t> directive is used to undefine an existing macro. 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	#</a:t>
            </a:r>
            <a:r>
              <a:rPr lang="en-US" sz="2400" dirty="0" err="1">
                <a:latin typeface="+mj-lt"/>
              </a:rPr>
              <a:t>undef</a:t>
            </a:r>
            <a:r>
              <a:rPr lang="en-US" sz="2400" dirty="0">
                <a:latin typeface="+mj-lt"/>
              </a:rPr>
              <a:t> LIMIT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will undefine the existing macro LIMIT. After this statement, every “#ifdef LIMIT” statement will evaluate as false. 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9011430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3DAC1F-975F-49B1-AF3D-BCB4FE12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#define LIMIT 18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("%d", LIMIT);</a:t>
            </a:r>
          </a:p>
          <a:p>
            <a:pPr marL="0" indent="0">
              <a:buNone/>
            </a:pPr>
            <a:r>
              <a:rPr lang="en-US" dirty="0"/>
              <a:t>    #</a:t>
            </a:r>
            <a:r>
              <a:rPr lang="en-US" dirty="0" err="1"/>
              <a:t>undef</a:t>
            </a:r>
            <a:r>
              <a:rPr lang="en-US" dirty="0"/>
              <a:t> LIMIT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("%d", LIMIT);   //this will leads to error.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D2F02F-273F-42DD-B323-5F4ACABE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Predefined Macros</a:t>
            </a:r>
          </a:p>
        </p:txBody>
      </p:sp>
    </p:spTree>
    <p:extLst>
      <p:ext uri="{BB962C8B-B14F-4D97-AF65-F5344CB8AC3E}">
        <p14:creationId xmlns:p14="http://schemas.microsoft.com/office/powerpoint/2010/main" val="3169692767"/>
      </p:ext>
    </p:extLst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3DAC1F-975F-49B1-AF3D-BCB4FE12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int main()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("Current File :%s\n", __FILE__);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("Current Date :%s\n", __DATE__);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("Current Time :%s\n", __TIME__);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("Line Number :%d\n", __LINE__);</a:t>
            </a:r>
          </a:p>
          <a:p>
            <a:pPr marL="0" indent="0">
              <a:buNone/>
            </a:pPr>
            <a:r>
              <a:rPr lang="en-US" b="1" dirty="0"/>
              <a:t>    return 0;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D2F02F-273F-42DD-B323-5F4ACABE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Predefined Macros</a:t>
            </a:r>
          </a:p>
        </p:txBody>
      </p:sp>
    </p:spTree>
    <p:extLst>
      <p:ext uri="{BB962C8B-B14F-4D97-AF65-F5344CB8AC3E}">
        <p14:creationId xmlns:p14="http://schemas.microsoft.com/office/powerpoint/2010/main" val="2956922743"/>
      </p:ext>
    </p:extLst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95606"/>
            <a:ext cx="2286000" cy="5609994"/>
          </a:xfrm>
        </p:spPr>
        <p:txBody>
          <a:bodyPr/>
          <a:lstStyle/>
          <a:p>
            <a:endParaRPr lang="en-US" dirty="0"/>
          </a:p>
          <a:p>
            <a:r>
              <a:rPr lang="en-US" sz="2600" dirty="0"/>
              <a:t>Macros</a:t>
            </a:r>
          </a:p>
          <a:p>
            <a:r>
              <a:rPr lang="en-US" sz="2600" dirty="0"/>
              <a:t>File Inclusion</a:t>
            </a:r>
          </a:p>
          <a:p>
            <a:r>
              <a:rPr lang="en-US" sz="2600" dirty="0"/>
              <a:t>Conditional compilation</a:t>
            </a:r>
          </a:p>
          <a:p>
            <a:r>
              <a:rPr lang="en-US" sz="2600" dirty="0"/>
              <a:t>Others directives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Types of Preprocessors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82C09-D0FE-4C81-B71E-4CD4B8C644AB}"/>
              </a:ext>
            </a:extLst>
          </p:cNvPr>
          <p:cNvSpPr txBox="1"/>
          <p:nvPr/>
        </p:nvSpPr>
        <p:spPr>
          <a:xfrm>
            <a:off x="2438400" y="1371600"/>
            <a:ext cx="9067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Other Directives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#pragma Directive  -  </a:t>
            </a:r>
            <a:r>
              <a:rPr lang="en-US" sz="2400" dirty="0">
                <a:latin typeface="+mj-lt"/>
              </a:rPr>
              <a:t>This directive is a special purpose directive and is used to turn on or off some features.</a:t>
            </a:r>
          </a:p>
          <a:p>
            <a:r>
              <a:rPr lang="en-US" sz="2400" dirty="0">
                <a:latin typeface="+mj-lt"/>
              </a:rPr>
              <a:t>These types of directives are compiler-specific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#pragma startup: </a:t>
            </a:r>
            <a:r>
              <a:rPr lang="en-US" sz="2400" dirty="0">
                <a:latin typeface="+mj-lt"/>
              </a:rPr>
              <a:t>These directives help us to specify the functions that are needed to </a:t>
            </a:r>
            <a:r>
              <a:rPr lang="en-US" sz="2400" b="1" dirty="0">
                <a:latin typeface="+mj-lt"/>
              </a:rPr>
              <a:t>run before program startup </a:t>
            </a:r>
            <a:r>
              <a:rPr lang="en-US" sz="2400" dirty="0">
                <a:latin typeface="+mj-lt"/>
              </a:rPr>
              <a:t>(before the control passes to main()).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#pragma exit</a:t>
            </a:r>
            <a:r>
              <a:rPr lang="en-US" sz="2400" dirty="0">
                <a:latin typeface="+mj-lt"/>
              </a:rPr>
              <a:t>: These directives help us to specify the functions that are needed to </a:t>
            </a:r>
            <a:r>
              <a:rPr lang="en-US" sz="2400" b="1" dirty="0">
                <a:latin typeface="+mj-lt"/>
              </a:rPr>
              <a:t>run just before the program exit </a:t>
            </a:r>
            <a:r>
              <a:rPr lang="en-US" sz="2400" dirty="0">
                <a:latin typeface="+mj-lt"/>
              </a:rPr>
              <a:t>(just before the control returns from main()).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320797"/>
      </p:ext>
    </p:extLst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3DAC1F-975F-49B1-AF3D-BCB4FE12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writing large and complex code, we can create our own header files and include them in our program to use whenever we want. </a:t>
            </a:r>
          </a:p>
          <a:p>
            <a:r>
              <a:rPr lang="en-US" dirty="0"/>
              <a:t>It enhances code functionality and readability. </a:t>
            </a:r>
          </a:p>
          <a:p>
            <a:r>
              <a:rPr lang="en-US" dirty="0"/>
              <a:t>First, create C program and save that file with </a:t>
            </a:r>
            <a:r>
              <a:rPr lang="en-US" b="1" dirty="0"/>
              <a:t>“</a:t>
            </a:r>
            <a:r>
              <a:rPr lang="en-US" b="1" dirty="0" err="1"/>
              <a:t>mymath.h</a:t>
            </a:r>
            <a:r>
              <a:rPr lang="en-US" b="1" dirty="0"/>
              <a:t>”</a:t>
            </a:r>
            <a:r>
              <a:rPr lang="en-US" dirty="0"/>
              <a:t> ext.</a:t>
            </a:r>
          </a:p>
          <a:p>
            <a:pPr marL="800100" lvl="2" indent="0">
              <a:buNone/>
            </a:pPr>
            <a:r>
              <a:rPr lang="en-US" dirty="0"/>
              <a:t>int add(int a, int b) </a:t>
            </a:r>
          </a:p>
          <a:p>
            <a:pPr marL="800100" lvl="2" indent="0">
              <a:buNone/>
            </a:pPr>
            <a:r>
              <a:rPr lang="en-US" dirty="0"/>
              <a:t>{</a:t>
            </a:r>
          </a:p>
          <a:p>
            <a:pPr marL="800100" lvl="2" indent="0">
              <a:buNone/>
            </a:pPr>
            <a:r>
              <a:rPr lang="en-US" dirty="0"/>
              <a:t>  return (a + b); 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D2F02F-273F-42DD-B323-5F4ACABE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Creating header files</a:t>
            </a:r>
          </a:p>
        </p:txBody>
      </p:sp>
    </p:spTree>
    <p:extLst>
      <p:ext uri="{BB962C8B-B14F-4D97-AF65-F5344CB8AC3E}">
        <p14:creationId xmlns:p14="http://schemas.microsoft.com/office/powerpoint/2010/main" val="1471829547"/>
      </p:ext>
    </p:extLst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3DAC1F-975F-49B1-AF3D-BCB4FE12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Second, create another C program and include that header file , and call that function from that header file</a:t>
            </a:r>
          </a:p>
          <a:p>
            <a:pPr marL="400050" lvl="1" indent="0">
              <a:buNone/>
            </a:pPr>
            <a:r>
              <a:rPr lang="en-US" dirty="0"/>
              <a:t>#include </a:t>
            </a:r>
            <a:r>
              <a:rPr lang="en-US" b="1" dirty="0"/>
              <a:t>"</a:t>
            </a:r>
            <a:r>
              <a:rPr lang="en-US" b="1" dirty="0" err="1"/>
              <a:t>mymath.h</a:t>
            </a:r>
            <a:r>
              <a:rPr lang="en-US" b="1" dirty="0"/>
              <a:t>"</a:t>
            </a:r>
          </a:p>
          <a:p>
            <a:pPr marL="400050" lvl="1" indent="0">
              <a:buNone/>
            </a:pPr>
            <a:r>
              <a:rPr lang="en-US" dirty="0"/>
              <a:t>int main()</a:t>
            </a:r>
          </a:p>
          <a:p>
            <a:pPr marL="400050" lvl="1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    int a = 13, b = 22;</a:t>
            </a:r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("Sum is: %d", add(a, b));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D2F02F-273F-42DD-B323-5F4ACABE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Creating header files</a:t>
            </a:r>
          </a:p>
        </p:txBody>
      </p:sp>
    </p:spTree>
    <p:extLst>
      <p:ext uri="{BB962C8B-B14F-4D97-AF65-F5344CB8AC3E}">
        <p14:creationId xmlns:p14="http://schemas.microsoft.com/office/powerpoint/2010/main" val="2496955495"/>
      </p:ext>
    </p:extLst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3DAC1F-975F-49B1-AF3D-BCB4FE12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and type declarations, global variables, structure declarations can be in one file.</a:t>
            </a:r>
          </a:p>
          <a:p>
            <a:r>
              <a:rPr lang="en-US" dirty="0"/>
              <a:t>Do not use redundant or other header files, only minimal set of statements.</a:t>
            </a:r>
          </a:p>
          <a:p>
            <a:r>
              <a:rPr lang="en-US" b="1" dirty="0"/>
              <a:t>Don’t put function definitions in a header.</a:t>
            </a:r>
          </a:p>
          <a:p>
            <a:r>
              <a:rPr lang="en-US" dirty="0"/>
              <a:t>Put only what is necessary and keep the header file concise.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D2F02F-273F-42DD-B323-5F4ACABE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Points to remember – header file</a:t>
            </a:r>
          </a:p>
        </p:txBody>
      </p:sp>
    </p:spTree>
    <p:extLst>
      <p:ext uri="{BB962C8B-B14F-4D97-AF65-F5344CB8AC3E}">
        <p14:creationId xmlns:p14="http://schemas.microsoft.com/office/powerpoint/2010/main" val="108624645"/>
      </p:ext>
    </p:extLst>
  </p:cSld>
  <p:clrMapOvr>
    <a:masterClrMapping/>
  </p:clrMapOvr>
  <p:transition spd="med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3DAC1F-975F-49B1-AF3D-BCB4FE12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header file with diff arithmetic functions such as </a:t>
            </a:r>
            <a:r>
              <a:rPr lang="en-US" b="1" dirty="0"/>
              <a:t>add(</a:t>
            </a:r>
            <a:r>
              <a:rPr lang="en-US" b="1" dirty="0" err="1"/>
              <a:t>int,int</a:t>
            </a:r>
            <a:r>
              <a:rPr lang="en-US" b="1" dirty="0"/>
              <a:t>), subtract(</a:t>
            </a:r>
            <a:r>
              <a:rPr lang="en-US" b="1" dirty="0" err="1"/>
              <a:t>int,int</a:t>
            </a:r>
            <a:r>
              <a:rPr lang="en-US" b="1" dirty="0"/>
              <a:t>), multiply(</a:t>
            </a:r>
            <a:r>
              <a:rPr lang="en-US" b="1" dirty="0" err="1"/>
              <a:t>int,int</a:t>
            </a:r>
            <a:r>
              <a:rPr lang="en-US" b="1" dirty="0"/>
              <a:t>), divide(</a:t>
            </a:r>
            <a:r>
              <a:rPr lang="en-US" b="1" dirty="0" err="1"/>
              <a:t>int,int</a:t>
            </a:r>
            <a:r>
              <a:rPr lang="en-US" b="1" dirty="0"/>
              <a:t>) </a:t>
            </a:r>
            <a:r>
              <a:rPr lang="en-US" dirty="0"/>
              <a:t>functions. Include this header file in another C program where you prompt user to enter 2 numbers and print the results of arithmetic functions.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D2F02F-273F-42DD-B323-5F4ACABE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642997148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95606"/>
            <a:ext cx="11353800" cy="179999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Preprocessors are programs that process the source code before compilation.</a:t>
            </a:r>
          </a:p>
          <a:p>
            <a:endParaRPr lang="en-US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Preprocessor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165D0-1E46-45A2-BED0-E15917A3BA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11000" contrast="9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100" y="2893741"/>
            <a:ext cx="11468100" cy="3162300"/>
          </a:xfrm>
          <a:prstGeom prst="rect">
            <a:avLst/>
          </a:prstGeom>
          <a:effectLst>
            <a:glow rad="228600">
              <a:schemeClr val="bg1"/>
            </a:glow>
            <a:outerShdw blurRad="50800" dist="50800" dir="5400000" algn="ctr" rotWithShape="0">
              <a:schemeClr val="tx2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164177371"/>
      </p:ext>
    </p:extLst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3DAC1F-975F-49B1-AF3D-BCB4FE12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https://www.javatpoint.com/c-programming-language-tutorial</a:t>
            </a:r>
          </a:p>
          <a:p>
            <a:r>
              <a:rPr lang="en-US" dirty="0"/>
              <a:t>https://www.tutorialspoint.com/cprogramming/index.htm</a:t>
            </a:r>
          </a:p>
          <a:p>
            <a:r>
              <a:rPr lang="en-US" dirty="0"/>
              <a:t>https://www.programiz.com/c-programming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D2F02F-273F-42DD-B323-5F4ACABE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AutoShape 2" descr="https://inc-powerpoint.officeapps.live.com/pods/GetClipboardImage.ashx?Id=6a4e9a6c-8713-4325-910f-4fc7d3c79d4f&amp;DC=IN4&amp;pkey=6c2efae9-030a-4a30-8008-69ad84d16ebf&amp;wdwaccluster=IN4">
            <a:extLst>
              <a:ext uri="{FF2B5EF4-FFF2-40B4-BE49-F238E27FC236}">
                <a16:creationId xmlns:a16="http://schemas.microsoft.com/office/drawing/2014/main" id="{440DAFF9-BD80-4E38-9360-29655A50CE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inc-powerpoint.officeapps.live.com/pods/GetClipboardImage.ashx?Id=47e908a6-c08b-4d47-be07-5890d2ab4e74&amp;DC=IN4&amp;pkey=29fa1a96-8bc3-41a1-855d-c6892cc7bd5f&amp;wdwaccluster=IN4">
            <a:extLst>
              <a:ext uri="{FF2B5EF4-FFF2-40B4-BE49-F238E27FC236}">
                <a16:creationId xmlns:a16="http://schemas.microsoft.com/office/drawing/2014/main" id="{E1674B4C-D93F-493C-B0B5-D71ED84E94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53AC0-5D3B-45AE-B151-D390DF58DDD5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6241249"/>
      </p:ext>
    </p:extLst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What Questions do you have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  <a:noFill/>
        </p:spPr>
        <p:txBody>
          <a:bodyPr/>
          <a:lstStyle/>
          <a:p>
            <a:fld id="{ACF956A2-7926-44F2-B77D-946F7A96E69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D294A-C111-4CF4-0D3B-BA8E7FE9E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608" b="90166" l="11875" r="86406">
                        <a14:foregroundMark x1="15000" y1="39116" x2="15000" y2="39116"/>
                        <a14:foregroundMark x1="12109" y1="43646" x2="12109" y2="43646"/>
                        <a14:foregroundMark x1="72891" y1="16243" x2="72891" y2="16243"/>
                        <a14:foregroundMark x1="82109" y1="10718" x2="82266" y2="11381"/>
                        <a14:foregroundMark x1="82969" y1="17680" x2="82969" y2="19448"/>
                        <a14:foregroundMark x1="86406" y1="19006" x2="86406" y2="19006"/>
                        <a14:foregroundMark x1="77109" y1="45635" x2="77109" y2="45635"/>
                        <a14:foregroundMark x1="71797" y1="46077" x2="71797" y2="46077"/>
                        <a14:foregroundMark x1="72500" y1="81326" x2="72500" y2="81326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852" t="3062" r="11046" b="-3062"/>
          <a:stretch/>
        </p:blipFill>
        <p:spPr>
          <a:xfrm>
            <a:off x="3429000" y="982768"/>
            <a:ext cx="6172200" cy="551688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C9A2-4E06-4ED1-AD91-FA493CBE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67000"/>
            <a:ext cx="10972800" cy="97366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3AA7B8-63A6-4924-AE78-DF6A9C33BA84}"/>
              </a:ext>
            </a:extLst>
          </p:cNvPr>
          <p:cNvSpPr/>
          <p:nvPr/>
        </p:nvSpPr>
        <p:spPr>
          <a:xfrm>
            <a:off x="4272424" y="2967335"/>
            <a:ext cx="3647152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2690065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582400" cy="49530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Preprocessor programs provide </a:t>
            </a:r>
            <a:r>
              <a:rPr lang="en-US" b="1" dirty="0"/>
              <a:t>preprocessor directives </a:t>
            </a:r>
            <a:r>
              <a:rPr lang="en-US" dirty="0"/>
              <a:t>that tell the compiler to preprocess the source code before compiling.</a:t>
            </a:r>
          </a:p>
          <a:p>
            <a:r>
              <a:rPr lang="en-US" dirty="0"/>
              <a:t>All of these preprocessor directives begin with a ‘#’ (hash) symbol. </a:t>
            </a:r>
          </a:p>
          <a:p>
            <a:r>
              <a:rPr lang="en-US" dirty="0"/>
              <a:t>The ‘#’ symbol indicates that whatever statement starts with a ‘#’ will go to the preprocessor program to get executed.</a:t>
            </a:r>
          </a:p>
          <a:p>
            <a:r>
              <a:rPr lang="en-US" dirty="0"/>
              <a:t>We can place these preprocessor directives anywhere in our program (Preferably on top of the program).</a:t>
            </a:r>
          </a:p>
          <a:p>
            <a:r>
              <a:rPr lang="en-US" dirty="0"/>
              <a:t>Examples : </a:t>
            </a:r>
            <a:r>
              <a:rPr lang="en-US" b="1" i="1" dirty="0"/>
              <a:t>#include</a:t>
            </a:r>
            <a:r>
              <a:rPr lang="en-US" b="1" dirty="0"/>
              <a:t>,</a:t>
            </a:r>
            <a:r>
              <a:rPr lang="en-US" dirty="0"/>
              <a:t> </a:t>
            </a:r>
            <a:r>
              <a:rPr lang="en-US" i="1" dirty="0"/>
              <a:t>#define</a:t>
            </a:r>
            <a:r>
              <a:rPr lang="en-US" dirty="0"/>
              <a:t>, </a:t>
            </a:r>
            <a:r>
              <a:rPr lang="en-US" i="1" dirty="0"/>
              <a:t>#</a:t>
            </a:r>
            <a:r>
              <a:rPr lang="en-US" i="1" dirty="0" err="1"/>
              <a:t>ifndef</a:t>
            </a:r>
            <a:r>
              <a:rPr lang="en-US" i="1" dirty="0"/>
              <a:t>,</a:t>
            </a:r>
            <a:r>
              <a:rPr lang="en-US" dirty="0"/>
              <a:t> etc.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Preprocessor Directives</a:t>
            </a:r>
          </a:p>
        </p:txBody>
      </p:sp>
    </p:spTree>
    <p:extLst>
      <p:ext uri="{BB962C8B-B14F-4D97-AF65-F5344CB8AC3E}">
        <p14:creationId xmlns:p14="http://schemas.microsoft.com/office/powerpoint/2010/main" val="3837490598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582400" cy="4953000"/>
          </a:xfrm>
        </p:spPr>
        <p:txBody>
          <a:bodyPr/>
          <a:lstStyle/>
          <a:p>
            <a:r>
              <a:rPr lang="en-US" i="1" dirty="0"/>
              <a:t>#include will include the code or content of the specified file in your program.</a:t>
            </a:r>
          </a:p>
          <a:p>
            <a:r>
              <a:rPr lang="en-US" b="1" i="1" dirty="0"/>
              <a:t>#</a:t>
            </a:r>
            <a:r>
              <a:rPr lang="en-US" i="1" dirty="0"/>
              <a:t> symbol only provides a path to the preprocessor, and a command such as </a:t>
            </a:r>
            <a:r>
              <a:rPr lang="en-US" b="1" i="1" dirty="0"/>
              <a:t>include</a:t>
            </a:r>
            <a:r>
              <a:rPr lang="en-US" i="1" dirty="0"/>
              <a:t> is processed by the preprocessor program.</a:t>
            </a:r>
          </a:p>
          <a:p>
            <a:r>
              <a:rPr lang="en-US" i="1" dirty="0"/>
              <a:t>&lt;&gt; indicates system directory where “” indicates current directory.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     //there are no semicolon required here</a:t>
            </a:r>
          </a:p>
          <a:p>
            <a:pPr marL="457200" lvl="1" indent="0">
              <a:buNone/>
            </a:pPr>
            <a:r>
              <a:rPr lang="en-US" dirty="0"/>
              <a:t>#include “</a:t>
            </a:r>
            <a:r>
              <a:rPr lang="en-US" dirty="0" err="1"/>
              <a:t>myheader</a:t>
            </a:r>
            <a:r>
              <a:rPr lang="en-US" dirty="0"/>
              <a:t>” // &lt;&gt; indicates system directory where these libs are available, “” – indicates current directory where source codes resides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#include - Directive </a:t>
            </a:r>
          </a:p>
        </p:txBody>
      </p:sp>
    </p:spTree>
    <p:extLst>
      <p:ext uri="{BB962C8B-B14F-4D97-AF65-F5344CB8AC3E}">
        <p14:creationId xmlns:p14="http://schemas.microsoft.com/office/powerpoint/2010/main" val="1714310388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95606"/>
            <a:ext cx="2286000" cy="5609994"/>
          </a:xfrm>
        </p:spPr>
        <p:txBody>
          <a:bodyPr/>
          <a:lstStyle/>
          <a:p>
            <a:endParaRPr lang="en-US" dirty="0"/>
          </a:p>
          <a:p>
            <a:r>
              <a:rPr lang="en-US" sz="2600" dirty="0"/>
              <a:t>Macros</a:t>
            </a:r>
          </a:p>
          <a:p>
            <a:r>
              <a:rPr lang="en-US" sz="2600" dirty="0"/>
              <a:t>File Inclusion</a:t>
            </a:r>
          </a:p>
          <a:p>
            <a:r>
              <a:rPr lang="en-US" sz="2600" dirty="0"/>
              <a:t>Conditional compilation</a:t>
            </a:r>
          </a:p>
          <a:p>
            <a:r>
              <a:rPr lang="en-US" sz="2600" dirty="0"/>
              <a:t>Others directives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Types of Preprocessors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82C09-D0FE-4C81-B71E-4CD4B8C644AB}"/>
              </a:ext>
            </a:extLst>
          </p:cNvPr>
          <p:cNvSpPr txBox="1"/>
          <p:nvPr/>
        </p:nvSpPr>
        <p:spPr>
          <a:xfrm>
            <a:off x="2438400" y="1371600"/>
            <a:ext cx="90678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Macros</a:t>
            </a:r>
          </a:p>
          <a:p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Macros are pieces of code in a program that is given some name.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Whenever this name is encountered by the compiler, the compiler replaces the name with the actual piece of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‘#define’</a:t>
            </a:r>
            <a:r>
              <a:rPr lang="en-US" sz="2400" dirty="0"/>
              <a:t> directive is used to define a macro.</a:t>
            </a:r>
          </a:p>
          <a:p>
            <a:pPr lvl="2"/>
            <a:r>
              <a:rPr lang="en-US" sz="2400" dirty="0"/>
              <a:t>  </a:t>
            </a:r>
          </a:p>
          <a:p>
            <a:pPr lvl="2"/>
            <a:r>
              <a:rPr lang="en-US" sz="2400" dirty="0"/>
              <a:t>    Syntax:   </a:t>
            </a:r>
            <a:r>
              <a:rPr lang="en-US" sz="2400" b="1" dirty="0"/>
              <a:t>#define token value</a:t>
            </a:r>
          </a:p>
          <a:p>
            <a:pPr lvl="2"/>
            <a:r>
              <a:rPr lang="en-US" sz="2400" dirty="0"/>
              <a:t>	</a:t>
            </a:r>
          </a:p>
          <a:p>
            <a:pPr lvl="2"/>
            <a:r>
              <a:rPr lang="en-US" sz="2400" dirty="0"/>
              <a:t>    Example:  </a:t>
            </a:r>
            <a:r>
              <a:rPr lang="en-US" sz="2400" b="1" dirty="0"/>
              <a:t>#define LIMIT 5</a:t>
            </a:r>
          </a:p>
          <a:p>
            <a:pPr lvl="2"/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44575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95606"/>
            <a:ext cx="2286000" cy="5609994"/>
          </a:xfrm>
        </p:spPr>
        <p:txBody>
          <a:bodyPr/>
          <a:lstStyle/>
          <a:p>
            <a:endParaRPr lang="en-US" dirty="0"/>
          </a:p>
          <a:p>
            <a:r>
              <a:rPr lang="en-US" sz="2600" dirty="0"/>
              <a:t>Macros</a:t>
            </a:r>
          </a:p>
          <a:p>
            <a:r>
              <a:rPr lang="en-US" sz="2600" dirty="0"/>
              <a:t>File Inclusion</a:t>
            </a:r>
          </a:p>
          <a:p>
            <a:r>
              <a:rPr lang="en-US" sz="2600" dirty="0"/>
              <a:t>Conditional compilation</a:t>
            </a:r>
          </a:p>
          <a:p>
            <a:r>
              <a:rPr lang="en-US" sz="2600" dirty="0"/>
              <a:t>Others directives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Types of Preprocessors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82C09-D0FE-4C81-B71E-4CD4B8C644AB}"/>
              </a:ext>
            </a:extLst>
          </p:cNvPr>
          <p:cNvSpPr txBox="1"/>
          <p:nvPr/>
        </p:nvSpPr>
        <p:spPr>
          <a:xfrm>
            <a:off x="2438400" y="1371600"/>
            <a:ext cx="5715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Macros</a:t>
            </a:r>
          </a:p>
          <a:p>
            <a:endParaRPr lang="en-US" sz="2400" dirty="0">
              <a:latin typeface="+mj-lt"/>
            </a:endParaRPr>
          </a:p>
          <a:p>
            <a:pPr lvl="2"/>
            <a:r>
              <a:rPr lang="en-US" sz="2400" b="1" dirty="0">
                <a:latin typeface="+mj-lt"/>
              </a:rPr>
              <a:t>#include &lt;</a:t>
            </a:r>
            <a:r>
              <a:rPr lang="en-US" sz="2400" b="1" dirty="0" err="1">
                <a:latin typeface="+mj-lt"/>
              </a:rPr>
              <a:t>stdio.h</a:t>
            </a:r>
            <a:r>
              <a:rPr lang="en-US" sz="2400" b="1" dirty="0">
                <a:latin typeface="+mj-lt"/>
              </a:rPr>
              <a:t>&gt;</a:t>
            </a:r>
            <a:endParaRPr lang="en-US" sz="2400" dirty="0">
              <a:latin typeface="+mj-lt"/>
            </a:endParaRPr>
          </a:p>
          <a:p>
            <a:pPr lvl="2"/>
            <a:r>
              <a:rPr lang="en-US" sz="2400" b="1" dirty="0">
                <a:latin typeface="+mj-lt"/>
              </a:rPr>
              <a:t>#define LIMIT 5</a:t>
            </a:r>
          </a:p>
          <a:p>
            <a:pPr lvl="2"/>
            <a:r>
              <a:rPr lang="en-US" sz="2400" dirty="0">
                <a:latin typeface="+mj-lt"/>
              </a:rPr>
              <a:t> </a:t>
            </a:r>
          </a:p>
          <a:p>
            <a:pPr lvl="2"/>
            <a:r>
              <a:rPr lang="en-US" sz="2400" dirty="0">
                <a:latin typeface="+mj-lt"/>
              </a:rPr>
              <a:t>int main()</a:t>
            </a:r>
          </a:p>
          <a:p>
            <a:pPr lvl="2"/>
            <a:r>
              <a:rPr lang="en-US" sz="2400" dirty="0">
                <a:latin typeface="+mj-lt"/>
              </a:rPr>
              <a:t>{</a:t>
            </a:r>
          </a:p>
          <a:p>
            <a:pPr lvl="2"/>
            <a:r>
              <a:rPr lang="en-US" sz="2400" dirty="0">
                <a:latin typeface="+mj-lt"/>
              </a:rPr>
              <a:t>    for (int 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= 0; 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&lt; </a:t>
            </a:r>
            <a:r>
              <a:rPr lang="en-US" sz="2400" b="1" dirty="0">
                <a:latin typeface="+mj-lt"/>
              </a:rPr>
              <a:t>LIMIT</a:t>
            </a:r>
            <a:r>
              <a:rPr lang="en-US" sz="2400" dirty="0">
                <a:latin typeface="+mj-lt"/>
              </a:rPr>
              <a:t>; 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++) {</a:t>
            </a:r>
          </a:p>
          <a:p>
            <a:pPr lvl="2"/>
            <a:r>
              <a:rPr lang="en-US" sz="2400" dirty="0">
                <a:latin typeface="+mj-lt"/>
              </a:rPr>
              <a:t>        </a:t>
            </a:r>
            <a:r>
              <a:rPr lang="en-US" sz="2400" dirty="0" err="1">
                <a:latin typeface="+mj-lt"/>
              </a:rPr>
              <a:t>printf</a:t>
            </a:r>
            <a:r>
              <a:rPr lang="en-US" sz="2400" dirty="0">
                <a:latin typeface="+mj-lt"/>
              </a:rPr>
              <a:t>("%d \n", 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);</a:t>
            </a:r>
          </a:p>
          <a:p>
            <a:pPr lvl="2"/>
            <a:r>
              <a:rPr lang="en-US" sz="2400" dirty="0">
                <a:latin typeface="+mj-lt"/>
              </a:rPr>
              <a:t>    }</a:t>
            </a:r>
          </a:p>
          <a:p>
            <a:pPr lvl="2"/>
            <a:r>
              <a:rPr lang="en-US" sz="2400" dirty="0">
                <a:latin typeface="+mj-lt"/>
              </a:rPr>
              <a:t>    return 0;</a:t>
            </a:r>
          </a:p>
          <a:p>
            <a:pPr lvl="2"/>
            <a:r>
              <a:rPr lang="en-US" sz="2400" dirty="0">
                <a:latin typeface="+mj-lt"/>
              </a:rPr>
              <a:t>}</a:t>
            </a:r>
          </a:p>
          <a:p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91685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95606"/>
            <a:ext cx="2286000" cy="5609994"/>
          </a:xfrm>
        </p:spPr>
        <p:txBody>
          <a:bodyPr/>
          <a:lstStyle/>
          <a:p>
            <a:endParaRPr lang="en-US" dirty="0"/>
          </a:p>
          <a:p>
            <a:r>
              <a:rPr lang="en-US" sz="2600" dirty="0"/>
              <a:t>Macros</a:t>
            </a:r>
          </a:p>
          <a:p>
            <a:r>
              <a:rPr lang="en-US" sz="2600" dirty="0"/>
              <a:t>File Inclusion</a:t>
            </a:r>
          </a:p>
          <a:p>
            <a:r>
              <a:rPr lang="en-US" sz="2600" dirty="0"/>
              <a:t>Conditional compilation</a:t>
            </a:r>
          </a:p>
          <a:p>
            <a:r>
              <a:rPr lang="en-US" sz="2600" dirty="0"/>
              <a:t>Others directives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Types of Preprocessors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82C09-D0FE-4C81-B71E-4CD4B8C644AB}"/>
              </a:ext>
            </a:extLst>
          </p:cNvPr>
          <p:cNvSpPr txBox="1"/>
          <p:nvPr/>
        </p:nvSpPr>
        <p:spPr>
          <a:xfrm>
            <a:off x="2438400" y="1371600"/>
            <a:ext cx="90678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Macros with Arguments</a:t>
            </a:r>
          </a:p>
          <a:p>
            <a:endParaRPr lang="en-US" sz="2400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Its also possible to pass arguments to macros.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Macros defined with arguments work similarly to functions.</a:t>
            </a:r>
          </a:p>
          <a:p>
            <a:pPr lvl="2"/>
            <a:endParaRPr lang="en-US" sz="2400" dirty="0">
              <a:latin typeface="+mj-lt"/>
            </a:endParaRPr>
          </a:p>
          <a:p>
            <a:pPr lvl="2"/>
            <a:r>
              <a:rPr lang="pt-BR" sz="2400" b="1" dirty="0">
                <a:latin typeface="+mj-lt"/>
              </a:rPr>
              <a:t>#define sum (a, b) a + b</a:t>
            </a:r>
          </a:p>
          <a:p>
            <a:pPr lvl="2"/>
            <a:r>
              <a:rPr lang="pt-BR" sz="2400" b="1" dirty="0">
                <a:latin typeface="+mj-lt"/>
              </a:rPr>
              <a:t>#define AREA (l,b) l * b</a:t>
            </a:r>
          </a:p>
          <a:p>
            <a:pPr lvl="2"/>
            <a:endParaRPr lang="pt-BR" sz="2400" dirty="0">
              <a:latin typeface="+mj-lt"/>
            </a:endParaRPr>
          </a:p>
          <a:p>
            <a:pPr lvl="2"/>
            <a:r>
              <a:rPr lang="pt-BR" sz="2400" dirty="0">
                <a:latin typeface="+mj-lt"/>
              </a:rPr>
              <a:t> area = </a:t>
            </a:r>
            <a:r>
              <a:rPr lang="pt-BR" sz="2400" b="1" dirty="0">
                <a:latin typeface="+mj-lt"/>
              </a:rPr>
              <a:t>AREA(10, 12);</a:t>
            </a:r>
          </a:p>
          <a:p>
            <a:pPr lvl="2"/>
            <a:endParaRPr lang="pt-BR" sz="2400" dirty="0">
              <a:latin typeface="+mj-lt"/>
            </a:endParaRPr>
          </a:p>
          <a:p>
            <a:pPr lvl="2"/>
            <a:r>
              <a:rPr lang="en-US" sz="2400" dirty="0">
                <a:latin typeface="+mj-lt"/>
              </a:rPr>
              <a:t>whenever the compiler finds AREA(l, b) in the program, it replaces it with the statement (l*b). </a:t>
            </a:r>
            <a:endParaRPr lang="pt-BR" sz="2400" dirty="0">
              <a:latin typeface="+mj-lt"/>
            </a:endParaRPr>
          </a:p>
          <a:p>
            <a:pPr lvl="2"/>
            <a:endParaRPr lang="en-US" sz="2400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388147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95606"/>
            <a:ext cx="2286000" cy="5609994"/>
          </a:xfrm>
        </p:spPr>
        <p:txBody>
          <a:bodyPr/>
          <a:lstStyle/>
          <a:p>
            <a:endParaRPr lang="en-US" dirty="0"/>
          </a:p>
          <a:p>
            <a:r>
              <a:rPr lang="en-US" sz="2600" dirty="0"/>
              <a:t>Macros</a:t>
            </a:r>
          </a:p>
          <a:p>
            <a:r>
              <a:rPr lang="en-US" sz="2600" dirty="0"/>
              <a:t>File Inclusion</a:t>
            </a:r>
          </a:p>
          <a:p>
            <a:r>
              <a:rPr lang="en-US" sz="2600" dirty="0"/>
              <a:t>Conditional compilation</a:t>
            </a:r>
          </a:p>
          <a:p>
            <a:r>
              <a:rPr lang="en-US" sz="2600" dirty="0"/>
              <a:t>Others directives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Types of Preprocessors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82C09-D0FE-4C81-B71E-4CD4B8C644AB}"/>
              </a:ext>
            </a:extLst>
          </p:cNvPr>
          <p:cNvSpPr txBox="1"/>
          <p:nvPr/>
        </p:nvSpPr>
        <p:spPr>
          <a:xfrm>
            <a:off x="2895600" y="1095606"/>
            <a:ext cx="6858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Macros with Arguments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#include &lt;</a:t>
            </a:r>
            <a:r>
              <a:rPr lang="en-US" sz="2400" dirty="0" err="1">
                <a:latin typeface="+mj-lt"/>
              </a:rPr>
              <a:t>stdio.h</a:t>
            </a:r>
            <a:r>
              <a:rPr lang="en-US" sz="2400" dirty="0">
                <a:latin typeface="+mj-lt"/>
              </a:rPr>
              <a:t>&gt;</a:t>
            </a:r>
          </a:p>
          <a:p>
            <a:r>
              <a:rPr lang="en-US" sz="2400" dirty="0">
                <a:latin typeface="+mj-lt"/>
              </a:rPr>
              <a:t>#define min(a, b) (((a) &lt; (b)) ? (a) : (b))</a:t>
            </a:r>
          </a:p>
          <a:p>
            <a:r>
              <a:rPr lang="en-US" sz="2400" dirty="0">
                <a:latin typeface="+mj-lt"/>
              </a:rPr>
              <a:t>int main()</a:t>
            </a:r>
          </a:p>
          <a:p>
            <a:r>
              <a:rPr lang="en-US" sz="2400" dirty="0">
                <a:latin typeface="+mj-lt"/>
              </a:rPr>
              <a:t>{</a:t>
            </a:r>
          </a:p>
          <a:p>
            <a:r>
              <a:rPr lang="en-US" sz="2400" dirty="0">
                <a:latin typeface="+mj-lt"/>
              </a:rPr>
              <a:t>    int a = 18;</a:t>
            </a:r>
          </a:p>
          <a:p>
            <a:r>
              <a:rPr lang="en-US" sz="2400" dirty="0">
                <a:latin typeface="+mj-lt"/>
              </a:rPr>
              <a:t>    int b = 76;</a:t>
            </a:r>
          </a:p>
          <a:p>
            <a:r>
              <a:rPr lang="en-US" sz="2400" dirty="0">
                <a:latin typeface="+mj-lt"/>
              </a:rPr>
              <a:t>    </a:t>
            </a:r>
            <a:r>
              <a:rPr lang="en-US" sz="2400" dirty="0" err="1">
                <a:latin typeface="+mj-lt"/>
              </a:rPr>
              <a:t>printf</a:t>
            </a:r>
            <a:r>
              <a:rPr lang="en-US" sz="2400" dirty="0">
                <a:latin typeface="+mj-lt"/>
              </a:rPr>
              <a:t>("Minimum value between"</a:t>
            </a:r>
          </a:p>
          <a:p>
            <a:r>
              <a:rPr lang="en-US" sz="2400" dirty="0">
                <a:latin typeface="+mj-lt"/>
              </a:rPr>
              <a:t>           " %d and %d is %d\n",</a:t>
            </a:r>
          </a:p>
          <a:p>
            <a:r>
              <a:rPr lang="en-US" sz="2400" dirty="0">
                <a:latin typeface="+mj-lt"/>
              </a:rPr>
              <a:t>           a, b, min(a, b));</a:t>
            </a:r>
          </a:p>
          <a:p>
            <a:r>
              <a:rPr lang="en-US" sz="2400" dirty="0">
                <a:latin typeface="+mj-lt"/>
              </a:rPr>
              <a:t> </a:t>
            </a:r>
          </a:p>
          <a:p>
            <a:r>
              <a:rPr lang="en-US" sz="2400" dirty="0">
                <a:latin typeface="+mj-lt"/>
              </a:rPr>
              <a:t>    return 0;</a:t>
            </a:r>
          </a:p>
          <a:p>
            <a:r>
              <a:rPr lang="en-US" sz="2400" dirty="0">
                <a:latin typeface="+mj-lt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1983272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95606"/>
            <a:ext cx="2286000" cy="5609994"/>
          </a:xfrm>
        </p:spPr>
        <p:txBody>
          <a:bodyPr/>
          <a:lstStyle/>
          <a:p>
            <a:endParaRPr lang="en-US" dirty="0"/>
          </a:p>
          <a:p>
            <a:r>
              <a:rPr lang="en-US" sz="2600" dirty="0"/>
              <a:t>Macros</a:t>
            </a:r>
          </a:p>
          <a:p>
            <a:r>
              <a:rPr lang="en-US" sz="2600" dirty="0"/>
              <a:t>File Inclusion</a:t>
            </a:r>
          </a:p>
          <a:p>
            <a:r>
              <a:rPr lang="en-US" sz="2600" dirty="0"/>
              <a:t>Conditional compilation</a:t>
            </a:r>
          </a:p>
          <a:p>
            <a:r>
              <a:rPr lang="en-US" sz="2600" dirty="0"/>
              <a:t>Others directives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Types of Preprocessors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82C09-D0FE-4C81-B71E-4CD4B8C644AB}"/>
              </a:ext>
            </a:extLst>
          </p:cNvPr>
          <p:cNvSpPr txBox="1"/>
          <p:nvPr/>
        </p:nvSpPr>
        <p:spPr>
          <a:xfrm>
            <a:off x="2438400" y="1371600"/>
            <a:ext cx="9067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File Inclusion</a:t>
            </a:r>
          </a:p>
          <a:p>
            <a:endParaRPr lang="en-US" sz="2400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Tells the compiler to include a file in the source code program.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 </a:t>
            </a:r>
            <a:r>
              <a:rPr lang="en-US" sz="2400" b="1" dirty="0">
                <a:latin typeface="+mj-lt"/>
              </a:rPr>
              <a:t>#include preprocessor directive</a:t>
            </a:r>
            <a:r>
              <a:rPr lang="en-US" sz="2400" dirty="0">
                <a:latin typeface="+mj-lt"/>
              </a:rPr>
              <a:t> is used to include the header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2 types of files that can be included by the user in the program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Standard Header Files   (Using &lt;&gt;)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User-defined Header Files  (Using “”)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lvl="1"/>
            <a:endParaRPr lang="en-US" sz="2400" dirty="0"/>
          </a:p>
          <a:p>
            <a:pPr lvl="2"/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49926"/>
      </p:ext>
    </p:extLst>
  </p:cSld>
  <p:clrMapOvr>
    <a:masterClrMapping/>
  </p:clrMapOvr>
  <p:transition spd="med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8D0ED9DC03354CB595BC920378EF04" ma:contentTypeVersion="18" ma:contentTypeDescription="Create a new document." ma:contentTypeScope="" ma:versionID="e06edba34da905e0c792811b2fc2a0d8">
  <xsd:schema xmlns:xsd="http://www.w3.org/2001/XMLSchema" xmlns:xs="http://www.w3.org/2001/XMLSchema" xmlns:p="http://schemas.microsoft.com/office/2006/metadata/properties" xmlns:ns2="942b4a11-786d-49fa-b554-022b56622581" xmlns:ns3="56c12be8-fff1-4093-b1ca-63f36cc360a6" targetNamespace="http://schemas.microsoft.com/office/2006/metadata/properties" ma:root="true" ma:fieldsID="2ccac0d30fa8c0a035b7c76caa75efa0" ns2:_="" ns3:_="">
    <xsd:import namespace="942b4a11-786d-49fa-b554-022b56622581"/>
    <xsd:import namespace="56c12be8-fff1-4093-b1ca-63f36cc360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arketingEvent" minOccurs="0"/>
                <xsd:element ref="ns3:SharedWithUsers" minOccurs="0"/>
                <xsd:element ref="ns3:SharedWithDetails" minOccurs="0"/>
                <xsd:element ref="ns2:_Flow_SignoffStatus" minOccurs="0"/>
                <xsd:element ref="ns2:Hyperlink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2b4a11-786d-49fa-b554-022b566225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7fa16a-1f0f-4a58-b2e6-0e1bbf6cfc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arketingEvent" ma:index="20" nillable="true" ma:displayName="Marketing Event" ma:description="Event for which the flyer was created" ma:format="Dropdown" ma:internalName="MarketingEvent">
      <xsd:simpleType>
        <xsd:restriction base="dms:Text">
          <xsd:maxLength value="255"/>
        </xsd:restriction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Hyperlink" ma:index="24" nillable="true" ma:displayName="Hyperlink" ma:format="Hyperlink" ma:internalName="Hyper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12be8-fff1-4093-b1ca-63f36cc360a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4bdb046-b911-4ac5-a87a-166e0e8d600f}" ma:internalName="TaxCatchAll" ma:showField="CatchAllData" ma:web="56c12be8-fff1-4093-b1ca-63f36cc360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42b4a11-786d-49fa-b554-022b56622581">
      <Terms xmlns="http://schemas.microsoft.com/office/infopath/2007/PartnerControls"/>
    </lcf76f155ced4ddcb4097134ff3c332f>
    <Hyperlink xmlns="942b4a11-786d-49fa-b554-022b56622581">
      <Url xsi:nil="true"/>
      <Description xsi:nil="true"/>
    </Hyperlink>
    <TaxCatchAll xmlns="56c12be8-fff1-4093-b1ca-63f36cc360a6" xsi:nil="true"/>
    <MarketingEvent xmlns="942b4a11-786d-49fa-b554-022b56622581" xsi:nil="true"/>
    <_Flow_SignoffStatus xmlns="942b4a11-786d-49fa-b554-022b56622581" xsi:nil="true"/>
  </documentManagement>
</p:properties>
</file>

<file path=customXml/itemProps1.xml><?xml version="1.0" encoding="utf-8"?>
<ds:datastoreItem xmlns:ds="http://schemas.openxmlformats.org/officeDocument/2006/customXml" ds:itemID="{FE0DDB1C-6FE6-4910-B5D5-577CC44702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2b4a11-786d-49fa-b554-022b56622581"/>
    <ds:schemaRef ds:uri="56c12be8-fff1-4093-b1ca-63f36cc36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097A5A-03CF-4AB4-889A-1D869A9B5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1CBC68-3783-4CF7-AD1A-2D5D39F930E1}">
  <ds:schemaRefs>
    <ds:schemaRef ds:uri="8a429eec-d5d8-4d3d-ad31-7905691cc662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a72150ce-a33e-4d9f-bfb2-176de1b06806"/>
    <ds:schemaRef ds:uri="942b4a11-786d-49fa-b554-022b56622581"/>
    <ds:schemaRef ds:uri="56c12be8-fff1-4093-b1ca-63f36cc360a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Evolve v.3</Template>
  <TotalTime>8185</TotalTime>
  <Words>1311</Words>
  <Application>Microsoft Office PowerPoint</Application>
  <PresentationFormat>Widescreen</PresentationFormat>
  <Paragraphs>248</Paragraphs>
  <Slides>22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Segoe UI</vt:lpstr>
      <vt:lpstr>Tahoma</vt:lpstr>
      <vt:lpstr>Trebuchet MS</vt:lpstr>
      <vt:lpstr>Default Design</vt:lpstr>
      <vt:lpstr>think-cell Slide</vt:lpstr>
      <vt:lpstr>Programming C</vt:lpstr>
      <vt:lpstr>Preprocessor</vt:lpstr>
      <vt:lpstr>Preprocessor Directives</vt:lpstr>
      <vt:lpstr>#include - Directive </vt:lpstr>
      <vt:lpstr>Types of Preprocessors</vt:lpstr>
      <vt:lpstr>Types of Preprocessors</vt:lpstr>
      <vt:lpstr>Types of Preprocessors</vt:lpstr>
      <vt:lpstr>Types of Preprocessors</vt:lpstr>
      <vt:lpstr>Types of Preprocessors</vt:lpstr>
      <vt:lpstr>Types of Preprocessors</vt:lpstr>
      <vt:lpstr>Types of Preprocessors</vt:lpstr>
      <vt:lpstr>Types of Preprocessors</vt:lpstr>
      <vt:lpstr>Predefined Macros</vt:lpstr>
      <vt:lpstr>Predefined Macros</vt:lpstr>
      <vt:lpstr>Types of Preprocessors</vt:lpstr>
      <vt:lpstr>Creating header files</vt:lpstr>
      <vt:lpstr>Creating header files</vt:lpstr>
      <vt:lpstr>Points to remember – header file</vt:lpstr>
      <vt:lpstr>Exercises</vt:lpstr>
      <vt:lpstr>References</vt:lpstr>
      <vt:lpstr>What Questions do you have</vt:lpstr>
      <vt:lpstr>Thank you</vt:lpstr>
    </vt:vector>
  </TitlesOfParts>
  <Company>L&amp;T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Ravishankar R</dc:creator>
  <cp:lastModifiedBy>ATHAULLA G M</cp:lastModifiedBy>
  <cp:revision>399</cp:revision>
  <dcterms:created xsi:type="dcterms:W3CDTF">2022-06-01T04:08:51Z</dcterms:created>
  <dcterms:modified xsi:type="dcterms:W3CDTF">2023-12-15T09:55:21Z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ravishankar.r@lntecc.com</vt:lpwstr>
  </property>
  <property fmtid="{D5CDD505-2E9C-101B-9397-08002B2CF9AE}" pid="5" name="MSIP_Label_ac52bb50-aef2-4dc8-bb7f-e0da22648362_SetDate">
    <vt:lpwstr>2022-05-17T03:39:30.8348186Z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8134fe0b-d5d6-46b3-8781-a4a51d8e4ed6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  <property fmtid="{D5CDD505-2E9C-101B-9397-08002B2CF9AE}" pid="11" name="ContentTypeId">
    <vt:lpwstr>0x0101009D8D0ED9DC03354CB595BC920378EF04</vt:lpwstr>
  </property>
</Properties>
</file>