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8" r:id="rId5"/>
    <p:sldId id="259" r:id="rId6"/>
    <p:sldId id="260" r:id="rId7"/>
    <p:sldId id="261" r:id="rId8"/>
    <p:sldId id="262" r:id="rId9"/>
    <p:sldId id="299" r:id="rId10"/>
    <p:sldId id="263" r:id="rId11"/>
    <p:sldId id="300" r:id="rId12"/>
    <p:sldId id="295" r:id="rId13"/>
    <p:sldId id="296" r:id="rId14"/>
    <p:sldId id="297" r:id="rId15"/>
    <p:sldId id="264" r:id="rId16"/>
    <p:sldId id="265" r:id="rId17"/>
    <p:sldId id="266" r:id="rId18"/>
    <p:sldId id="267" r:id="rId19"/>
    <p:sldId id="269" r:id="rId20"/>
    <p:sldId id="293" r:id="rId21"/>
    <p:sldId id="29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9" d="100"/>
          <a:sy n="119" d="100"/>
        </p:scale>
        <p:origin x="-768"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60BAC8-461F-48C1-A589-1055EE3C30E7}"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0BAC8-461F-48C1-A589-1055EE3C30E7}"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0BAC8-461F-48C1-A589-1055EE3C30E7}" type="datetimeFigureOut">
              <a:rPr lang="en-US" smtClean="0"/>
              <a:t>8/16/2016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60BAC8-461F-48C1-A589-1055EE3C30E7}" type="datetimeFigureOut">
              <a:rPr lang="en-US" smtClean="0"/>
              <a:t>8/16/2016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60BAC8-461F-48C1-A589-1055EE3C30E7}" type="datetimeFigureOut">
              <a:rPr lang="en-US" smtClean="0"/>
              <a:t>8/16/2016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E60BAC8-461F-48C1-A589-1055EE3C30E7}" type="datetimeFigureOut">
              <a:rPr lang="en-US" smtClean="0"/>
              <a:t>8/16/2016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193D0-872A-470C-9302-8B4DE3F9D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E60BAC8-461F-48C1-A589-1055EE3C30E7}"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0BAC8-461F-48C1-A589-1055EE3C30E7}" type="datetimeFigureOut">
              <a:rPr lang="en-US" smtClean="0"/>
              <a:t>8/16/2016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93D0-872A-470C-9302-8B4DE3F9D430}"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E60BAC8-461F-48C1-A589-1055EE3C30E7}" type="datetimeFigureOut">
              <a:rPr lang="en-US" smtClean="0"/>
              <a:t>8/16/2016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2193D0-872A-470C-9302-8B4DE3F9D430}"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katanaproject.codeplex.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sp.net/media/4071077/aspnet-web-api-poster.pdf"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143000"/>
            <a:ext cx="7772400" cy="1470025"/>
          </a:xfrm>
        </p:spPr>
        <p:txBody>
          <a:bodyPr>
            <a:noAutofit/>
          </a:bodyPr>
          <a:lstStyle/>
          <a:p>
            <a:r>
              <a:rPr lang="en-US" sz="5500" dirty="0" smtClean="0"/>
              <a:t>Web API Security</a:t>
            </a:r>
            <a:endParaRPr lang="en-US" sz="5500" dirty="0"/>
          </a:p>
        </p:txBody>
      </p:sp>
      <p:sp>
        <p:nvSpPr>
          <p:cNvPr id="3" name="Subtitle 2"/>
          <p:cNvSpPr>
            <a:spLocks noGrp="1"/>
          </p:cNvSpPr>
          <p:nvPr>
            <p:ph type="subTitle" idx="1"/>
          </p:nvPr>
        </p:nvSpPr>
        <p:spPr>
          <a:xfrm>
            <a:off x="1409700" y="2667000"/>
            <a:ext cx="6400800" cy="685800"/>
          </a:xfrm>
        </p:spPr>
        <p:txBody>
          <a:bodyPr/>
          <a:lstStyle/>
          <a:p>
            <a:r>
              <a:rPr lang="en-US" dirty="0" smtClean="0"/>
              <a:t>(API Version 2.0)</a:t>
            </a:r>
            <a:endParaRPr lang="en-US"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
        <p:nvSpPr>
          <p:cNvPr id="6" name="TextBox 5"/>
          <p:cNvSpPr txBox="1"/>
          <p:nvPr/>
        </p:nvSpPr>
        <p:spPr>
          <a:xfrm>
            <a:off x="3052622" y="3733800"/>
            <a:ext cx="3114955" cy="369332"/>
          </a:xfrm>
          <a:prstGeom prst="rect">
            <a:avLst/>
          </a:prstGeom>
          <a:noFill/>
        </p:spPr>
        <p:txBody>
          <a:bodyPr wrap="none" rtlCol="0">
            <a:spAutoFit/>
          </a:bodyPr>
          <a:lstStyle/>
          <a:p>
            <a:r>
              <a:rPr lang="en-US" b="1" dirty="0" smtClean="0">
                <a:solidFill>
                  <a:schemeClr val="bg1"/>
                </a:solidFill>
                <a:latin typeface="Aharoni" panose="02010803020104030203" pitchFamily="2" charset="-79"/>
                <a:cs typeface="Aharoni" panose="02010803020104030203" pitchFamily="2" charset="-79"/>
              </a:rPr>
              <a:t>A Complete Understanding</a:t>
            </a:r>
            <a:endParaRPr lang="en-US"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2628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in Web API 1.0</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7315200" cy="158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Security in Web API 2.0</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6858000" cy="2782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57200" y="2225189"/>
            <a:ext cx="3261470" cy="400110"/>
          </a:xfrm>
          <a:prstGeom prst="rect">
            <a:avLst/>
          </a:prstGeom>
          <a:noFill/>
        </p:spPr>
        <p:txBody>
          <a:bodyPr wrap="none" rtlCol="0">
            <a:spAutoFit/>
          </a:bodyPr>
          <a:lstStyle/>
          <a:p>
            <a:r>
              <a:rPr lang="en-US" sz="2000" b="1" dirty="0"/>
              <a:t>New Pipeline in Web API 2.0</a:t>
            </a:r>
          </a:p>
        </p:txBody>
      </p:sp>
    </p:spTree>
    <p:extLst>
      <p:ext uri="{BB962C8B-B14F-4D97-AF65-F5344CB8AC3E}">
        <p14:creationId xmlns:p14="http://schemas.microsoft.com/office/powerpoint/2010/main" val="420697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OWIN Middleware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372409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smtClean="0"/>
              <a:t>OWIN (Open Web Interface for .NET)</a:t>
            </a:r>
          </a:p>
          <a:p>
            <a:pPr lvl="1" algn="just"/>
            <a:endParaRPr lang="en-US" sz="1200" b="1" dirty="0" smtClean="0"/>
          </a:p>
          <a:p>
            <a:pPr lvl="1" algn="just"/>
            <a:r>
              <a:rPr lang="en-US" sz="1200" b="1" dirty="0" smtClean="0"/>
              <a:t>OWIN</a:t>
            </a:r>
            <a:r>
              <a:rPr lang="en-US" sz="1200" dirty="0"/>
              <a:t> allows web apps to be decoupled from web servers. It defines a standard way for </a:t>
            </a:r>
            <a:r>
              <a:rPr lang="en-US" sz="1200" b="1" dirty="0"/>
              <a:t>middleware</a:t>
            </a:r>
            <a:r>
              <a:rPr lang="en-US" sz="1200" dirty="0"/>
              <a:t> to be used in a pipeline to handle requests and associated responses. ASP.NET Core applications and </a:t>
            </a:r>
            <a:r>
              <a:rPr lang="en-US" sz="1200" b="1" dirty="0"/>
              <a:t>middleware</a:t>
            </a:r>
            <a:r>
              <a:rPr lang="en-US" sz="1200" dirty="0"/>
              <a:t> can interoperate </a:t>
            </a:r>
            <a:r>
              <a:rPr lang="en-US" sz="1200" dirty="0" smtClean="0"/>
              <a:t>with </a:t>
            </a:r>
            <a:r>
              <a:rPr lang="en-US" sz="1200" b="1" dirty="0" smtClean="0"/>
              <a:t>OWIN</a:t>
            </a:r>
            <a:r>
              <a:rPr lang="en-US" sz="1200" dirty="0" smtClean="0"/>
              <a:t>-based </a:t>
            </a:r>
            <a:r>
              <a:rPr lang="en-US" sz="1200" dirty="0"/>
              <a:t>applications, servers, and </a:t>
            </a:r>
            <a:r>
              <a:rPr lang="en-US" sz="1200" b="1" dirty="0"/>
              <a:t>middleware</a:t>
            </a:r>
            <a:r>
              <a:rPr lang="en-US" sz="1200" dirty="0" smtClean="0"/>
              <a:t>.</a:t>
            </a:r>
          </a:p>
          <a:p>
            <a:pPr lvl="1" algn="just"/>
            <a:endParaRPr lang="en-US" sz="1200" b="1" dirty="0"/>
          </a:p>
          <a:p>
            <a:pPr lvl="1" algn="just"/>
            <a:r>
              <a:rPr lang="en-US" sz="1200" dirty="0" smtClean="0"/>
              <a:t>In other words, </a:t>
            </a:r>
            <a:r>
              <a:rPr lang="en-US" sz="1200" b="1" dirty="0"/>
              <a:t>OWIN</a:t>
            </a:r>
            <a:r>
              <a:rPr lang="en-US" sz="1200" dirty="0"/>
              <a:t> defines a standard interface between </a:t>
            </a:r>
            <a:r>
              <a:rPr lang="en-US" sz="1200" b="1" i="1" dirty="0"/>
              <a:t>.NET web servers</a:t>
            </a:r>
            <a:r>
              <a:rPr lang="en-US" sz="1200" b="1" dirty="0"/>
              <a:t> </a:t>
            </a:r>
            <a:r>
              <a:rPr lang="en-US" sz="1200" dirty="0"/>
              <a:t>and </a:t>
            </a:r>
            <a:r>
              <a:rPr lang="en-US" sz="1200" b="1" i="1" dirty="0"/>
              <a:t>web applications</a:t>
            </a:r>
            <a:r>
              <a:rPr lang="en-US" sz="1200" dirty="0"/>
              <a:t>. The goal of the OWIN interface is to decouple server and application, encourage the development of simple modules for .NET web development, and, by being an open standard, stimulate the open source ecosystem of .NET web development tools</a:t>
            </a:r>
            <a:endParaRPr lang="en-US" sz="1200" dirty="0" smtClean="0"/>
          </a:p>
          <a:p>
            <a:pPr lvl="1" algn="just"/>
            <a:endParaRPr lang="en-US" sz="1400" dirty="0"/>
          </a:p>
          <a:p>
            <a:pPr marL="742950" lvl="1" indent="-285750" algn="just">
              <a:buFont typeface="Arial" panose="020B0604020202020204" pitchFamily="34" charset="0"/>
              <a:buChar char="•"/>
            </a:pPr>
            <a:endParaRPr lang="en-US" sz="1600" dirty="0" smtClean="0"/>
          </a:p>
          <a:p>
            <a:pPr lvl="1" algn="just"/>
            <a:r>
              <a:rPr lang="en-US" sz="1600" dirty="0" smtClean="0"/>
              <a:t>Example:-</a:t>
            </a:r>
          </a:p>
          <a:p>
            <a:pPr lvl="1" algn="just"/>
            <a:endParaRPr lang="en-US" sz="1600" dirty="0" smtClean="0"/>
          </a:p>
          <a:p>
            <a:pPr lvl="1" algn="just"/>
            <a:r>
              <a:rPr lang="en-US" sz="1200" b="1" dirty="0" smtClean="0"/>
              <a:t>Katana</a:t>
            </a:r>
            <a:r>
              <a:rPr lang="en-US" sz="1200" dirty="0" smtClean="0"/>
              <a:t> – OWIN implementations for Microsoft Servers and Frameworks. </a:t>
            </a:r>
            <a:r>
              <a:rPr lang="en-US" sz="1200" dirty="0"/>
              <a:t>Katana is a flexible set of components for building and hosting OWIN-based web </a:t>
            </a:r>
            <a:r>
              <a:rPr lang="en-US" sz="1200" dirty="0" smtClean="0"/>
              <a:t>applications.</a:t>
            </a:r>
          </a:p>
          <a:p>
            <a:pPr lvl="1" algn="just"/>
            <a:endParaRPr lang="en-US" sz="1200" dirty="0" smtClean="0"/>
          </a:p>
          <a:p>
            <a:pPr lvl="1" algn="just"/>
            <a:r>
              <a:rPr lang="en-US" sz="1200" dirty="0" smtClean="0"/>
              <a:t>Web site to learn more </a:t>
            </a:r>
            <a:r>
              <a:rPr lang="en-US" sz="1200" dirty="0"/>
              <a:t>about Katana is </a:t>
            </a:r>
            <a:r>
              <a:rPr lang="en-US" sz="1200" dirty="0">
                <a:hlinkClick r:id="rId3"/>
              </a:rPr>
              <a:t>http://</a:t>
            </a:r>
            <a:r>
              <a:rPr lang="en-US" sz="1200" dirty="0" smtClean="0">
                <a:hlinkClick r:id="rId3"/>
              </a:rPr>
              <a:t>katanaproject.codeplex.com/</a:t>
            </a:r>
            <a:r>
              <a:rPr lang="en-US" sz="1200" dirty="0" smtClean="0"/>
              <a:t>. This </a:t>
            </a:r>
            <a:r>
              <a:rPr lang="en-US" sz="1200" dirty="0"/>
              <a:t>site is the home for Katana host, server, and middleware source code and documentation</a:t>
            </a:r>
            <a:endParaRPr lang="en-US" sz="1200" dirty="0" smtClean="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Passing Credential</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3754874"/>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Ways to pass credentials to Web API</a:t>
            </a:r>
          </a:p>
          <a:p>
            <a:pPr marL="285750" indent="-285750">
              <a:buFont typeface="Arial" panose="020B0604020202020204" pitchFamily="34" charset="0"/>
              <a:buChar char="•"/>
            </a:pPr>
            <a:endParaRPr lang="en-US" b="1" dirty="0" smtClean="0"/>
          </a:p>
          <a:p>
            <a:pPr marL="742950" lvl="1" indent="-285750" algn="just">
              <a:buFont typeface="Arial" panose="020B0604020202020204" pitchFamily="34" charset="0"/>
              <a:buChar char="•"/>
            </a:pPr>
            <a:r>
              <a:rPr lang="en-US" sz="1400" b="1" dirty="0" smtClean="0"/>
              <a:t>Header </a:t>
            </a:r>
          </a:p>
          <a:p>
            <a:pPr lvl="2" algn="just"/>
            <a:r>
              <a:rPr lang="en-US" sz="1400" b="1" dirty="0" smtClean="0">
                <a:solidFill>
                  <a:schemeClr val="accent3">
                    <a:lumMod val="50000"/>
                  </a:schemeClr>
                </a:solidFill>
              </a:rPr>
              <a:t>Authentication</a:t>
            </a:r>
            <a:r>
              <a:rPr lang="en-US" sz="1400" dirty="0" smtClean="0"/>
              <a:t>: &lt;</a:t>
            </a:r>
            <a:r>
              <a:rPr lang="en-US" sz="1400" b="1" dirty="0" smtClean="0">
                <a:solidFill>
                  <a:schemeClr val="accent5">
                    <a:lumMod val="75000"/>
                  </a:schemeClr>
                </a:solidFill>
              </a:rPr>
              <a:t>schema</a:t>
            </a:r>
            <a:r>
              <a:rPr lang="en-US" sz="1400" dirty="0" smtClean="0"/>
              <a:t>&gt; &lt;</a:t>
            </a:r>
            <a:r>
              <a:rPr lang="en-US" sz="1400" b="1" dirty="0" smtClean="0">
                <a:solidFill>
                  <a:schemeClr val="accent6">
                    <a:lumMod val="75000"/>
                  </a:schemeClr>
                </a:solidFill>
              </a:rPr>
              <a:t>token</a:t>
            </a:r>
            <a:r>
              <a:rPr lang="en-US" sz="1400" dirty="0" smtClean="0"/>
              <a:t>&gt;</a:t>
            </a:r>
          </a:p>
          <a:p>
            <a:pPr lvl="2" algn="just"/>
            <a:r>
              <a:rPr lang="en-US" sz="1400" i="1" dirty="0" smtClean="0"/>
              <a:t>Ex: </a:t>
            </a:r>
            <a:r>
              <a:rPr lang="en-US" sz="1400" b="1" i="1" dirty="0" smtClean="0">
                <a:solidFill>
                  <a:schemeClr val="accent3">
                    <a:lumMod val="50000"/>
                  </a:schemeClr>
                </a:solidFill>
              </a:rPr>
              <a:t>authentication</a:t>
            </a:r>
            <a:r>
              <a:rPr lang="en-US" sz="1400" i="1" dirty="0" smtClean="0"/>
              <a:t>: </a:t>
            </a:r>
            <a:r>
              <a:rPr lang="en-US" sz="1400" b="1" i="1" dirty="0" smtClean="0">
                <a:solidFill>
                  <a:schemeClr val="accent5">
                    <a:lumMod val="75000"/>
                  </a:schemeClr>
                </a:solidFill>
              </a:rPr>
              <a:t>basic</a:t>
            </a:r>
            <a:r>
              <a:rPr lang="en-US" sz="1400" i="1" dirty="0" smtClean="0"/>
              <a:t> </a:t>
            </a:r>
            <a:r>
              <a:rPr lang="en-US" sz="1400" b="1" i="1" dirty="0" smtClean="0">
                <a:solidFill>
                  <a:schemeClr val="accent6">
                    <a:lumMod val="75000"/>
                  </a:schemeClr>
                </a:solidFill>
              </a:rPr>
              <a:t>8skls02003kemdm2-4l23ll2-9</a:t>
            </a:r>
          </a:p>
          <a:p>
            <a:pPr lvl="2" algn="just"/>
            <a:endParaRPr lang="en-US" sz="1400" dirty="0" smtClean="0"/>
          </a:p>
          <a:p>
            <a:pPr marL="742950" lvl="1" indent="-285750" algn="just">
              <a:buFont typeface="Arial" panose="020B0604020202020204" pitchFamily="34" charset="0"/>
              <a:buChar char="•"/>
            </a:pPr>
            <a:r>
              <a:rPr lang="en-US" sz="1400" b="1" dirty="0" smtClean="0"/>
              <a:t>Query String</a:t>
            </a:r>
          </a:p>
          <a:p>
            <a:pPr lvl="2" algn="just"/>
            <a:r>
              <a:rPr lang="en-US" sz="1400" dirty="0" smtClean="0"/>
              <a:t>? &lt;</a:t>
            </a:r>
            <a:r>
              <a:rPr lang="en-US" sz="1400" b="1" dirty="0" smtClean="0">
                <a:solidFill>
                  <a:schemeClr val="accent1">
                    <a:lumMod val="75000"/>
                  </a:schemeClr>
                </a:solidFill>
              </a:rPr>
              <a:t>key</a:t>
            </a:r>
            <a:r>
              <a:rPr lang="en-US" sz="1400" dirty="0" smtClean="0"/>
              <a:t>-</a:t>
            </a:r>
            <a:r>
              <a:rPr lang="en-US" sz="1400" b="1" dirty="0" smtClean="0">
                <a:solidFill>
                  <a:srgbClr val="7030A0"/>
                </a:solidFill>
              </a:rPr>
              <a:t>value</a:t>
            </a:r>
            <a:r>
              <a:rPr lang="en-US" sz="1400" dirty="0" smtClean="0"/>
              <a:t> pair&gt;</a:t>
            </a:r>
          </a:p>
          <a:p>
            <a:pPr lvl="2" algn="just"/>
            <a:r>
              <a:rPr lang="en-US" sz="1400" i="1" dirty="0" smtClean="0"/>
              <a:t>Ex: ?</a:t>
            </a:r>
            <a:r>
              <a:rPr lang="en-US" sz="1400" b="1" i="1" dirty="0" smtClean="0">
                <a:solidFill>
                  <a:schemeClr val="accent1">
                    <a:lumMod val="75000"/>
                  </a:schemeClr>
                </a:solidFill>
              </a:rPr>
              <a:t>user</a:t>
            </a:r>
            <a:r>
              <a:rPr lang="en-US" sz="1400" i="1" dirty="0" smtClean="0"/>
              <a:t>=</a:t>
            </a:r>
            <a:r>
              <a:rPr lang="en-US" sz="1400" b="1" i="1" dirty="0" smtClean="0">
                <a:solidFill>
                  <a:srgbClr val="7030A0"/>
                </a:solidFill>
              </a:rPr>
              <a:t>84k42d</a:t>
            </a:r>
            <a:r>
              <a:rPr lang="en-US" sz="1400" i="1" dirty="0" smtClean="0"/>
              <a:t>&amp;</a:t>
            </a:r>
            <a:r>
              <a:rPr lang="en-US" sz="1400" b="1" i="1" dirty="0" smtClean="0">
                <a:solidFill>
                  <a:schemeClr val="accent1">
                    <a:lumMod val="75000"/>
                  </a:schemeClr>
                </a:solidFill>
              </a:rPr>
              <a:t>pwd</a:t>
            </a:r>
            <a:r>
              <a:rPr lang="en-US" sz="1400" i="1" dirty="0" smtClean="0"/>
              <a:t>=</a:t>
            </a:r>
            <a:r>
              <a:rPr lang="en-US" sz="1400" b="1" i="1" dirty="0" smtClean="0">
                <a:solidFill>
                  <a:srgbClr val="7030A0"/>
                </a:solidFill>
              </a:rPr>
              <a:t>ll340kj2</a:t>
            </a:r>
          </a:p>
          <a:p>
            <a:pPr lvl="2" algn="just"/>
            <a:endParaRPr lang="en-US" sz="1400" dirty="0" smtClean="0"/>
          </a:p>
          <a:p>
            <a:pPr marL="742950" lvl="1" indent="-285750" algn="just">
              <a:buFont typeface="Arial" panose="020B0604020202020204" pitchFamily="34" charset="0"/>
              <a:buChar char="•"/>
            </a:pPr>
            <a:r>
              <a:rPr lang="en-US" sz="1400" b="1" dirty="0" smtClean="0"/>
              <a:t>Client Certificate</a:t>
            </a:r>
          </a:p>
          <a:p>
            <a:pPr lvl="2" algn="just"/>
            <a:r>
              <a:rPr lang="en-US" sz="1200" dirty="0" smtClean="0"/>
              <a:t>Creating and adding CC on client machine</a:t>
            </a:r>
          </a:p>
          <a:p>
            <a:pPr lvl="2" algn="just"/>
            <a:r>
              <a:rPr lang="en-US" sz="1200" dirty="0" smtClean="0"/>
              <a:t>Read CC (</a:t>
            </a:r>
            <a:r>
              <a:rPr lang="en-US" sz="1200" b="1" dirty="0" smtClean="0"/>
              <a:t>X509Certificate2</a:t>
            </a:r>
            <a:r>
              <a:rPr lang="en-US" sz="1200" dirty="0" smtClean="0"/>
              <a:t>)  thru </a:t>
            </a:r>
            <a:r>
              <a:rPr lang="en-US" sz="1200" dirty="0" err="1" smtClean="0">
                <a:solidFill>
                  <a:schemeClr val="accent1">
                    <a:lumMod val="75000"/>
                  </a:schemeClr>
                </a:solidFill>
              </a:rPr>
              <a:t>Request.GetClientCertificate</a:t>
            </a:r>
            <a:r>
              <a:rPr lang="en-US" sz="1200" dirty="0" smtClean="0"/>
              <a:t> method</a:t>
            </a:r>
          </a:p>
          <a:p>
            <a:pPr marL="742950" lvl="1" indent="-285750" algn="just">
              <a:buFont typeface="Arial" panose="020B0604020202020204" pitchFamily="34" charset="0"/>
              <a:buChar char="•"/>
            </a:pPr>
            <a:endParaRPr lang="en-US" sz="1400" b="1" dirty="0" smtClean="0"/>
          </a:p>
          <a:p>
            <a:pPr marL="742950" lvl="1" indent="-285750" algn="just">
              <a:buFont typeface="Arial" panose="020B0604020202020204" pitchFamily="34" charset="0"/>
              <a:buChar char="•"/>
            </a:pPr>
            <a:r>
              <a:rPr lang="en-US" sz="1400" b="1" dirty="0" smtClean="0"/>
              <a:t>Cookies</a:t>
            </a:r>
            <a:endParaRPr lang="en-US" sz="1400" b="1" dirty="0"/>
          </a:p>
          <a:p>
            <a:pPr lvl="2" algn="just"/>
            <a:r>
              <a:rPr lang="en-US" sz="1200" dirty="0"/>
              <a:t>Creating and </a:t>
            </a:r>
            <a:r>
              <a:rPr lang="en-US" sz="1200" dirty="0" smtClean="0"/>
              <a:t>sending cookie to </a:t>
            </a:r>
            <a:r>
              <a:rPr lang="en-US" sz="1200" dirty="0"/>
              <a:t>client </a:t>
            </a:r>
            <a:r>
              <a:rPr lang="en-US" sz="1200" dirty="0" smtClean="0"/>
              <a:t>machine thru </a:t>
            </a:r>
            <a:r>
              <a:rPr lang="en-US" sz="1200" dirty="0" err="1" smtClean="0">
                <a:solidFill>
                  <a:schemeClr val="accent1">
                    <a:lumMod val="75000"/>
                  </a:schemeClr>
                </a:solidFill>
              </a:rPr>
              <a:t>Response.Headers.AddCookies</a:t>
            </a:r>
            <a:endParaRPr lang="en-US" sz="1200" dirty="0">
              <a:solidFill>
                <a:schemeClr val="accent1">
                  <a:lumMod val="75000"/>
                </a:schemeClr>
              </a:solidFill>
            </a:endParaRPr>
          </a:p>
          <a:p>
            <a:pPr lvl="2" algn="just"/>
            <a:r>
              <a:rPr lang="en-US" sz="1200" dirty="0"/>
              <a:t>Read </a:t>
            </a:r>
            <a:r>
              <a:rPr lang="en-US" sz="1200" dirty="0" smtClean="0"/>
              <a:t>Cookie thru </a:t>
            </a:r>
            <a:r>
              <a:rPr lang="en-US" sz="1200" dirty="0" err="1">
                <a:solidFill>
                  <a:schemeClr val="accent1">
                    <a:lumMod val="75000"/>
                  </a:schemeClr>
                </a:solidFill>
              </a:rPr>
              <a:t>Request.Headers.GetCookies</a:t>
            </a:r>
            <a:r>
              <a:rPr lang="en-US" sz="1200" dirty="0" smtClean="0"/>
              <a:t> method</a:t>
            </a:r>
            <a:endParaRPr lang="en-US" sz="1200" dirty="0"/>
          </a:p>
        </p:txBody>
      </p:sp>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API Handlers and Filters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95300" y="2209800"/>
            <a:ext cx="8229600" cy="1661993"/>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Message Handler</a:t>
            </a:r>
          </a:p>
          <a:p>
            <a:pPr lvl="1" algn="just" fontAlgn="base"/>
            <a:endParaRPr lang="en-US" sz="1200" dirty="0" smtClean="0"/>
          </a:p>
          <a:p>
            <a:pPr lvl="1" algn="just" fontAlgn="base"/>
            <a:r>
              <a:rPr lang="en-US" sz="1200" dirty="0" smtClean="0"/>
              <a:t>A</a:t>
            </a:r>
            <a:r>
              <a:rPr lang="en-US" sz="1200" dirty="0"/>
              <a:t> </a:t>
            </a:r>
            <a:r>
              <a:rPr lang="en-US" sz="1200" i="1" dirty="0"/>
              <a:t>message handler</a:t>
            </a:r>
            <a:r>
              <a:rPr lang="en-US" sz="1200" dirty="0"/>
              <a:t> is a class that receives an HTTP request and returns an HTTP response. Message handlers derive from the </a:t>
            </a:r>
            <a:r>
              <a:rPr lang="en-US" sz="1200" dirty="0" smtClean="0"/>
              <a:t>abstract </a:t>
            </a:r>
            <a:r>
              <a:rPr lang="en-US" sz="1200" b="1" dirty="0" err="1" smtClean="0"/>
              <a:t>HttpMessageHandler</a:t>
            </a:r>
            <a:r>
              <a:rPr lang="en-US" sz="1200" dirty="0"/>
              <a:t> class</a:t>
            </a:r>
            <a:r>
              <a:rPr lang="en-US" sz="1200" dirty="0" smtClean="0"/>
              <a:t>.</a:t>
            </a:r>
          </a:p>
          <a:p>
            <a:pPr lvl="1" algn="just" fontAlgn="base"/>
            <a:endParaRPr lang="en-US" sz="1200" dirty="0"/>
          </a:p>
          <a:p>
            <a:pPr lvl="1" algn="just" fontAlgn="base"/>
            <a:r>
              <a:rPr lang="en-US" sz="1200" dirty="0"/>
              <a:t>Typically, a series of message handlers are chained together. The first handler receives an HTTP request, does some processing, and gives the request to the next handler. At some point, the response is created and goes back up the chain. This pattern is called a </a:t>
            </a:r>
            <a:r>
              <a:rPr lang="en-US" sz="1200" i="1" dirty="0"/>
              <a:t>delegating</a:t>
            </a:r>
            <a:r>
              <a:rPr lang="en-US" sz="1200" dirty="0"/>
              <a:t> handler</a:t>
            </a:r>
            <a:r>
              <a:rPr lang="en-US" sz="1200" dirty="0" smtClean="0"/>
              <a:t>.</a:t>
            </a:r>
            <a:endParaRPr lang="en-US" sz="1200" dirty="0"/>
          </a:p>
        </p:txBody>
      </p:sp>
      <p:pic>
        <p:nvPicPr>
          <p:cNvPr id="6146" name="Picture 2" descr="http://media-www-asp.azureedge.net/media/3717192/webapi_handlers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343400"/>
            <a:ext cx="18764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404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API Handlers and Filters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6" name="Rectangle 5"/>
          <p:cNvSpPr/>
          <p:nvPr/>
        </p:nvSpPr>
        <p:spPr>
          <a:xfrm>
            <a:off x="513346" y="2133600"/>
            <a:ext cx="8422689" cy="369332"/>
          </a:xfrm>
          <a:prstGeom prst="rect">
            <a:avLst/>
          </a:prstGeom>
        </p:spPr>
        <p:txBody>
          <a:bodyPr wrap="square">
            <a:spAutoFit/>
          </a:bodyPr>
          <a:lstStyle/>
          <a:p>
            <a:pPr marL="285750" indent="-285750">
              <a:buFont typeface="Arial" panose="020B0604020202020204" pitchFamily="34" charset="0"/>
              <a:buChar char="•"/>
            </a:pPr>
            <a:r>
              <a:rPr lang="en-US" b="1" dirty="0" smtClean="0"/>
              <a:t>Custom Message Handler</a:t>
            </a:r>
            <a:endParaRPr lang="en-US"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30" y="2460684"/>
            <a:ext cx="5855370" cy="3957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http://media-www-asp.azureedge.net/media/3717198/webapi_handlers_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108" y="3092116"/>
            <a:ext cx="2196381"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API Handlers and Filters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381000" y="2267466"/>
            <a:ext cx="2234907" cy="369332"/>
          </a:xfrm>
          <a:prstGeom prst="rect">
            <a:avLst/>
          </a:prstGeom>
          <a:noFill/>
        </p:spPr>
        <p:txBody>
          <a:bodyPr wrap="none" rtlCol="0">
            <a:spAutoFit/>
          </a:bodyPr>
          <a:lstStyle/>
          <a:p>
            <a:r>
              <a:rPr lang="en-US" b="1" dirty="0" smtClean="0"/>
              <a:t>Authentication Filter</a:t>
            </a:r>
            <a:endParaRPr lang="en-US" b="1" dirty="0"/>
          </a:p>
        </p:txBody>
      </p:sp>
      <p:sp>
        <p:nvSpPr>
          <p:cNvPr id="8" name="TextBox 7"/>
          <p:cNvSpPr txBox="1"/>
          <p:nvPr/>
        </p:nvSpPr>
        <p:spPr>
          <a:xfrm>
            <a:off x="457201" y="2668882"/>
            <a:ext cx="8498888" cy="830997"/>
          </a:xfrm>
          <a:prstGeom prst="rect">
            <a:avLst/>
          </a:prstGeom>
          <a:noFill/>
        </p:spPr>
        <p:txBody>
          <a:bodyPr wrap="square" rtlCol="0">
            <a:spAutoFit/>
          </a:bodyPr>
          <a:lstStyle/>
          <a:p>
            <a:pPr algn="just"/>
            <a:r>
              <a:rPr lang="en-US" sz="1200" dirty="0"/>
              <a:t>An authentication </a:t>
            </a:r>
            <a:r>
              <a:rPr lang="en-US" sz="1200" dirty="0" smtClean="0"/>
              <a:t>filter (</a:t>
            </a:r>
            <a:r>
              <a:rPr lang="en-US" sz="1200" b="1" dirty="0" err="1" smtClean="0"/>
              <a:t>IAuthenticationFilter</a:t>
            </a:r>
            <a:r>
              <a:rPr lang="en-US" sz="1200" dirty="0" smtClean="0"/>
              <a:t>) </a:t>
            </a:r>
            <a:r>
              <a:rPr lang="en-US" sz="1200" dirty="0"/>
              <a:t>is a component that authenticates an HTTP request. Web API 2 and MVC 5 both support authentication filters, but they differ slightly, mostly in the naming conventions for the filter interface. Authentication filters let you set an authentication scheme for individual controllers or actions. That way, your app can support different authentication mechanisms for different HTTP resources</a:t>
            </a:r>
            <a:r>
              <a:rPr lang="en-US" sz="1200" dirty="0" smtClean="0"/>
              <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97731"/>
            <a:ext cx="4065588" cy="28168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953000" y="3810000"/>
            <a:ext cx="184731" cy="369332"/>
          </a:xfrm>
          <a:prstGeom prst="rect">
            <a:avLst/>
          </a:prstGeom>
          <a:noFill/>
        </p:spPr>
        <p:txBody>
          <a:bodyPr wrap="none" rtlCol="0">
            <a:spAutoFit/>
          </a:bodyPr>
          <a:lstStyle/>
          <a:p>
            <a:endParaRPr lang="en-US" dirty="0"/>
          </a:p>
        </p:txBody>
      </p:sp>
      <p:sp>
        <p:nvSpPr>
          <p:cNvPr id="6" name="Rectangle 5"/>
          <p:cNvSpPr/>
          <p:nvPr/>
        </p:nvSpPr>
        <p:spPr>
          <a:xfrm>
            <a:off x="4751388" y="3748445"/>
            <a:ext cx="4087812" cy="1169551"/>
          </a:xfrm>
          <a:prstGeom prst="rect">
            <a:avLst/>
          </a:prstGeom>
        </p:spPr>
        <p:txBody>
          <a:bodyPr wrap="square">
            <a:spAutoFit/>
          </a:bodyPr>
          <a:lstStyle/>
          <a:p>
            <a:pPr fontAlgn="base"/>
            <a:r>
              <a:rPr lang="en-US" sz="1000" dirty="0"/>
              <a:t>The </a:t>
            </a:r>
            <a:r>
              <a:rPr lang="en-US" sz="1000" b="1" dirty="0" err="1"/>
              <a:t>IAuthenticationFilter</a:t>
            </a:r>
            <a:r>
              <a:rPr lang="en-US" sz="1000" dirty="0"/>
              <a:t> interface has two methods</a:t>
            </a:r>
            <a:r>
              <a:rPr lang="en-US" sz="1000" dirty="0" smtClean="0"/>
              <a:t>:</a:t>
            </a:r>
          </a:p>
          <a:p>
            <a:pPr fontAlgn="base"/>
            <a:endParaRPr lang="en-US" sz="1000" dirty="0"/>
          </a:p>
          <a:p>
            <a:pPr marL="628650" lvl="1" indent="-171450" fontAlgn="base">
              <a:buFont typeface="Arial" panose="020B0604020202020204" pitchFamily="34" charset="0"/>
              <a:buChar char="•"/>
            </a:pPr>
            <a:r>
              <a:rPr lang="en-US" sz="1000" b="1" dirty="0" err="1"/>
              <a:t>AuthenticateAsync</a:t>
            </a:r>
            <a:r>
              <a:rPr lang="en-US" sz="1000" dirty="0"/>
              <a:t> authenticates the request by validating credentials in the request, if present</a:t>
            </a:r>
            <a:r>
              <a:rPr lang="en-US" sz="1000" dirty="0" smtClean="0"/>
              <a:t>.</a:t>
            </a:r>
          </a:p>
          <a:p>
            <a:pPr marL="628650" lvl="1" indent="-171450" fontAlgn="base">
              <a:buFont typeface="Arial" panose="020B0604020202020204" pitchFamily="34" charset="0"/>
              <a:buChar char="•"/>
            </a:pPr>
            <a:endParaRPr lang="en-US" sz="1000" dirty="0"/>
          </a:p>
          <a:p>
            <a:pPr marL="628650" lvl="1" indent="-171450" fontAlgn="base">
              <a:buFont typeface="Arial" panose="020B0604020202020204" pitchFamily="34" charset="0"/>
              <a:buChar char="•"/>
            </a:pPr>
            <a:r>
              <a:rPr lang="en-US" sz="1000" b="1" dirty="0" err="1"/>
              <a:t>ChallengeAsync</a:t>
            </a:r>
            <a:r>
              <a:rPr lang="en-US" sz="1000" dirty="0"/>
              <a:t> adds an authentication challenge to the HTTP response, if needed.</a:t>
            </a:r>
          </a:p>
        </p:txBody>
      </p:sp>
      <p:pic>
        <p:nvPicPr>
          <p:cNvPr id="9220" name="Picture 4" descr="http://media-www-asp.azureedge.net/media/5040990/authn-filter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720" y="5257800"/>
            <a:ext cx="3567115" cy="75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API Handlers and Filters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457200" y="2082800"/>
            <a:ext cx="2121093" cy="369332"/>
          </a:xfrm>
          <a:prstGeom prst="rect">
            <a:avLst/>
          </a:prstGeom>
          <a:noFill/>
        </p:spPr>
        <p:txBody>
          <a:bodyPr wrap="none" rtlCol="0">
            <a:spAutoFit/>
          </a:bodyPr>
          <a:lstStyle/>
          <a:p>
            <a:r>
              <a:rPr lang="en-US" b="1" dirty="0" smtClean="0"/>
              <a:t>Authorization Filter</a:t>
            </a:r>
            <a:endParaRPr lang="en-US" b="1" dirty="0"/>
          </a:p>
        </p:txBody>
      </p:sp>
      <p:sp>
        <p:nvSpPr>
          <p:cNvPr id="6" name="TextBox 5"/>
          <p:cNvSpPr txBox="1"/>
          <p:nvPr/>
        </p:nvSpPr>
        <p:spPr>
          <a:xfrm>
            <a:off x="574089" y="2588567"/>
            <a:ext cx="7924800" cy="646331"/>
          </a:xfrm>
          <a:prstGeom prst="rect">
            <a:avLst/>
          </a:prstGeom>
          <a:noFill/>
        </p:spPr>
        <p:txBody>
          <a:bodyPr wrap="square" rtlCol="0">
            <a:spAutoFit/>
          </a:bodyPr>
          <a:lstStyle/>
          <a:p>
            <a:r>
              <a:rPr lang="en-US" sz="1200" dirty="0" smtClean="0"/>
              <a:t>Authorization is to perform authorization logic based on current user and the user’s role. It is all depend on the type of Authentication set up on Web API. For custom authorization filter, we can create a class that extends/inherits from </a:t>
            </a:r>
            <a:r>
              <a:rPr lang="en-US" sz="1200" b="1" dirty="0" err="1" smtClean="0"/>
              <a:t>AuthorizeAttribute</a:t>
            </a:r>
            <a:r>
              <a:rPr lang="en-US" sz="1200" dirty="0" smtClean="0"/>
              <a:t>.</a:t>
            </a:r>
            <a:endParaRPr lang="en-US" sz="12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65" y="3429000"/>
            <a:ext cx="4584032" cy="2530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API Handlers and Filters</a:t>
            </a:r>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3048000"/>
            <a:ext cx="5638800" cy="2128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1"/>
            <a:ext cx="2743200" cy="244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Sample Web API </a:t>
            </a:r>
            <a:br>
              <a:rPr lang="en-US" dirty="0" smtClean="0"/>
            </a:br>
            <a:r>
              <a:rPr lang="en-US" sz="2200" dirty="0"/>
              <a:t>(</a:t>
            </a:r>
            <a:r>
              <a:rPr lang="en-US" sz="2200" dirty="0" smtClean="0"/>
              <a:t>Security Pipeline )</a:t>
            </a:r>
            <a:endParaRPr lang="en-US" sz="2200"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Rectangle 1"/>
          <p:cNvSpPr/>
          <p:nvPr/>
        </p:nvSpPr>
        <p:spPr>
          <a:xfrm>
            <a:off x="413084" y="2667000"/>
            <a:ext cx="4692316" cy="2308324"/>
          </a:xfrm>
          <a:prstGeom prst="rect">
            <a:avLst/>
          </a:prstGeom>
        </p:spPr>
        <p:txBody>
          <a:bodyPr wrap="square">
            <a:spAutoFit/>
          </a:bodyPr>
          <a:lstStyle/>
          <a:p>
            <a:pPr algn="just"/>
            <a:r>
              <a:rPr lang="en-US" sz="1400" b="1" dirty="0" smtClean="0"/>
              <a:t>Building Security Pipeline</a:t>
            </a:r>
          </a:p>
          <a:p>
            <a:pPr algn="just"/>
            <a:endParaRPr lang="en-US" sz="1400" b="1" dirty="0" smtClean="0"/>
          </a:p>
          <a:p>
            <a:pPr marL="800100" lvl="1" indent="-342900" algn="just">
              <a:buFont typeface="Arial" panose="020B0604020202020204" pitchFamily="34" charset="0"/>
              <a:buChar char="•"/>
            </a:pPr>
            <a:r>
              <a:rPr lang="en-US" sz="1400" dirty="0" smtClean="0"/>
              <a:t>Build Web API from Scratch</a:t>
            </a:r>
          </a:p>
          <a:p>
            <a:pPr marL="800100" lvl="1" indent="-342900" algn="just">
              <a:buFont typeface="Arial" panose="020B0604020202020204" pitchFamily="34" charset="0"/>
              <a:buChar char="•"/>
            </a:pPr>
            <a:endParaRPr lang="en-US" sz="1400" dirty="0" smtClean="0"/>
          </a:p>
          <a:p>
            <a:pPr marL="800100" lvl="1" indent="-342900" algn="just">
              <a:buFont typeface="Arial" panose="020B0604020202020204" pitchFamily="34" charset="0"/>
              <a:buChar char="•"/>
            </a:pPr>
            <a:r>
              <a:rPr lang="en-US" sz="1400" dirty="0" smtClean="0"/>
              <a:t>Implement OWIN Middleware</a:t>
            </a:r>
          </a:p>
          <a:p>
            <a:pPr marL="800100" lvl="1" indent="-342900" algn="just">
              <a:buFont typeface="Arial" panose="020B0604020202020204" pitchFamily="34" charset="0"/>
              <a:buChar char="•"/>
            </a:pPr>
            <a:endParaRPr lang="en-US" sz="1400" dirty="0" smtClean="0"/>
          </a:p>
          <a:p>
            <a:pPr marL="800100" lvl="1" indent="-342900" algn="just">
              <a:buFont typeface="Arial" panose="020B0604020202020204" pitchFamily="34" charset="0"/>
              <a:buChar char="•"/>
            </a:pPr>
            <a:r>
              <a:rPr lang="en-US" sz="1400" dirty="0" smtClean="0"/>
              <a:t>Implement Security (Handlers &amp; Filters)</a:t>
            </a:r>
          </a:p>
          <a:p>
            <a:pPr marL="800100" lvl="1" indent="-342900" algn="just">
              <a:buFont typeface="Arial" panose="020B0604020202020204" pitchFamily="34" charset="0"/>
              <a:buChar char="•"/>
            </a:pPr>
            <a:endParaRPr lang="en-US" sz="1400" dirty="0"/>
          </a:p>
          <a:p>
            <a:pPr marL="800100" lvl="1" indent="-342900" algn="just">
              <a:buFont typeface="Arial" panose="020B0604020202020204" pitchFamily="34" charset="0"/>
              <a:buChar char="•"/>
            </a:pPr>
            <a:r>
              <a:rPr lang="en-US" sz="1400" dirty="0" smtClean="0"/>
              <a:t>Implementing Action Filters</a:t>
            </a:r>
          </a:p>
          <a:p>
            <a:pPr algn="just"/>
            <a:endParaRPr lang="en-US" b="1" dirty="0" smtClean="0"/>
          </a:p>
        </p:txBody>
      </p:sp>
      <p:sp>
        <p:nvSpPr>
          <p:cNvPr id="6" name="TextBox 5"/>
          <p:cNvSpPr txBox="1"/>
          <p:nvPr/>
        </p:nvSpPr>
        <p:spPr>
          <a:xfrm>
            <a:off x="7155250" y="2819400"/>
            <a:ext cx="1343638" cy="707886"/>
          </a:xfrm>
          <a:prstGeom prst="rect">
            <a:avLst/>
          </a:prstGeom>
          <a:noFill/>
        </p:spPr>
        <p:txBody>
          <a:bodyPr wrap="none" rtlCol="0">
            <a:spAutoFit/>
          </a:bodyPr>
          <a:lstStyle/>
          <a:p>
            <a:r>
              <a:rPr lang="en-US" sz="4000" dirty="0" smtClean="0"/>
              <a:t>LAB 1</a:t>
            </a:r>
            <a:endParaRPr lang="en-US" sz="4000" dirty="0"/>
          </a:p>
        </p:txBody>
      </p:sp>
    </p:spTree>
    <p:extLst>
      <p:ext uri="{BB962C8B-B14F-4D97-AF65-F5344CB8AC3E}">
        <p14:creationId xmlns:p14="http://schemas.microsoft.com/office/powerpoint/2010/main" val="2181395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85800" y="358775"/>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smtClean="0"/>
              <a:t>OUTLINE</a:t>
            </a:r>
            <a:endParaRPr lang="en-US" sz="6000" dirty="0"/>
          </a:p>
        </p:txBody>
      </p:sp>
      <p:sp>
        <p:nvSpPr>
          <p:cNvPr id="7" name="TextBox 6"/>
          <p:cNvSpPr txBox="1"/>
          <p:nvPr/>
        </p:nvSpPr>
        <p:spPr>
          <a:xfrm>
            <a:off x="457200" y="2438400"/>
            <a:ext cx="3505200" cy="3231654"/>
          </a:xfrm>
          <a:prstGeom prst="rect">
            <a:avLst/>
          </a:prstGeom>
          <a:noFill/>
        </p:spPr>
        <p:txBody>
          <a:bodyPr wrap="square" rtlCol="0">
            <a:spAutoFit/>
          </a:bodyPr>
          <a:lstStyle/>
          <a:p>
            <a:pPr marL="285750" indent="-285750">
              <a:buFont typeface="Arial" panose="020B0604020202020204" pitchFamily="34" charset="0"/>
              <a:buChar char="•"/>
            </a:pPr>
            <a:r>
              <a:rPr lang="en-US" sz="1200" b="1" dirty="0" smtClean="0"/>
              <a:t>What is Security &amp; Why we need?</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Best Practices for API Security Awareness</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Web API 2.0 Architectural Design</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Types of  Authentication</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Authentication &amp; Authorization</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Web API Hosting Layers</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Security in Web API Version 1</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New Pipeline in Web API 2.0</a:t>
            </a:r>
          </a:p>
          <a:p>
            <a:pPr marL="285750" indent="-285750">
              <a:buFont typeface="Arial" panose="020B0604020202020204" pitchFamily="34" charset="0"/>
              <a:buChar char="•"/>
            </a:pPr>
            <a:endParaRPr lang="en-US" sz="1200" b="1" dirty="0" smtClean="0"/>
          </a:p>
          <a:p>
            <a:pPr marL="285750" indent="-285750">
              <a:buFont typeface="Arial" panose="020B0604020202020204" pitchFamily="34" charset="0"/>
              <a:buChar char="•"/>
            </a:pPr>
            <a:r>
              <a:rPr lang="en-US" sz="1200" b="1" dirty="0" smtClean="0"/>
              <a:t>OWIN Middleware </a:t>
            </a:r>
          </a:p>
        </p:txBody>
      </p:sp>
      <p:sp>
        <p:nvSpPr>
          <p:cNvPr id="8" name="TextBox 7"/>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3" name="Rectangle 2"/>
          <p:cNvSpPr/>
          <p:nvPr/>
        </p:nvSpPr>
        <p:spPr>
          <a:xfrm>
            <a:off x="4135436" y="2819400"/>
            <a:ext cx="4572000" cy="1384995"/>
          </a:xfrm>
          <a:prstGeom prst="rect">
            <a:avLst/>
          </a:prstGeom>
        </p:spPr>
        <p:txBody>
          <a:bodyPr>
            <a:spAutoFit/>
          </a:bodyPr>
          <a:lstStyle/>
          <a:p>
            <a:pPr marL="285750" indent="-285750">
              <a:buFont typeface="Arial" panose="020B0604020202020204" pitchFamily="34" charset="0"/>
              <a:buChar char="•"/>
            </a:pPr>
            <a:r>
              <a:rPr lang="en-US" sz="1200" b="1" dirty="0"/>
              <a:t>Ways to pass </a:t>
            </a:r>
            <a:r>
              <a:rPr lang="en-US" sz="1200" b="1" dirty="0" smtClean="0"/>
              <a:t>credential</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Web API Handlers &amp; </a:t>
            </a:r>
            <a:r>
              <a:rPr lang="en-US" sz="1200" b="1" dirty="0" smtClean="0"/>
              <a:t>Filters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Accessing Client </a:t>
            </a:r>
            <a:r>
              <a:rPr lang="en-US" sz="1200" b="1" dirty="0" smtClean="0"/>
              <a:t>Identity</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LAB: Building Web API from scratch with Security</a:t>
            </a:r>
          </a:p>
        </p:txBody>
      </p:sp>
    </p:spTree>
    <p:extLst>
      <p:ext uri="{BB962C8B-B14F-4D97-AF65-F5344CB8AC3E}">
        <p14:creationId xmlns:p14="http://schemas.microsoft.com/office/powerpoint/2010/main" val="59767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2133600"/>
            <a:ext cx="7772400" cy="1165225"/>
          </a:xfrm>
        </p:spPr>
        <p:txBody>
          <a:bodyPr>
            <a:noAutofit/>
          </a:bodyPr>
          <a:lstStyle/>
          <a:p>
            <a:r>
              <a:rPr lang="en-US" sz="6000" dirty="0" smtClean="0"/>
              <a:t>Any question ?</a:t>
            </a:r>
            <a:endParaRPr lang="en-US" sz="60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3648365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828800"/>
            <a:ext cx="7772400" cy="1470025"/>
          </a:xfrm>
        </p:spPr>
        <p:txBody>
          <a:bodyPr>
            <a:noAutofit/>
          </a:bodyPr>
          <a:lstStyle/>
          <a:p>
            <a:r>
              <a:rPr lang="en-US" sz="9600" dirty="0" smtClean="0"/>
              <a:t>Thank You</a:t>
            </a:r>
            <a:endParaRPr lang="en-US" sz="9600" dirty="0"/>
          </a:p>
        </p:txBody>
      </p:sp>
      <p:sp>
        <p:nvSpPr>
          <p:cNvPr id="4" name="TextBox 3"/>
          <p:cNvSpPr txBox="1"/>
          <p:nvPr/>
        </p:nvSpPr>
        <p:spPr>
          <a:xfrm>
            <a:off x="381000" y="6400800"/>
            <a:ext cx="8458200" cy="369332"/>
          </a:xfrm>
          <a:prstGeom prst="rect">
            <a:avLst/>
          </a:prstGeom>
          <a:noFill/>
        </p:spPr>
        <p:txBody>
          <a:bodyPr wrap="square" rtlCol="0">
            <a:spAutoFit/>
          </a:bodyPr>
          <a:lstStyle/>
          <a:p>
            <a:r>
              <a:rPr lang="en-US" dirty="0" smtClean="0"/>
              <a:t>By Muthuraja                                                                                                 Learn @ Lunch Time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6356866"/>
            <a:ext cx="457200" cy="457200"/>
          </a:xfrm>
          <a:prstGeom prst="rect">
            <a:avLst/>
          </a:prstGeom>
        </p:spPr>
      </p:pic>
    </p:spTree>
    <p:extLst>
      <p:ext uri="{BB962C8B-B14F-4D97-AF65-F5344CB8AC3E}">
        <p14:creationId xmlns:p14="http://schemas.microsoft.com/office/powerpoint/2010/main" val="1949475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497889" y="2228194"/>
            <a:ext cx="82296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What is SECURITY?</a:t>
            </a:r>
          </a:p>
          <a:p>
            <a:pPr lvl="1" algn="just"/>
            <a:r>
              <a:rPr lang="en-US" sz="1200" dirty="0" smtClean="0"/>
              <a:t>Security </a:t>
            </a:r>
            <a:r>
              <a:rPr lang="en-US" sz="1200" dirty="0"/>
              <a:t>is a vast field with many different meanings and definitions. Most commonly when talking about </a:t>
            </a:r>
            <a:r>
              <a:rPr lang="en-US" sz="1200" dirty="0" smtClean="0"/>
              <a:t>Web API </a:t>
            </a:r>
            <a:r>
              <a:rPr lang="en-US" sz="1200" dirty="0"/>
              <a:t>security, we mean authentication and possibly </a:t>
            </a:r>
            <a:r>
              <a:rPr lang="en-US" sz="1200" dirty="0" smtClean="0"/>
              <a:t>encryption that all </a:t>
            </a:r>
            <a:r>
              <a:rPr lang="en-US" sz="1200" dirty="0"/>
              <a:t>require different expertise and approaches when it comes to testing and quality</a:t>
            </a:r>
            <a:r>
              <a:rPr lang="en-US" sz="1200" dirty="0" smtClean="0"/>
              <a:t>:</a:t>
            </a:r>
          </a:p>
          <a:p>
            <a:pPr lvl="1" algn="just"/>
            <a:endParaRPr lang="en-US" sz="1200" dirty="0"/>
          </a:p>
          <a:p>
            <a:pPr marL="628650" lvl="1" indent="-171450" algn="just">
              <a:buFont typeface="Arial" panose="020B0604020202020204" pitchFamily="34" charset="0"/>
              <a:buChar char="•"/>
            </a:pPr>
            <a:r>
              <a:rPr lang="en-US" sz="1200" dirty="0"/>
              <a:t>Authentication : reliably identify end user</a:t>
            </a:r>
          </a:p>
          <a:p>
            <a:pPr marL="628650" lvl="1" indent="-171450" algn="just">
              <a:buFont typeface="Arial" panose="020B0604020202020204" pitchFamily="34" charset="0"/>
              <a:buChar char="•"/>
            </a:pPr>
            <a:r>
              <a:rPr lang="en-US" sz="1200" dirty="0"/>
              <a:t>Authorization : give identified user access to correct resources/data </a:t>
            </a:r>
          </a:p>
          <a:p>
            <a:pPr marL="628650" lvl="1" indent="-171450" algn="just">
              <a:buFont typeface="Arial" panose="020B0604020202020204" pitchFamily="34" charset="0"/>
              <a:buChar char="•"/>
            </a:pPr>
            <a:r>
              <a:rPr lang="en-US" sz="1200" dirty="0"/>
              <a:t>Encryption : hide information from unauthorized access</a:t>
            </a:r>
          </a:p>
          <a:p>
            <a:pPr marL="628650" lvl="1" indent="-171450" algn="just">
              <a:buFont typeface="Arial" panose="020B0604020202020204" pitchFamily="34" charset="0"/>
              <a:buChar char="•"/>
            </a:pPr>
            <a:r>
              <a:rPr lang="en-US" sz="1200" dirty="0"/>
              <a:t>Signatures : ensure information integrity</a:t>
            </a:r>
          </a:p>
          <a:p>
            <a:pPr lvl="1" algn="just"/>
            <a:endParaRPr lang="en-US" b="1" dirty="0" smtClean="0"/>
          </a:p>
          <a:p>
            <a:pPr marL="285750" indent="-285750" algn="just">
              <a:buFont typeface="Arial" panose="020B0604020202020204" pitchFamily="34" charset="0"/>
              <a:buChar char="•"/>
            </a:pPr>
            <a:r>
              <a:rPr lang="en-US" b="1" dirty="0" smtClean="0"/>
              <a:t>Why we need to implement SECURITY?</a:t>
            </a:r>
          </a:p>
          <a:p>
            <a:pPr lvl="1" algn="just"/>
            <a:r>
              <a:rPr lang="en-US" sz="1200" dirty="0" smtClean="0"/>
              <a:t>To prevent vulnerabilities, attacks and damages to consumers or providers. </a:t>
            </a:r>
            <a:r>
              <a:rPr lang="en-US" sz="1200" dirty="0"/>
              <a:t>The area of security vulnerabilities is a diverse field. There are many different attacks with different methods and targets. One way to categorize vulnerabilities is by target area:</a:t>
            </a:r>
          </a:p>
          <a:p>
            <a:pPr marL="628650" lvl="1" indent="-171450" algn="just">
              <a:buFont typeface="Arial" panose="020B0604020202020204" pitchFamily="34" charset="0"/>
              <a:buChar char="•"/>
            </a:pPr>
            <a:r>
              <a:rPr lang="en-US" sz="1200" b="1" dirty="0"/>
              <a:t>Network / OS / Driver</a:t>
            </a:r>
            <a:r>
              <a:rPr lang="en-US" sz="1200" dirty="0"/>
              <a:t>: issues in the operating system and network components (e.g. buffer overruns, flooding with sockets, DOS attacks)</a:t>
            </a:r>
          </a:p>
          <a:p>
            <a:pPr marL="628650" lvl="1" indent="-171450" algn="just">
              <a:buFont typeface="Arial" panose="020B0604020202020204" pitchFamily="34" charset="0"/>
              <a:buChar char="•"/>
            </a:pPr>
            <a:r>
              <a:rPr lang="en-US" sz="1200" b="1" dirty="0"/>
              <a:t>Application layer</a:t>
            </a:r>
            <a:r>
              <a:rPr lang="en-US" sz="1200" dirty="0"/>
              <a:t>: issues in the hosting application server and related services (e.g. message parsing, session hijacking or security misconfigurations)</a:t>
            </a:r>
          </a:p>
          <a:p>
            <a:pPr marL="628650" lvl="1" indent="-171450" algn="just">
              <a:buFont typeface="Arial" panose="020B0604020202020204" pitchFamily="34" charset="0"/>
              <a:buChar char="•"/>
            </a:pPr>
            <a:r>
              <a:rPr lang="en-US" sz="1200" b="1" dirty="0"/>
              <a:t>API / component</a:t>
            </a:r>
            <a:r>
              <a:rPr lang="en-US" sz="1200" dirty="0"/>
              <a:t>: functional issues in the actual API (e.g. injection attacks, sensitive data exposure, incomplete access control)</a:t>
            </a:r>
          </a:p>
          <a:p>
            <a:pPr lvl="1"/>
            <a:endParaRPr lang="en-US" sz="1200" b="1" dirty="0" smtClean="0"/>
          </a:p>
        </p:txBody>
      </p:sp>
      <p:sp>
        <p:nvSpPr>
          <p:cNvPr id="7" name="TextBox 6"/>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Tree>
    <p:extLst>
      <p:ext uri="{BB962C8B-B14F-4D97-AF65-F5344CB8AC3E}">
        <p14:creationId xmlns:p14="http://schemas.microsoft.com/office/powerpoint/2010/main" val="4138480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Web API Security Awareness</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Rectangle 6"/>
          <p:cNvSpPr/>
          <p:nvPr/>
        </p:nvSpPr>
        <p:spPr>
          <a:xfrm>
            <a:off x="380999" y="2248793"/>
            <a:ext cx="8575089" cy="3847207"/>
          </a:xfrm>
          <a:prstGeom prst="rect">
            <a:avLst/>
          </a:prstGeom>
        </p:spPr>
        <p:txBody>
          <a:bodyPr wrap="square">
            <a:spAutoFit/>
          </a:bodyPr>
          <a:lstStyle/>
          <a:p>
            <a:r>
              <a:rPr lang="en-US" sz="1600" b="1" dirty="0"/>
              <a:t>Best Practices for API Security Awareness</a:t>
            </a:r>
          </a:p>
          <a:p>
            <a:endParaRPr lang="en-US" sz="1200" dirty="0" smtClean="0"/>
          </a:p>
          <a:p>
            <a:r>
              <a:rPr lang="en-US" sz="1200" dirty="0" smtClean="0">
                <a:solidFill>
                  <a:srgbClr val="C00000"/>
                </a:solidFill>
              </a:rPr>
              <a:t>Compared </a:t>
            </a:r>
            <a:r>
              <a:rPr lang="en-US" sz="1200" dirty="0">
                <a:solidFill>
                  <a:srgbClr val="C00000"/>
                </a:solidFill>
              </a:rPr>
              <a:t>to functionality and performance, security may get little attention in QA. </a:t>
            </a:r>
            <a:r>
              <a:rPr lang="en-US" sz="1200" dirty="0"/>
              <a:t>Often the frameworks and components used are trusted to be “secure” and warrant no further assessment in this regard. A serious approach to security testing should include (but not necessarily be limited to):</a:t>
            </a:r>
          </a:p>
          <a:p>
            <a:endParaRPr lang="en-US" sz="1200" b="1" dirty="0" smtClean="0"/>
          </a:p>
          <a:p>
            <a:pPr marL="171450" indent="-171450">
              <a:buFont typeface="Arial" panose="020B0604020202020204" pitchFamily="34" charset="0"/>
              <a:buChar char="•"/>
            </a:pPr>
            <a:r>
              <a:rPr lang="en-US" sz="1200" b="1" dirty="0" smtClean="0"/>
              <a:t>Requirements</a:t>
            </a:r>
            <a:r>
              <a:rPr lang="en-US" sz="1200" b="1" dirty="0"/>
              <a:t>: </a:t>
            </a:r>
            <a:r>
              <a:rPr lang="en-US" sz="1200" dirty="0"/>
              <a:t>Make security visible in requirements and backlog processes, on the </a:t>
            </a:r>
            <a:r>
              <a:rPr lang="en-US" sz="1200" dirty="0" err="1"/>
              <a:t>samel</a:t>
            </a:r>
            <a:r>
              <a:rPr lang="en-US" sz="1200" dirty="0"/>
              <a:t> level as performance, functionality, usability, et c.</a:t>
            </a:r>
          </a:p>
          <a:p>
            <a:pPr marL="171450" indent="-171450">
              <a:buFont typeface="Arial" panose="020B0604020202020204" pitchFamily="34" charset="0"/>
              <a:buChar char="•"/>
            </a:pPr>
            <a:endParaRPr lang="en-US" sz="1200" b="1" dirty="0" smtClean="0"/>
          </a:p>
          <a:p>
            <a:pPr marL="171450" indent="-171450">
              <a:buFont typeface="Arial" panose="020B0604020202020204" pitchFamily="34" charset="0"/>
              <a:buChar char="•"/>
            </a:pPr>
            <a:r>
              <a:rPr lang="en-US" sz="1200" b="1" dirty="0" smtClean="0"/>
              <a:t>Knowledge</a:t>
            </a:r>
            <a:r>
              <a:rPr lang="en-US" sz="1200" b="1" dirty="0"/>
              <a:t>: </a:t>
            </a:r>
            <a:r>
              <a:rPr lang="en-US" sz="1200" dirty="0"/>
              <a:t>Invest in security know-how and testing among your developers and testers, so they understand common security breaches and how to guard against them.</a:t>
            </a:r>
          </a:p>
          <a:p>
            <a:pPr marL="171450" indent="-171450">
              <a:buFont typeface="Arial" panose="020B0604020202020204" pitchFamily="34" charset="0"/>
              <a:buChar char="•"/>
            </a:pPr>
            <a:endParaRPr lang="en-US" sz="1200" b="1" dirty="0" smtClean="0"/>
          </a:p>
          <a:p>
            <a:pPr marL="171450" indent="-171450">
              <a:buFont typeface="Arial" panose="020B0604020202020204" pitchFamily="34" charset="0"/>
              <a:buChar char="•"/>
            </a:pPr>
            <a:r>
              <a:rPr lang="en-US" sz="1200" b="1" dirty="0" smtClean="0"/>
              <a:t>Prevention</a:t>
            </a:r>
            <a:r>
              <a:rPr lang="en-US" sz="1200" b="1" dirty="0"/>
              <a:t>:</a:t>
            </a:r>
            <a:r>
              <a:rPr lang="en-US" sz="1200" dirty="0"/>
              <a:t> Test and assess security early in your project and don’t leave it to some single individual at the end right before production.</a:t>
            </a:r>
          </a:p>
          <a:p>
            <a:pPr marL="171450" indent="-171450">
              <a:buFont typeface="Arial" panose="020B0604020202020204" pitchFamily="34" charset="0"/>
              <a:buChar char="•"/>
            </a:pPr>
            <a:endParaRPr lang="en-US" sz="1200" b="1" dirty="0" smtClean="0"/>
          </a:p>
          <a:p>
            <a:pPr marL="171450" indent="-171450">
              <a:buFont typeface="Arial" panose="020B0604020202020204" pitchFamily="34" charset="0"/>
              <a:buChar char="•"/>
            </a:pPr>
            <a:r>
              <a:rPr lang="en-US" sz="1200" b="1" dirty="0" smtClean="0"/>
              <a:t>Monitoring</a:t>
            </a:r>
            <a:r>
              <a:rPr lang="en-US" sz="1200" b="1" dirty="0"/>
              <a:t>: </a:t>
            </a:r>
            <a:r>
              <a:rPr lang="en-US" sz="1200" dirty="0"/>
              <a:t>Continuously monitor your applications for security vulnerabilities using available tools or homegrown solutions – as you would performance and functionality, with focus how new components or changes can have unwanted side effects.</a:t>
            </a:r>
          </a:p>
          <a:p>
            <a:pPr marL="171450" indent="-171450">
              <a:buFont typeface="Arial" panose="020B0604020202020204" pitchFamily="34" charset="0"/>
              <a:buChar char="•"/>
            </a:pPr>
            <a:endParaRPr lang="en-US" sz="1200" b="1" dirty="0" smtClean="0"/>
          </a:p>
          <a:p>
            <a:pPr marL="171450" indent="-171450">
              <a:buFont typeface="Arial" panose="020B0604020202020204" pitchFamily="34" charset="0"/>
              <a:buChar char="•"/>
            </a:pPr>
            <a:r>
              <a:rPr lang="en-US" sz="1200" b="1" dirty="0" smtClean="0"/>
              <a:t>Awareness</a:t>
            </a:r>
            <a:r>
              <a:rPr lang="en-US" sz="1200" b="1" dirty="0"/>
              <a:t>: </a:t>
            </a:r>
            <a:r>
              <a:rPr lang="en-US" sz="1200" dirty="0"/>
              <a:t>Make use of free tools and resources (like those available at OWASP) to get an overview of relevant vulnerabilities and how to make sure they do not affect you.</a:t>
            </a:r>
          </a:p>
        </p:txBody>
      </p:sp>
    </p:spTree>
    <p:extLst>
      <p:ext uri="{BB962C8B-B14F-4D97-AF65-F5344CB8AC3E}">
        <p14:creationId xmlns:p14="http://schemas.microsoft.com/office/powerpoint/2010/main" val="47197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ASP.NET Web API 2.0</a:t>
            </a:r>
            <a:br>
              <a:rPr lang="en-US" dirty="0" smtClean="0"/>
            </a:br>
            <a:r>
              <a:rPr lang="en-US" dirty="0" smtClean="0"/>
              <a:t>Http Message Lifecycle</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665747" y="5734690"/>
            <a:ext cx="1008609" cy="276999"/>
          </a:xfrm>
          <a:prstGeom prst="rect">
            <a:avLst/>
          </a:prstGeom>
          <a:noFill/>
        </p:spPr>
        <p:txBody>
          <a:bodyPr wrap="none" rtlCol="0">
            <a:spAutoFit/>
          </a:bodyPr>
          <a:lstStyle/>
          <a:p>
            <a:r>
              <a:rPr lang="en-US" sz="1200" dirty="0" smtClean="0"/>
              <a:t>Here you </a:t>
            </a:r>
            <a:r>
              <a:rPr lang="en-US" sz="1200" dirty="0"/>
              <a:t>go </a:t>
            </a:r>
          </a:p>
        </p:txBody>
      </p:sp>
      <p:sp>
        <p:nvSpPr>
          <p:cNvPr id="6" name="TextBox 5">
            <a:hlinkClick r:id="rId3"/>
          </p:cNvPr>
          <p:cNvSpPr txBox="1"/>
          <p:nvPr/>
        </p:nvSpPr>
        <p:spPr>
          <a:xfrm>
            <a:off x="685800" y="5991999"/>
            <a:ext cx="4460289" cy="276999"/>
          </a:xfrm>
          <a:prstGeom prst="rect">
            <a:avLst/>
          </a:prstGeom>
          <a:noFill/>
        </p:spPr>
        <p:txBody>
          <a:bodyPr wrap="square" rtlCol="0">
            <a:spAutoFit/>
          </a:bodyPr>
          <a:lstStyle/>
          <a:p>
            <a:r>
              <a:rPr lang="en-US" sz="1200" dirty="0">
                <a:hlinkClick r:id="rId3"/>
              </a:rPr>
              <a:t>http://www.asp.net/media/4071077/aspnet-web-api-poster.pdf</a:t>
            </a:r>
            <a:endParaRPr lang="en-US" sz="12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57401"/>
            <a:ext cx="306565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nter image description he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819400"/>
            <a:ext cx="2921690" cy="3449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612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Web API 2.0 Authentication Types</a:t>
            </a:r>
            <a:endParaRPr lang="en-US" dirty="0"/>
          </a:p>
        </p:txBody>
      </p:sp>
      <p:sp>
        <p:nvSpPr>
          <p:cNvPr id="5" name="TextBox 4"/>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7" name="TextBox 6"/>
          <p:cNvSpPr txBox="1"/>
          <p:nvPr/>
        </p:nvSpPr>
        <p:spPr>
          <a:xfrm>
            <a:off x="387600" y="2362200"/>
            <a:ext cx="8343900" cy="378565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No Authentication</a:t>
            </a:r>
            <a:endParaRPr lang="en-US" b="1" dirty="0"/>
          </a:p>
          <a:p>
            <a:pPr lvl="1" algn="just"/>
            <a:r>
              <a:rPr lang="en-US" sz="1200" dirty="0" smtClean="0"/>
              <a:t>For applications that don’t require any user authentication. </a:t>
            </a:r>
            <a:r>
              <a:rPr lang="en-US" sz="1200" dirty="0"/>
              <a:t>If you select </a:t>
            </a:r>
            <a:r>
              <a:rPr lang="en-US" sz="1200" b="1" dirty="0"/>
              <a:t>No Authentication</a:t>
            </a:r>
            <a:r>
              <a:rPr lang="en-US" sz="1200" dirty="0"/>
              <a:t>, the </a:t>
            </a:r>
            <a:r>
              <a:rPr lang="en-US" sz="1200" dirty="0" smtClean="0"/>
              <a:t>application </a:t>
            </a:r>
            <a:r>
              <a:rPr lang="en-US" sz="1200" dirty="0"/>
              <a:t>will contain no web pages for logging in, no UI indicating who is logged in, no entity classes for a membership database, and no connection string for a membership database</a:t>
            </a:r>
            <a:r>
              <a:rPr lang="en-US" sz="1200" dirty="0" smtClean="0"/>
              <a:t>.</a:t>
            </a:r>
            <a:endParaRPr lang="en-US" sz="1400" b="1" dirty="0" smtClean="0"/>
          </a:p>
          <a:p>
            <a:pPr marL="285750" indent="-285750" algn="just">
              <a:buFont typeface="Arial" panose="020B0604020202020204" pitchFamily="34" charset="0"/>
              <a:buChar char="•"/>
            </a:pPr>
            <a:r>
              <a:rPr lang="en-US" b="1" dirty="0" smtClean="0"/>
              <a:t>Individual Authentication</a:t>
            </a:r>
          </a:p>
          <a:p>
            <a:pPr lvl="1" algn="just"/>
            <a:r>
              <a:rPr lang="en-US" sz="1200" dirty="0" smtClean="0"/>
              <a:t>For applications that store user profiles in a SQL Server database. </a:t>
            </a:r>
            <a:r>
              <a:rPr lang="en-US" sz="1200" dirty="0"/>
              <a:t>If you select </a:t>
            </a:r>
            <a:r>
              <a:rPr lang="en-US" sz="1200" b="1" dirty="0"/>
              <a:t>Individual User Accounts</a:t>
            </a:r>
            <a:r>
              <a:rPr lang="en-US" sz="1200" dirty="0"/>
              <a:t>, the sample application will be configured to use ASP.NET Identity (formerly known as ASP.NET membership) for user authentication. ASP.NET Identity enables a user to register an account, by creating a username and password on the site or by signing in with social providers such as Facebook, Google, Microsoft Account, or Twitter. </a:t>
            </a:r>
            <a:endParaRPr lang="en-US" b="1" dirty="0" smtClean="0"/>
          </a:p>
          <a:p>
            <a:pPr marL="285750" indent="-285750" algn="just">
              <a:buFont typeface="Arial" panose="020B0604020202020204" pitchFamily="34" charset="0"/>
              <a:buChar char="•"/>
            </a:pPr>
            <a:r>
              <a:rPr lang="en-US" b="1" dirty="0" smtClean="0"/>
              <a:t>Organizational Authentication</a:t>
            </a:r>
          </a:p>
          <a:p>
            <a:pPr lvl="1" algn="just"/>
            <a:r>
              <a:rPr lang="en-US" sz="1200" dirty="0" smtClean="0"/>
              <a:t>For applications that authenticate users with Active Directory, Windows Azure Active Directory, or Office 365. </a:t>
            </a:r>
            <a:r>
              <a:rPr lang="en-US" sz="1200" dirty="0"/>
              <a:t>If you select </a:t>
            </a:r>
            <a:r>
              <a:rPr lang="en-US" sz="1200" b="1" dirty="0"/>
              <a:t>Organizational Accounts</a:t>
            </a:r>
            <a:r>
              <a:rPr lang="en-US" sz="1200" dirty="0"/>
              <a:t>, the sample application will be configured to use Windows Identity Foundation (WIF) for authentication based on user accounts in Azure Active Directory (Azure AD, which includes Office 365) or Windows Server Active Directory. </a:t>
            </a:r>
            <a:endParaRPr lang="en-US" sz="1400" b="1" dirty="0"/>
          </a:p>
          <a:p>
            <a:pPr marL="285750" indent="-285750">
              <a:buFont typeface="Arial" panose="020B0604020202020204" pitchFamily="34" charset="0"/>
              <a:buChar char="•"/>
            </a:pPr>
            <a:r>
              <a:rPr lang="en-US" b="1" dirty="0" smtClean="0"/>
              <a:t>Windows Authentication</a:t>
            </a:r>
          </a:p>
          <a:p>
            <a:pPr lvl="1" algn="just"/>
            <a:r>
              <a:rPr lang="en-US" sz="1200" dirty="0" smtClean="0"/>
              <a:t>For applications (intranet) that wants basic/form windows authentication. This is a classic authentication. </a:t>
            </a:r>
            <a:r>
              <a:rPr lang="en-US" sz="1200" dirty="0"/>
              <a:t>If you select </a:t>
            </a:r>
            <a:r>
              <a:rPr lang="en-US" sz="1200" b="1" dirty="0"/>
              <a:t>Windows Authentication</a:t>
            </a:r>
            <a:r>
              <a:rPr lang="en-US" sz="1200" dirty="0"/>
              <a:t>, the sample application will be configured to use the Windows Authentication IIS module for authentication.</a:t>
            </a:r>
            <a:endParaRPr lang="en-US" sz="1200" b="1" dirty="0" smtClean="0"/>
          </a:p>
        </p:txBody>
      </p:sp>
    </p:spTree>
    <p:extLst>
      <p:ext uri="{BB962C8B-B14F-4D97-AF65-F5344CB8AC3E}">
        <p14:creationId xmlns:p14="http://schemas.microsoft.com/office/powerpoint/2010/main" val="3623730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Authentication &amp; Authorization</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sp>
        <p:nvSpPr>
          <p:cNvPr id="2" name="TextBox 1"/>
          <p:cNvSpPr txBox="1"/>
          <p:nvPr/>
        </p:nvSpPr>
        <p:spPr>
          <a:xfrm>
            <a:off x="457200" y="2743200"/>
            <a:ext cx="8382000" cy="2554545"/>
          </a:xfrm>
          <a:prstGeom prst="rect">
            <a:avLst/>
          </a:prstGeom>
          <a:noFill/>
        </p:spPr>
        <p:txBody>
          <a:bodyPr wrap="square" rtlCol="0">
            <a:spAutoFit/>
          </a:bodyPr>
          <a:lstStyle/>
          <a:p>
            <a:pPr algn="just"/>
            <a:r>
              <a:rPr lang="en-US" b="1" dirty="0" smtClean="0"/>
              <a:t>Authentication</a:t>
            </a:r>
            <a:r>
              <a:rPr lang="en-US" dirty="0" smtClean="0"/>
              <a:t> </a:t>
            </a:r>
          </a:p>
          <a:p>
            <a:pPr algn="just"/>
            <a:endParaRPr lang="en-US" dirty="0"/>
          </a:p>
          <a:p>
            <a:pPr lvl="1" algn="just"/>
            <a:r>
              <a:rPr lang="en-US" sz="1400" dirty="0" smtClean="0"/>
              <a:t>It i</a:t>
            </a:r>
            <a:r>
              <a:rPr lang="en-US" sz="1400" dirty="0"/>
              <a:t>s the verification of the credentials of the connection attempt. This process consists of sending the credentials from the remote access client to the remote access server in an either plaintext or encrypted form by using an authentication protocol. </a:t>
            </a:r>
            <a:endParaRPr lang="en-US" sz="1400" dirty="0" smtClean="0"/>
          </a:p>
          <a:p>
            <a:pPr algn="just"/>
            <a:endParaRPr lang="en-US" dirty="0"/>
          </a:p>
          <a:p>
            <a:pPr algn="just"/>
            <a:r>
              <a:rPr lang="en-US" b="1" dirty="0" smtClean="0"/>
              <a:t>Authorization</a:t>
            </a:r>
          </a:p>
          <a:p>
            <a:pPr algn="just"/>
            <a:endParaRPr lang="en-US" b="1" dirty="0" smtClean="0"/>
          </a:p>
          <a:p>
            <a:pPr lvl="1" algn="just"/>
            <a:r>
              <a:rPr lang="en-US" sz="1400" dirty="0" smtClean="0"/>
              <a:t>This refers </a:t>
            </a:r>
            <a:r>
              <a:rPr lang="en-US" sz="1400" dirty="0"/>
              <a:t>to rules that determine who is allowed to do what. Authorization occurs after successful authentication. </a:t>
            </a:r>
          </a:p>
        </p:txBody>
      </p:sp>
    </p:spTree>
    <p:extLst>
      <p:ext uri="{BB962C8B-B14F-4D97-AF65-F5344CB8AC3E}">
        <p14:creationId xmlns:p14="http://schemas.microsoft.com/office/powerpoint/2010/main" val="4176777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API Hosting</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64950"/>
            <a:ext cx="6248400" cy="3785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015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API Hosting</a:t>
            </a:r>
            <a:endParaRPr lang="en-US" dirty="0"/>
          </a:p>
        </p:txBody>
      </p:sp>
      <p:sp>
        <p:nvSpPr>
          <p:cNvPr id="4" name="TextBox 3"/>
          <p:cNvSpPr txBox="1"/>
          <p:nvPr/>
        </p:nvSpPr>
        <p:spPr>
          <a:xfrm>
            <a:off x="228599" y="6475511"/>
            <a:ext cx="8270289" cy="307777"/>
          </a:xfrm>
          <a:prstGeom prst="rect">
            <a:avLst/>
          </a:prstGeom>
          <a:solidFill>
            <a:schemeClr val="accent2">
              <a:lumMod val="20000"/>
              <a:lumOff val="80000"/>
            </a:schemeClr>
          </a:solidFill>
        </p:spPr>
        <p:txBody>
          <a:bodyPr wrap="square" rtlCol="0">
            <a:spAutoFit/>
          </a:bodyPr>
          <a:lstStyle/>
          <a:p>
            <a:r>
              <a:rPr lang="en-US" sz="1400" dirty="0" smtClean="0"/>
              <a:t>By Muthuraja                                                                                                                                                 Learn @ Lunch Time</a:t>
            </a:r>
            <a:endParaRPr lang="en-US" sz="1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8889" y="6418556"/>
            <a:ext cx="457200" cy="45720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1638383" cy="311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52274"/>
            <a:ext cx="1795462" cy="2990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3152274"/>
            <a:ext cx="1879006" cy="254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63405" y="2667000"/>
            <a:ext cx="1632178" cy="369332"/>
          </a:xfrm>
          <a:prstGeom prst="rect">
            <a:avLst/>
          </a:prstGeom>
          <a:noFill/>
        </p:spPr>
        <p:txBody>
          <a:bodyPr wrap="none" rtlCol="0">
            <a:spAutoFit/>
          </a:bodyPr>
          <a:lstStyle/>
          <a:p>
            <a:r>
              <a:rPr lang="en-US" dirty="0" smtClean="0"/>
              <a:t>Classic Hosting</a:t>
            </a:r>
            <a:endParaRPr lang="en-US" dirty="0"/>
          </a:p>
        </p:txBody>
      </p:sp>
      <p:sp>
        <p:nvSpPr>
          <p:cNvPr id="10" name="TextBox 9"/>
          <p:cNvSpPr txBox="1"/>
          <p:nvPr/>
        </p:nvSpPr>
        <p:spPr>
          <a:xfrm>
            <a:off x="3009531" y="2670647"/>
            <a:ext cx="2177199" cy="369332"/>
          </a:xfrm>
          <a:prstGeom prst="rect">
            <a:avLst/>
          </a:prstGeom>
          <a:noFill/>
        </p:spPr>
        <p:txBody>
          <a:bodyPr wrap="none" rtlCol="0">
            <a:spAutoFit/>
          </a:bodyPr>
          <a:lstStyle/>
          <a:p>
            <a:r>
              <a:rPr lang="en-US" dirty="0" smtClean="0"/>
              <a:t>OWIN Hosting on IIS</a:t>
            </a:r>
            <a:endParaRPr lang="en-US" dirty="0"/>
          </a:p>
        </p:txBody>
      </p:sp>
      <p:sp>
        <p:nvSpPr>
          <p:cNvPr id="11" name="TextBox 10"/>
          <p:cNvSpPr txBox="1"/>
          <p:nvPr/>
        </p:nvSpPr>
        <p:spPr>
          <a:xfrm>
            <a:off x="5943600" y="2654605"/>
            <a:ext cx="2079415" cy="369332"/>
          </a:xfrm>
          <a:prstGeom prst="rect">
            <a:avLst/>
          </a:prstGeom>
          <a:noFill/>
        </p:spPr>
        <p:txBody>
          <a:bodyPr wrap="none" rtlCol="0">
            <a:spAutoFit/>
          </a:bodyPr>
          <a:lstStyle/>
          <a:p>
            <a:r>
              <a:rPr lang="en-US" dirty="0" smtClean="0"/>
              <a:t>Pure OWIN Hosting</a:t>
            </a:r>
            <a:endParaRPr lang="en-US" dirty="0"/>
          </a:p>
        </p:txBody>
      </p:sp>
    </p:spTree>
    <p:extLst>
      <p:ext uri="{BB962C8B-B14F-4D97-AF65-F5344CB8AC3E}">
        <p14:creationId xmlns:p14="http://schemas.microsoft.com/office/powerpoint/2010/main" val="19549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1718</TotalTime>
  <Words>695</Words>
  <Application>Microsoft Office PowerPoint</Application>
  <PresentationFormat>On-screen Show (4:3)</PresentationFormat>
  <Paragraphs>169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Waveform</vt:lpstr>
      <vt:lpstr>Web API Security</vt:lpstr>
      <vt:lpstr>PowerPoint Presentation</vt:lpstr>
      <vt:lpstr>Introduction</vt:lpstr>
      <vt:lpstr>Web API Security Awareness</vt:lpstr>
      <vt:lpstr>ASP.NET Web API 2.0 Http Message Lifecycle</vt:lpstr>
      <vt:lpstr>Web API 2.0 Authentication Types</vt:lpstr>
      <vt:lpstr>Authentication &amp; Authorization</vt:lpstr>
      <vt:lpstr>Web API Hosting</vt:lpstr>
      <vt:lpstr>Web API Hosting</vt:lpstr>
      <vt:lpstr>Security in Web API 1.0</vt:lpstr>
      <vt:lpstr>Security in Web API 2.0</vt:lpstr>
      <vt:lpstr>OWIN Middleware</vt:lpstr>
      <vt:lpstr>Passing Credential</vt:lpstr>
      <vt:lpstr>Web API Handlers and Filters</vt:lpstr>
      <vt:lpstr>Web API Handlers and Filters</vt:lpstr>
      <vt:lpstr>Web API Handlers and Filters</vt:lpstr>
      <vt:lpstr>Web API Handlers and Filters</vt:lpstr>
      <vt:lpstr>Web API Handlers and Filters</vt:lpstr>
      <vt:lpstr>Sample Web API  (Security Pipeline )</vt:lpstr>
      <vt:lpstr>Any question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Data Interchange</dc:title>
  <dc:creator>MPillai</dc:creator>
  <cp:lastModifiedBy>MPillai</cp:lastModifiedBy>
  <cp:revision>180</cp:revision>
  <dcterms:created xsi:type="dcterms:W3CDTF">2016-06-22T12:30:25Z</dcterms:created>
  <dcterms:modified xsi:type="dcterms:W3CDTF">2016-08-16T16:08:13Z</dcterms:modified>
</cp:coreProperties>
</file>