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60BAC8-461F-48C1-A589-1055EE3C30E7}"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0BAC8-461F-48C1-A589-1055EE3C30E7}"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E60BAC8-461F-48C1-A589-1055EE3C30E7}"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0BAC8-461F-48C1-A589-1055EE3C30E7}" type="datetimeFigureOut">
              <a:rPr lang="en-US" smtClean="0"/>
              <a:t>6/22/2016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60BAC8-461F-48C1-A589-1055EE3C30E7}" type="datetimeFigureOut">
              <a:rPr lang="en-US" smtClean="0"/>
              <a:t>6/22/2016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E60BAC8-461F-48C1-A589-1055EE3C30E7}" type="datetimeFigureOut">
              <a:rPr lang="en-US" smtClean="0"/>
              <a:t>6/22/2016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E60BAC8-461F-48C1-A589-1055EE3C30E7}"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0BAC8-461F-48C1-A589-1055EE3C30E7}"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E60BAC8-461F-48C1-A589-1055EE3C30E7}" type="datetimeFigureOut">
              <a:rPr lang="en-US" smtClean="0"/>
              <a:t>6/22/2016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62193D0-872A-470C-9302-8B4DE3F9D43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1edisource.com/transaction-sets-x12"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828800"/>
            <a:ext cx="7772400" cy="1470025"/>
          </a:xfrm>
        </p:spPr>
        <p:txBody>
          <a:bodyPr>
            <a:noAutofit/>
          </a:bodyPr>
          <a:lstStyle/>
          <a:p>
            <a:r>
              <a:rPr lang="en-US" sz="6000" dirty="0" smtClean="0"/>
              <a:t>Electronic Data Interchange</a:t>
            </a:r>
            <a:endParaRPr lang="en-US" sz="6000" dirty="0"/>
          </a:p>
        </p:txBody>
      </p:sp>
      <p:sp>
        <p:nvSpPr>
          <p:cNvPr id="3" name="Subtitle 2"/>
          <p:cNvSpPr>
            <a:spLocks noGrp="1"/>
          </p:cNvSpPr>
          <p:nvPr>
            <p:ph type="subTitle" idx="1"/>
          </p:nvPr>
        </p:nvSpPr>
        <p:spPr>
          <a:xfrm>
            <a:off x="1409700" y="3657600"/>
            <a:ext cx="6400800" cy="685800"/>
          </a:xfrm>
        </p:spPr>
        <p:txBody>
          <a:bodyPr/>
          <a:lstStyle/>
          <a:p>
            <a:r>
              <a:rPr lang="en-US" dirty="0" smtClean="0"/>
              <a:t>( E D I )</a:t>
            </a:r>
            <a:endParaRPr lang="en-US"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362628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3" descr="abc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70085"/>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61948"/>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64845"/>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146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903" y="25146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273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3" descr="abc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273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273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273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273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35877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smtClean="0"/>
              <a:t>OUTLINE</a:t>
            </a:r>
            <a:endParaRPr lang="en-US" sz="6000" dirty="0"/>
          </a:p>
        </p:txBody>
      </p:sp>
      <p:sp>
        <p:nvSpPr>
          <p:cNvPr id="7" name="TextBox 6"/>
          <p:cNvSpPr txBox="1"/>
          <p:nvPr/>
        </p:nvSpPr>
        <p:spPr>
          <a:xfrm>
            <a:off x="457200" y="1828800"/>
            <a:ext cx="8229600"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Introduction</a:t>
            </a:r>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r>
              <a:rPr lang="en-US" sz="1600" b="1" dirty="0" smtClean="0"/>
              <a:t>What is Electronic Data Interchange (EDI)?</a:t>
            </a:r>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r>
              <a:rPr lang="en-US" sz="1600" b="1" dirty="0" smtClean="0"/>
              <a:t>EDI Users and Types of activities?</a:t>
            </a:r>
          </a:p>
          <a:p>
            <a:pPr marL="742950" lvl="1" indent="-285750">
              <a:buFont typeface="Arial" panose="020B0604020202020204" pitchFamily="34" charset="0"/>
              <a:buChar char="•"/>
            </a:pPr>
            <a:r>
              <a:rPr lang="en-US" sz="1600" dirty="0" smtClean="0"/>
              <a:t>Who Uses EDI?</a:t>
            </a:r>
          </a:p>
          <a:p>
            <a:pPr marL="742950" lvl="1" indent="-285750">
              <a:buFont typeface="Arial" panose="020B0604020202020204" pitchFamily="34" charset="0"/>
              <a:buChar char="•"/>
            </a:pPr>
            <a:r>
              <a:rPr lang="en-US" sz="1600" dirty="0" smtClean="0"/>
              <a:t>Types of EDI activities?</a:t>
            </a:r>
          </a:p>
          <a:p>
            <a:pPr marL="742950" lvl="1" indent="-285750">
              <a:buFont typeface="Arial" panose="020B0604020202020204" pitchFamily="34" charset="0"/>
              <a:buChar char="•"/>
            </a:pPr>
            <a:r>
              <a:rPr lang="en-US" sz="1600" dirty="0" smtClean="0"/>
              <a:t>Business Processing Considerations</a:t>
            </a:r>
          </a:p>
          <a:p>
            <a:pPr lvl="1"/>
            <a:endParaRPr lang="en-US" sz="1600" dirty="0" smtClean="0"/>
          </a:p>
          <a:p>
            <a:pPr marL="285750" indent="-285750">
              <a:buFont typeface="Arial" panose="020B0604020202020204" pitchFamily="34" charset="0"/>
              <a:buChar char="•"/>
            </a:pPr>
            <a:r>
              <a:rPr lang="en-US" sz="1600" b="1" dirty="0" smtClean="0"/>
              <a:t>Where does information technology fit in?</a:t>
            </a:r>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r>
              <a:rPr lang="en-US" sz="1600" b="1" dirty="0" smtClean="0"/>
              <a:t>What is needed to implement EDI?</a:t>
            </a:r>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r>
              <a:rPr lang="en-US" sz="1600" b="1" dirty="0" smtClean="0"/>
              <a:t>International Considerations</a:t>
            </a:r>
          </a:p>
          <a:p>
            <a:pPr marL="742950" lvl="1" indent="-285750">
              <a:buFont typeface="Arial" panose="020B0604020202020204" pitchFamily="34" charset="0"/>
              <a:buChar char="•"/>
            </a:pPr>
            <a:r>
              <a:rPr lang="en-US" sz="1600" dirty="0" smtClean="0"/>
              <a:t>Standards</a:t>
            </a:r>
          </a:p>
          <a:p>
            <a:pPr marL="742950" lvl="1" indent="-285750">
              <a:buFont typeface="Arial" panose="020B0604020202020204" pitchFamily="34" charset="0"/>
              <a:buChar char="•"/>
            </a:pPr>
            <a:r>
              <a:rPr lang="en-US" sz="1600" dirty="0" smtClean="0"/>
              <a:t>Communication Connectivity</a:t>
            </a:r>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r>
              <a:rPr lang="en-US" sz="1600" b="1" dirty="0" smtClean="0"/>
              <a:t>Is EDI for you?</a:t>
            </a:r>
            <a:endParaRPr lang="en-US" sz="1600" b="1" dirty="0"/>
          </a:p>
        </p:txBody>
      </p:sp>
      <p:sp>
        <p:nvSpPr>
          <p:cNvPr id="8" name="TextBox 7"/>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Tree>
    <p:extLst>
      <p:ext uri="{BB962C8B-B14F-4D97-AF65-F5344CB8AC3E}">
        <p14:creationId xmlns:p14="http://schemas.microsoft.com/office/powerpoint/2010/main" val="59767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273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Users and Types of Activities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1053483" y="2667000"/>
            <a:ext cx="5838458" cy="3385542"/>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Who Uses EDI ?</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Where is uses EDI ?</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Types of EDI Activity</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Business Processing Considerations</a:t>
            </a:r>
          </a:p>
          <a:p>
            <a:endParaRPr lang="en-US" dirty="0"/>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EDI Users and Types of Activities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85800" y="2286000"/>
            <a:ext cx="8229600" cy="2739211"/>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Who Uses EDI ?</a:t>
            </a:r>
          </a:p>
          <a:p>
            <a:pPr lvl="1"/>
            <a:endParaRPr lang="en-US" sz="1600" dirty="0" smtClean="0"/>
          </a:p>
          <a:p>
            <a:pPr lvl="1"/>
            <a:r>
              <a:rPr lang="en-US" sz="1600" dirty="0" smtClean="0"/>
              <a:t>Companies of all types and sizes are able to utilize EDI.</a:t>
            </a:r>
          </a:p>
          <a:p>
            <a:pPr lvl="1"/>
            <a:endParaRPr lang="en-US" sz="1600" dirty="0" smtClean="0"/>
          </a:p>
          <a:p>
            <a:pPr lvl="1"/>
            <a:r>
              <a:rPr lang="en-US" sz="1600" dirty="0" smtClean="0"/>
              <a:t>Companies that buys and/or sells (goods and/or services) can potentially use EDI.</a:t>
            </a:r>
          </a:p>
          <a:p>
            <a:pPr lvl="1"/>
            <a:endParaRPr lang="en-US" sz="1600" dirty="0" smtClean="0"/>
          </a:p>
          <a:p>
            <a:pPr lvl="1"/>
            <a:r>
              <a:rPr lang="en-US" sz="1600" dirty="0" smtClean="0"/>
              <a:t>Because it supports the entire business cycle</a:t>
            </a:r>
          </a:p>
          <a:p>
            <a:pPr lvl="1"/>
            <a:endParaRPr lang="en-US" sz="1600" dirty="0" smtClean="0"/>
          </a:p>
          <a:p>
            <a:pPr lvl="1"/>
            <a:r>
              <a:rPr lang="en-US" sz="1600" dirty="0" smtClean="0"/>
              <a:t>EDI can streamline the relationship that any company has with its (customers, distributors, suppliers)</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EDI Users and Types of Activities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85800" y="2286000"/>
            <a:ext cx="8229600" cy="3724096"/>
          </a:xfrm>
          <a:prstGeom prst="rect">
            <a:avLst/>
          </a:prstGeom>
          <a:noFill/>
        </p:spPr>
        <p:txBody>
          <a:bodyPr wrap="square" rtlCol="0">
            <a:spAutoFit/>
          </a:bodyPr>
          <a:lstStyle/>
          <a:p>
            <a:r>
              <a:rPr lang="en-US" sz="2800" dirty="0" smtClean="0"/>
              <a:t>Example: </a:t>
            </a:r>
          </a:p>
          <a:p>
            <a:pPr lvl="1"/>
            <a:endParaRPr lang="en-US" sz="1600" dirty="0" smtClean="0"/>
          </a:p>
          <a:p>
            <a:pPr marL="742950" lvl="1" indent="-285750">
              <a:buFont typeface="Arial" panose="020B0604020202020204" pitchFamily="34" charset="0"/>
              <a:buChar char="•"/>
            </a:pPr>
            <a:r>
              <a:rPr lang="en-US" sz="1600" dirty="0" smtClean="0"/>
              <a:t>Federal Government</a:t>
            </a:r>
          </a:p>
          <a:p>
            <a:pPr marL="742950" lvl="1" indent="-285750">
              <a:buFont typeface="Arial" panose="020B0604020202020204" pitchFamily="34" charset="0"/>
              <a:buChar char="•"/>
            </a:pPr>
            <a:r>
              <a:rPr lang="en-US" sz="1600" dirty="0" smtClean="0"/>
              <a:t>Automakers (suppliers to send all purchase orders and invoices electronically)</a:t>
            </a:r>
          </a:p>
          <a:p>
            <a:pPr marL="742950" lvl="1" indent="-285750">
              <a:buFont typeface="Arial" panose="020B0604020202020204" pitchFamily="34" charset="0"/>
              <a:buChar char="•"/>
            </a:pPr>
            <a:r>
              <a:rPr lang="en-US" sz="1600" dirty="0" smtClean="0"/>
              <a:t>Industry </a:t>
            </a:r>
          </a:p>
          <a:p>
            <a:pPr marL="742950" lvl="1" indent="-285750">
              <a:buFont typeface="Arial" panose="020B0604020202020204" pitchFamily="34" charset="0"/>
              <a:buChar char="•"/>
            </a:pPr>
            <a:r>
              <a:rPr lang="en-US" sz="1600" dirty="0" smtClean="0"/>
              <a:t>Banking</a:t>
            </a:r>
          </a:p>
          <a:p>
            <a:pPr marL="742950" lvl="1" indent="-285750">
              <a:buFont typeface="Arial" panose="020B0604020202020204" pitchFamily="34" charset="0"/>
              <a:buChar char="•"/>
            </a:pPr>
            <a:r>
              <a:rPr lang="en-US" sz="1600" dirty="0" smtClean="0"/>
              <a:t>Healthcare</a:t>
            </a:r>
          </a:p>
          <a:p>
            <a:pPr marL="742950" lvl="1" indent="-285750">
              <a:buFont typeface="Arial" panose="020B0604020202020204" pitchFamily="34" charset="0"/>
              <a:buChar char="•"/>
            </a:pPr>
            <a:r>
              <a:rPr lang="en-US" sz="1600" dirty="0" smtClean="0"/>
              <a:t>Retailing</a:t>
            </a:r>
          </a:p>
          <a:p>
            <a:pPr marL="742950" lvl="1" indent="-285750">
              <a:buFont typeface="Arial" panose="020B0604020202020204" pitchFamily="34" charset="0"/>
              <a:buChar char="•"/>
            </a:pPr>
            <a:r>
              <a:rPr lang="en-US" sz="1600" dirty="0" smtClean="0"/>
              <a:t>Travel</a:t>
            </a:r>
          </a:p>
          <a:p>
            <a:pPr marL="742950" lvl="1" indent="-285750">
              <a:buFont typeface="Arial" panose="020B0604020202020204" pitchFamily="34" charset="0"/>
              <a:buChar char="•"/>
            </a:pPr>
            <a:r>
              <a:rPr lang="en-US" sz="1600" dirty="0" smtClean="0"/>
              <a:t>Manufacturing</a:t>
            </a:r>
          </a:p>
          <a:p>
            <a:pPr marL="742950" lvl="1" indent="-285750">
              <a:buFont typeface="Arial" panose="020B0604020202020204" pitchFamily="34" charset="0"/>
              <a:buChar char="•"/>
            </a:pPr>
            <a:r>
              <a:rPr lang="en-US" sz="1600" dirty="0" smtClean="0"/>
              <a:t>Insurance</a:t>
            </a:r>
          </a:p>
          <a:p>
            <a:pPr marL="742950" lvl="1" indent="-285750">
              <a:buFont typeface="Arial" panose="020B0604020202020204" pitchFamily="34" charset="0"/>
              <a:buChar char="•"/>
            </a:pPr>
            <a:r>
              <a:rPr lang="en-US" sz="1600" dirty="0" smtClean="0"/>
              <a:t>Government</a:t>
            </a:r>
          </a:p>
          <a:p>
            <a:pPr marL="742950" lvl="1" indent="-285750">
              <a:buFont typeface="Arial" panose="020B0604020202020204" pitchFamily="34" charset="0"/>
              <a:buChar char="•"/>
            </a:pPr>
            <a:endParaRPr lang="en-US" sz="1600" dirty="0" smtClean="0"/>
          </a:p>
          <a:p>
            <a:pPr lvl="1"/>
            <a:r>
              <a:rPr lang="en-US" sz="1600" dirty="0" smtClean="0"/>
              <a:t>and much other more places too…</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EDI Users and Types of Activities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85800" y="2286000"/>
            <a:ext cx="8229600" cy="347787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Where is Uses EDI ?</a:t>
            </a:r>
          </a:p>
          <a:p>
            <a:pPr lvl="1"/>
            <a:endParaRPr lang="en-US" sz="1600" dirty="0" smtClean="0"/>
          </a:p>
          <a:p>
            <a:pPr lvl="1"/>
            <a:r>
              <a:rPr lang="en-US" sz="1600" dirty="0" smtClean="0"/>
              <a:t>Sample EDI application areas are …..</a:t>
            </a:r>
          </a:p>
          <a:p>
            <a:pPr lvl="1"/>
            <a:endParaRPr lang="en-US" sz="1600" dirty="0"/>
          </a:p>
          <a:p>
            <a:pPr marL="742950" lvl="1" indent="-285750">
              <a:buFont typeface="Wingdings" panose="05000000000000000000" pitchFamily="2" charset="2"/>
              <a:buChar char="ü"/>
            </a:pPr>
            <a:r>
              <a:rPr lang="en-US" sz="1600" dirty="0" smtClean="0"/>
              <a:t>Purchasing</a:t>
            </a:r>
          </a:p>
          <a:p>
            <a:pPr marL="742950" lvl="1" indent="-285750">
              <a:buFont typeface="Wingdings" panose="05000000000000000000" pitchFamily="2" charset="2"/>
              <a:buChar char="ü"/>
            </a:pPr>
            <a:r>
              <a:rPr lang="en-US" sz="1600" dirty="0" smtClean="0"/>
              <a:t>Inventory</a:t>
            </a:r>
          </a:p>
          <a:p>
            <a:pPr marL="742950" lvl="1" indent="-285750">
              <a:buFont typeface="Wingdings" panose="05000000000000000000" pitchFamily="2" charset="2"/>
              <a:buChar char="ü"/>
            </a:pPr>
            <a:r>
              <a:rPr lang="en-US" sz="1600" dirty="0" smtClean="0"/>
              <a:t>Billing</a:t>
            </a:r>
          </a:p>
          <a:p>
            <a:pPr marL="742950" lvl="1" indent="-285750">
              <a:buFont typeface="Wingdings" panose="05000000000000000000" pitchFamily="2" charset="2"/>
              <a:buChar char="ü"/>
            </a:pPr>
            <a:r>
              <a:rPr lang="en-US" sz="1600" dirty="0" smtClean="0"/>
              <a:t>Distribution</a:t>
            </a:r>
          </a:p>
          <a:p>
            <a:pPr marL="742950" lvl="1" indent="-285750">
              <a:buFont typeface="Wingdings" panose="05000000000000000000" pitchFamily="2" charset="2"/>
              <a:buChar char="ü"/>
            </a:pPr>
            <a:r>
              <a:rPr lang="en-US" sz="1600" dirty="0" smtClean="0"/>
              <a:t>Price notification</a:t>
            </a:r>
          </a:p>
          <a:p>
            <a:pPr marL="742950" lvl="1" indent="-285750">
              <a:buFont typeface="Wingdings" panose="05000000000000000000" pitchFamily="2" charset="2"/>
              <a:buChar char="ü"/>
            </a:pPr>
            <a:r>
              <a:rPr lang="en-US" sz="1600" dirty="0" smtClean="0"/>
              <a:t>Financial</a:t>
            </a:r>
          </a:p>
          <a:p>
            <a:pPr marL="742950" lvl="1" indent="-285750">
              <a:buFont typeface="Wingdings" panose="05000000000000000000" pitchFamily="2" charset="2"/>
              <a:buChar char="ü"/>
            </a:pPr>
            <a:r>
              <a:rPr lang="en-US" sz="1600" dirty="0" smtClean="0"/>
              <a:t>Freight rate notifications</a:t>
            </a:r>
          </a:p>
          <a:p>
            <a:pPr marL="742950" lvl="1" indent="-285750">
              <a:buFont typeface="Wingdings" panose="05000000000000000000" pitchFamily="2" charset="2"/>
              <a:buChar char="ü"/>
            </a:pPr>
            <a:r>
              <a:rPr lang="en-US" sz="1600" dirty="0" smtClean="0"/>
              <a:t>Sales &amp; cash management</a:t>
            </a:r>
          </a:p>
          <a:p>
            <a:pPr lvl="1"/>
            <a:endParaRPr lang="en-US" sz="1600" dirty="0" smtClean="0"/>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EDI Users and Types of Activities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85800" y="2057400"/>
            <a:ext cx="8229600" cy="421653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Types of EDI activity</a:t>
            </a:r>
          </a:p>
          <a:p>
            <a:pPr lvl="1"/>
            <a:endParaRPr lang="en-US" sz="1600" dirty="0" smtClean="0"/>
          </a:p>
          <a:p>
            <a:pPr marL="742950" lvl="1" indent="-285750">
              <a:buFont typeface="Wingdings" panose="05000000000000000000" pitchFamily="2" charset="2"/>
              <a:buChar char="ü"/>
            </a:pPr>
            <a:r>
              <a:rPr lang="en-US" sz="1600" dirty="0" smtClean="0"/>
              <a:t>Business’ local data to EDI</a:t>
            </a:r>
          </a:p>
          <a:p>
            <a:pPr marL="742950" lvl="1" indent="-285750">
              <a:buFont typeface="Wingdings" panose="05000000000000000000" pitchFamily="2" charset="2"/>
              <a:buChar char="ü"/>
            </a:pPr>
            <a:r>
              <a:rPr lang="en-US" sz="1600" dirty="0" smtClean="0"/>
              <a:t>EDI Exchange</a:t>
            </a:r>
          </a:p>
          <a:p>
            <a:pPr marL="742950" lvl="1" indent="-285750">
              <a:buFont typeface="Wingdings" panose="05000000000000000000" pitchFamily="2" charset="2"/>
              <a:buChar char="ü"/>
            </a:pPr>
            <a:r>
              <a:rPr lang="en-US" sz="1600" dirty="0" smtClean="0"/>
              <a:t>Convert EDI back to Business’ local data format</a:t>
            </a:r>
          </a:p>
          <a:p>
            <a:pPr marL="742950" lvl="1" indent="-285750">
              <a:buFont typeface="Wingdings" panose="05000000000000000000" pitchFamily="2" charset="2"/>
              <a:buChar char="ü"/>
            </a:pPr>
            <a:r>
              <a:rPr lang="en-US" sz="1600" dirty="0" smtClean="0"/>
              <a:t>Sends out confirmation</a:t>
            </a:r>
          </a:p>
          <a:p>
            <a:pPr marL="742950" lvl="1" indent="-285750">
              <a:buFont typeface="Wingdings" panose="05000000000000000000" pitchFamily="2" charset="2"/>
              <a:buChar char="ü"/>
            </a:pPr>
            <a:r>
              <a:rPr lang="en-US" sz="1600" dirty="0" smtClean="0"/>
              <a:t>Sends notifications</a:t>
            </a:r>
          </a:p>
          <a:p>
            <a:pPr marL="742950" lvl="1" indent="-285750">
              <a:buFont typeface="Wingdings" panose="05000000000000000000" pitchFamily="2" charset="2"/>
              <a:buChar char="ü"/>
            </a:pPr>
            <a:r>
              <a:rPr lang="en-US" sz="1600" dirty="0" smtClean="0"/>
              <a:t>Further communication if needed</a:t>
            </a:r>
            <a:endParaRPr lang="en-US" sz="1600" dirty="0"/>
          </a:p>
          <a:p>
            <a:endParaRPr lang="en-US" sz="1600" dirty="0" smtClean="0"/>
          </a:p>
          <a:p>
            <a:r>
              <a:rPr lang="en-US" sz="1600" b="1" dirty="0" smtClean="0"/>
              <a:t>Example</a:t>
            </a:r>
          </a:p>
          <a:p>
            <a:endParaRPr lang="en-US" sz="1600" dirty="0" smtClean="0"/>
          </a:p>
          <a:p>
            <a:pPr marL="742950" lvl="1" indent="-285750">
              <a:buFont typeface="Wingdings" panose="05000000000000000000" pitchFamily="2" charset="2"/>
              <a:buChar char="Ø"/>
            </a:pPr>
            <a:r>
              <a:rPr lang="en-US" sz="1600" dirty="0" smtClean="0"/>
              <a:t>Purchase orders</a:t>
            </a:r>
          </a:p>
          <a:p>
            <a:pPr marL="742950" lvl="1" indent="-285750">
              <a:buFont typeface="Wingdings" panose="05000000000000000000" pitchFamily="2" charset="2"/>
              <a:buChar char="Ø"/>
            </a:pPr>
            <a:r>
              <a:rPr lang="en-US" sz="1600" dirty="0" smtClean="0"/>
              <a:t>Bills of lading</a:t>
            </a:r>
          </a:p>
          <a:p>
            <a:pPr marL="742950" lvl="1" indent="-285750">
              <a:buFont typeface="Wingdings" panose="05000000000000000000" pitchFamily="2" charset="2"/>
              <a:buChar char="Ø"/>
            </a:pPr>
            <a:r>
              <a:rPr lang="en-US" sz="1600" dirty="0" smtClean="0"/>
              <a:t>Invoices</a:t>
            </a:r>
          </a:p>
          <a:p>
            <a:pPr marL="742950" lvl="1" indent="-285750">
              <a:buFont typeface="Wingdings" panose="05000000000000000000" pitchFamily="2" charset="2"/>
              <a:buChar char="Ø"/>
            </a:pPr>
            <a:r>
              <a:rPr lang="en-US" sz="1600" dirty="0" smtClean="0"/>
              <a:t>Healthcare claims</a:t>
            </a:r>
          </a:p>
          <a:p>
            <a:pPr marL="742950" lvl="1" indent="-285750">
              <a:buFont typeface="Wingdings" panose="05000000000000000000" pitchFamily="2" charset="2"/>
              <a:buChar char="Ø"/>
            </a:pPr>
            <a:r>
              <a:rPr lang="en-US" sz="1600" dirty="0" smtClean="0"/>
              <a:t>Financial exchanges</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EDI Users and Types of Activities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85800" y="2514600"/>
            <a:ext cx="8229600" cy="3170099"/>
          </a:xfrm>
          <a:prstGeom prst="rect">
            <a:avLst/>
          </a:prstGeom>
          <a:noFill/>
        </p:spPr>
        <p:txBody>
          <a:bodyPr wrap="square" rtlCol="0">
            <a:spAutoFit/>
          </a:bodyPr>
          <a:lstStyle/>
          <a:p>
            <a:r>
              <a:rPr lang="en-US" sz="2400" dirty="0" smtClean="0"/>
              <a:t>Difference between EDI &amp; EFT (electronic funds transfer)</a:t>
            </a:r>
          </a:p>
          <a:p>
            <a:pPr lvl="1"/>
            <a:endParaRPr lang="en-US" sz="1600" dirty="0" smtClean="0"/>
          </a:p>
          <a:p>
            <a:pPr marL="742950" lvl="1" indent="-285750">
              <a:buFont typeface="Wingdings" panose="05000000000000000000" pitchFamily="2" charset="2"/>
              <a:buChar char="ü"/>
            </a:pPr>
            <a:r>
              <a:rPr lang="en-US" sz="1600" dirty="0" smtClean="0"/>
              <a:t>EFT is also used to exchange information electronically</a:t>
            </a:r>
          </a:p>
          <a:p>
            <a:pPr marL="742950" lvl="1" indent="-285750">
              <a:buFont typeface="Wingdings" panose="05000000000000000000" pitchFamily="2" charset="2"/>
              <a:buChar char="ü"/>
            </a:pPr>
            <a:endParaRPr lang="en-US" sz="1600" dirty="0" smtClean="0"/>
          </a:p>
          <a:p>
            <a:pPr marL="742950" lvl="1" indent="-285750">
              <a:buFont typeface="Wingdings" panose="05000000000000000000" pitchFamily="2" charset="2"/>
              <a:buChar char="ü"/>
            </a:pPr>
            <a:r>
              <a:rPr lang="en-US" sz="1600" dirty="0" smtClean="0"/>
              <a:t>Financial EDI is the exchange of payment and bank balance information between a company and its bank or another company.</a:t>
            </a:r>
          </a:p>
          <a:p>
            <a:pPr marL="742950" lvl="1" indent="-285750">
              <a:buFont typeface="Wingdings" panose="05000000000000000000" pitchFamily="2" charset="2"/>
              <a:buChar char="ü"/>
            </a:pPr>
            <a:endParaRPr lang="en-US" sz="1600" dirty="0" smtClean="0"/>
          </a:p>
          <a:p>
            <a:pPr marL="742950" lvl="1" indent="-285750">
              <a:buFont typeface="Wingdings" panose="05000000000000000000" pitchFamily="2" charset="2"/>
              <a:buChar char="ü"/>
            </a:pPr>
            <a:r>
              <a:rPr lang="en-US" sz="1600" dirty="0" smtClean="0"/>
              <a:t>EFT is the exchange of information between two banks that results in value being transferred.</a:t>
            </a:r>
          </a:p>
          <a:p>
            <a:pPr marL="742950" lvl="1" indent="-285750">
              <a:buFont typeface="Wingdings" panose="05000000000000000000" pitchFamily="2" charset="2"/>
              <a:buChar char="ü"/>
            </a:pPr>
            <a:endParaRPr lang="en-US" sz="1600" dirty="0" smtClean="0"/>
          </a:p>
          <a:p>
            <a:pPr marL="742950" lvl="1" indent="-285750">
              <a:buFont typeface="Wingdings" panose="05000000000000000000" pitchFamily="2" charset="2"/>
              <a:buChar char="ü"/>
            </a:pPr>
            <a:r>
              <a:rPr lang="en-US" sz="1600" dirty="0" smtClean="0"/>
              <a:t>It is possible for financial EDI to be bank to bank, but EFT does no bank-to-company exchanges.</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EDI Users and Types of Activities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85800" y="2514600"/>
            <a:ext cx="8229600" cy="243143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Business Processing Considerations</a:t>
            </a:r>
          </a:p>
          <a:p>
            <a:pPr lvl="1"/>
            <a:endParaRPr lang="en-US" sz="1600" dirty="0" smtClean="0"/>
          </a:p>
          <a:p>
            <a:pPr marL="742950" lvl="1" indent="-285750">
              <a:buFont typeface="Wingdings" panose="05000000000000000000" pitchFamily="2" charset="2"/>
              <a:buChar char="ü"/>
            </a:pPr>
            <a:r>
              <a:rPr lang="en-US" sz="1600" dirty="0" smtClean="0"/>
              <a:t>EDI is changing the way companies do business</a:t>
            </a:r>
          </a:p>
          <a:p>
            <a:pPr marL="742950" lvl="1" indent="-285750">
              <a:buFont typeface="Wingdings" panose="05000000000000000000" pitchFamily="2" charset="2"/>
              <a:buChar char="ü"/>
            </a:pPr>
            <a:endParaRPr lang="en-US" sz="1600" dirty="0" smtClean="0"/>
          </a:p>
          <a:p>
            <a:pPr marL="742950" lvl="1" indent="-285750">
              <a:buFont typeface="Wingdings" panose="05000000000000000000" pitchFamily="2" charset="2"/>
              <a:buChar char="ü"/>
            </a:pPr>
            <a:r>
              <a:rPr lang="en-US" sz="1600" dirty="0" smtClean="0"/>
              <a:t>Shifting the ordering process from a snail-like</a:t>
            </a:r>
          </a:p>
          <a:p>
            <a:pPr marL="742950" lvl="1" indent="-285750">
              <a:buFont typeface="Wingdings" panose="05000000000000000000" pitchFamily="2" charset="2"/>
              <a:buChar char="ü"/>
            </a:pPr>
            <a:endParaRPr lang="en-US" sz="1600" dirty="0" smtClean="0"/>
          </a:p>
          <a:p>
            <a:pPr marL="742950" lvl="1" indent="-285750">
              <a:buFont typeface="Wingdings" panose="05000000000000000000" pitchFamily="2" charset="2"/>
              <a:buChar char="ü"/>
            </a:pPr>
            <a:r>
              <a:rPr lang="en-US" sz="1600" dirty="0" smtClean="0"/>
              <a:t>Paper-intensive system to a computerized one</a:t>
            </a:r>
          </a:p>
          <a:p>
            <a:pPr marL="742950" lvl="1" indent="-285750">
              <a:buFont typeface="Wingdings" panose="05000000000000000000" pitchFamily="2" charset="2"/>
              <a:buChar char="ü"/>
            </a:pPr>
            <a:endParaRPr lang="en-US" sz="1600" dirty="0" smtClean="0"/>
          </a:p>
          <a:p>
            <a:pPr marL="742950" lvl="1" indent="-285750">
              <a:buFont typeface="Wingdings" panose="05000000000000000000" pitchFamily="2" charset="2"/>
              <a:buChar char="ü"/>
            </a:pPr>
            <a:r>
              <a:rPr lang="en-US" sz="1600" dirty="0" smtClean="0"/>
              <a:t>The nature of business relationships, both internal and external, is changing.</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EDI Users and Types of Activities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99856" y="3276600"/>
            <a:ext cx="2203142" cy="2185214"/>
          </a:xfrm>
          <a:prstGeom prst="rect">
            <a:avLst/>
          </a:prstGeom>
          <a:noFill/>
        </p:spPr>
        <p:txBody>
          <a:bodyPr wrap="square" rtlCol="0">
            <a:spAutoFit/>
          </a:bodyPr>
          <a:lstStyle/>
          <a:p>
            <a:pPr algn="ctr"/>
            <a:r>
              <a:rPr lang="en-US" sz="2400" dirty="0" smtClean="0"/>
              <a:t>Paper</a:t>
            </a:r>
            <a:endParaRPr lang="en-US" sz="1600" dirty="0" smtClean="0"/>
          </a:p>
          <a:p>
            <a:pPr algn="ctr"/>
            <a:endParaRPr lang="en-US" sz="1600" dirty="0" smtClean="0"/>
          </a:p>
          <a:p>
            <a:pPr algn="ctr"/>
            <a:r>
              <a:rPr lang="en-US" sz="1600" dirty="0" smtClean="0"/>
              <a:t>Document</a:t>
            </a:r>
          </a:p>
          <a:p>
            <a:pPr algn="ctr"/>
            <a:r>
              <a:rPr lang="en-US" sz="1600" dirty="0" smtClean="0"/>
              <a:t>Little Envelope</a:t>
            </a:r>
          </a:p>
          <a:p>
            <a:pPr algn="ctr"/>
            <a:r>
              <a:rPr lang="en-US" sz="1600" dirty="0" smtClean="0"/>
              <a:t>Big Envelope</a:t>
            </a:r>
          </a:p>
          <a:p>
            <a:pPr algn="ctr"/>
            <a:r>
              <a:rPr lang="en-US" sz="1600" dirty="0" smtClean="0"/>
              <a:t>Postal Service</a:t>
            </a:r>
          </a:p>
          <a:p>
            <a:pPr algn="ctr"/>
            <a:r>
              <a:rPr lang="en-US" sz="1600" dirty="0" smtClean="0"/>
              <a:t>Courier Delivery</a:t>
            </a:r>
          </a:p>
          <a:p>
            <a:pPr algn="ctr"/>
            <a:r>
              <a:rPr lang="en-US" sz="1600" dirty="0" smtClean="0"/>
              <a:t>Human Audit</a:t>
            </a:r>
            <a:endParaRPr lang="en-US" sz="2400" dirty="0" smtClean="0"/>
          </a:p>
        </p:txBody>
      </p:sp>
      <p:sp>
        <p:nvSpPr>
          <p:cNvPr id="2" name="TextBox 1"/>
          <p:cNvSpPr txBox="1"/>
          <p:nvPr/>
        </p:nvSpPr>
        <p:spPr>
          <a:xfrm>
            <a:off x="3962400" y="4191000"/>
            <a:ext cx="1143000" cy="584775"/>
          </a:xfrm>
          <a:prstGeom prst="rect">
            <a:avLst/>
          </a:prstGeom>
          <a:noFill/>
        </p:spPr>
        <p:txBody>
          <a:bodyPr wrap="square" rtlCol="0">
            <a:spAutoFit/>
          </a:bodyPr>
          <a:lstStyle/>
          <a:p>
            <a:r>
              <a:rPr lang="en-US" sz="3200" dirty="0" smtClean="0"/>
              <a:t>(vs)</a:t>
            </a:r>
            <a:endParaRPr lang="en-US" sz="3200" dirty="0"/>
          </a:p>
        </p:txBody>
      </p:sp>
      <p:sp>
        <p:nvSpPr>
          <p:cNvPr id="7" name="TextBox 6"/>
          <p:cNvSpPr txBox="1"/>
          <p:nvPr/>
        </p:nvSpPr>
        <p:spPr>
          <a:xfrm>
            <a:off x="5867400" y="3276600"/>
            <a:ext cx="2203142" cy="2185214"/>
          </a:xfrm>
          <a:prstGeom prst="rect">
            <a:avLst/>
          </a:prstGeom>
          <a:noFill/>
        </p:spPr>
        <p:txBody>
          <a:bodyPr wrap="square" rtlCol="0">
            <a:spAutoFit/>
          </a:bodyPr>
          <a:lstStyle/>
          <a:p>
            <a:pPr algn="ctr"/>
            <a:r>
              <a:rPr lang="en-US" sz="2400" dirty="0" smtClean="0"/>
              <a:t>EDI</a:t>
            </a:r>
            <a:endParaRPr lang="en-US" sz="1600" dirty="0" smtClean="0"/>
          </a:p>
          <a:p>
            <a:pPr algn="ctr"/>
            <a:endParaRPr lang="en-US" sz="1600" dirty="0" smtClean="0"/>
          </a:p>
          <a:p>
            <a:pPr algn="ctr"/>
            <a:r>
              <a:rPr lang="en-US" sz="1600" dirty="0" smtClean="0"/>
              <a:t>Transaction</a:t>
            </a:r>
          </a:p>
          <a:p>
            <a:pPr algn="ctr"/>
            <a:r>
              <a:rPr lang="en-US" sz="1600" dirty="0" smtClean="0"/>
              <a:t>Functional Group</a:t>
            </a:r>
          </a:p>
          <a:p>
            <a:pPr algn="ctr"/>
            <a:r>
              <a:rPr lang="en-US" sz="1600" dirty="0" smtClean="0"/>
              <a:t>Interchange</a:t>
            </a:r>
          </a:p>
          <a:p>
            <a:pPr algn="ctr"/>
            <a:r>
              <a:rPr lang="en-US" sz="1600" dirty="0" smtClean="0"/>
              <a:t>VAN (Network)</a:t>
            </a:r>
          </a:p>
          <a:p>
            <a:pPr algn="ctr"/>
            <a:r>
              <a:rPr lang="en-US" sz="1600" dirty="0" smtClean="0"/>
              <a:t>Point-to-Point</a:t>
            </a:r>
          </a:p>
          <a:p>
            <a:pPr algn="ctr"/>
            <a:r>
              <a:rPr lang="en-US" sz="1600" dirty="0" smtClean="0"/>
              <a:t>Machine Audit</a:t>
            </a:r>
            <a:endParaRPr lang="en-US" sz="2400" dirty="0" smtClean="0"/>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does IT fit in ?</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685800" y="2514600"/>
            <a:ext cx="7813089" cy="3637919"/>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altLang="en-US" sz="1600" dirty="0" smtClean="0">
                <a:latin typeface="Times New Roman" pitchFamily="18" charset="0"/>
                <a:cs typeface="Times New Roman" pitchFamily="18" charset="0"/>
              </a:rPr>
              <a:t>EDI is not simply a technical tool or technique</a:t>
            </a:r>
          </a:p>
          <a:p>
            <a:pPr marL="285750" indent="-285750">
              <a:lnSpc>
                <a:spcPct val="90000"/>
              </a:lnSpc>
              <a:buFont typeface="Arial" panose="020B0604020202020204" pitchFamily="34" charset="0"/>
              <a:buChar char="•"/>
            </a:pPr>
            <a:endParaRPr lang="en-US" altLang="en-US" sz="1600"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sz="1600" dirty="0" smtClean="0">
                <a:latin typeface="Times New Roman" pitchFamily="18" charset="0"/>
                <a:cs typeface="Times New Roman" pitchFamily="18" charset="0"/>
              </a:rPr>
              <a:t>It offers change and new ways of conducting business</a:t>
            </a:r>
          </a:p>
          <a:p>
            <a:pPr marL="285750" indent="-285750">
              <a:lnSpc>
                <a:spcPct val="90000"/>
              </a:lnSpc>
              <a:buFont typeface="Arial" panose="020B0604020202020204" pitchFamily="34" charset="0"/>
              <a:buChar char="•"/>
            </a:pPr>
            <a:endParaRPr lang="en-US" altLang="en-US" sz="1600"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sz="1600" dirty="0" smtClean="0">
                <a:latin typeface="Times New Roman" pitchFamily="18" charset="0"/>
                <a:cs typeface="Times New Roman" pitchFamily="18" charset="0"/>
              </a:rPr>
              <a:t>The involvement and role of the IT organization would be the same as for other business projects but entails crossing company boundaries</a:t>
            </a:r>
          </a:p>
          <a:p>
            <a:pPr marL="285750" indent="-285750">
              <a:lnSpc>
                <a:spcPct val="90000"/>
              </a:lnSpc>
              <a:buFont typeface="Arial" panose="020B0604020202020204" pitchFamily="34" charset="0"/>
              <a:buChar char="•"/>
            </a:pPr>
            <a:endParaRPr lang="en-US" altLang="en-US" sz="1600"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sz="1600" dirty="0" smtClean="0">
                <a:latin typeface="Times New Roman" pitchFamily="18" charset="0"/>
                <a:cs typeface="Times New Roman" pitchFamily="18" charset="0"/>
              </a:rPr>
              <a:t>IT cannot be the sole implementer of EDI; it must be a business and technical team effort. </a:t>
            </a:r>
          </a:p>
          <a:p>
            <a:pPr>
              <a:lnSpc>
                <a:spcPct val="90000"/>
              </a:lnSpc>
            </a:pPr>
            <a:endParaRPr lang="en-US" altLang="en-US" sz="1600"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sz="1600" dirty="0" smtClean="0">
                <a:latin typeface="Times New Roman" pitchFamily="18" charset="0"/>
                <a:cs typeface="Times New Roman" pitchFamily="18" charset="0"/>
              </a:rPr>
              <a:t>EDI should have its own architecture fixed to the company’s strategic way. </a:t>
            </a:r>
          </a:p>
          <a:p>
            <a:pPr>
              <a:lnSpc>
                <a:spcPct val="90000"/>
              </a:lnSpc>
            </a:pPr>
            <a:endParaRPr lang="en-US" altLang="en-US" sz="1600"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sz="1600" dirty="0" smtClean="0">
                <a:latin typeface="Times New Roman" pitchFamily="18" charset="0"/>
                <a:cs typeface="Times New Roman" pitchFamily="18" charset="0"/>
              </a:rPr>
              <a:t>This EDI architecture at a minimum should be designed to handle any system:</a:t>
            </a:r>
          </a:p>
          <a:p>
            <a:pPr marL="742950" lvl="1" indent="-285750">
              <a:lnSpc>
                <a:spcPct val="90000"/>
              </a:lnSpc>
              <a:buFont typeface="Courier New" panose="02070309020205020404" pitchFamily="49" charset="0"/>
              <a:buChar char="o"/>
            </a:pPr>
            <a:r>
              <a:rPr lang="en-US" altLang="en-US" sz="1600" i="1" dirty="0" smtClean="0">
                <a:latin typeface="Times New Roman" pitchFamily="18" charset="0"/>
                <a:cs typeface="Times New Roman" pitchFamily="18" charset="0"/>
              </a:rPr>
              <a:t>Integration elements</a:t>
            </a:r>
          </a:p>
          <a:p>
            <a:pPr marL="742950" lvl="1" indent="-285750">
              <a:lnSpc>
                <a:spcPct val="90000"/>
              </a:lnSpc>
              <a:buFont typeface="Courier New" panose="02070309020205020404" pitchFamily="49" charset="0"/>
              <a:buChar char="o"/>
            </a:pPr>
            <a:r>
              <a:rPr lang="en-US" altLang="en-US" sz="1600" i="1" dirty="0" smtClean="0">
                <a:latin typeface="Times New Roman" pitchFamily="18" charset="0"/>
                <a:cs typeface="Times New Roman" pitchFamily="18" charset="0"/>
              </a:rPr>
              <a:t>Systematically </a:t>
            </a:r>
          </a:p>
          <a:p>
            <a:pPr marL="742950" lvl="1" indent="-285750">
              <a:lnSpc>
                <a:spcPct val="90000"/>
              </a:lnSpc>
              <a:buFont typeface="Courier New" panose="02070309020205020404" pitchFamily="49" charset="0"/>
              <a:buChar char="o"/>
            </a:pPr>
            <a:r>
              <a:rPr lang="en-US" altLang="en-US" sz="1600" i="1" dirty="0" smtClean="0">
                <a:latin typeface="Times New Roman" pitchFamily="18" charset="0"/>
                <a:cs typeface="Times New Roman" pitchFamily="18" charset="0"/>
              </a:rPr>
              <a:t>Address security levels</a:t>
            </a:r>
          </a:p>
          <a:p>
            <a:pPr marL="742950" lvl="1" indent="-285750">
              <a:lnSpc>
                <a:spcPct val="90000"/>
              </a:lnSpc>
              <a:buFont typeface="Courier New" panose="02070309020205020404" pitchFamily="49" charset="0"/>
              <a:buChar char="o"/>
            </a:pPr>
            <a:r>
              <a:rPr lang="en-US" altLang="en-US" sz="1600" i="1" dirty="0" smtClean="0">
                <a:latin typeface="Times New Roman" pitchFamily="18" charset="0"/>
                <a:cs typeface="Times New Roman" pitchFamily="18" charset="0"/>
              </a:rPr>
              <a:t>Communications connectivity to use</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495300" y="1981200"/>
            <a:ext cx="8229600" cy="4031873"/>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Technology continually </a:t>
            </a:r>
          </a:p>
          <a:p>
            <a:r>
              <a:rPr lang="en-US" b="1" dirty="0"/>
              <a:t> </a:t>
            </a:r>
            <a:r>
              <a:rPr lang="en-US" b="1" dirty="0" smtClean="0"/>
              <a:t>     offers new and innovative techniques </a:t>
            </a:r>
          </a:p>
          <a:p>
            <a:r>
              <a:rPr lang="en-US" b="1" dirty="0"/>
              <a:t> </a:t>
            </a:r>
            <a:r>
              <a:rPr lang="en-US" b="1" dirty="0" smtClean="0"/>
              <a:t>     that affect companies and individuals:</a:t>
            </a:r>
          </a:p>
          <a:p>
            <a:pPr marL="800100" lvl="1" indent="-342900">
              <a:buFont typeface="+mj-lt"/>
              <a:buAutoNum type="arabicPeriod"/>
            </a:pPr>
            <a:r>
              <a:rPr lang="en-US" sz="1600" dirty="0" smtClean="0"/>
              <a:t>Cordless telephone</a:t>
            </a:r>
          </a:p>
          <a:p>
            <a:pPr marL="800100" lvl="1" indent="-342900">
              <a:buFont typeface="+mj-lt"/>
              <a:buAutoNum type="arabicPeriod"/>
            </a:pPr>
            <a:r>
              <a:rPr lang="en-US" sz="1600" dirty="0" smtClean="0"/>
              <a:t>Video games</a:t>
            </a:r>
          </a:p>
          <a:p>
            <a:pPr marL="800100" lvl="1" indent="-342900">
              <a:buFont typeface="+mj-lt"/>
              <a:buAutoNum type="arabicPeriod"/>
            </a:pPr>
            <a:r>
              <a:rPr lang="en-US" sz="1600" dirty="0" smtClean="0"/>
              <a:t>Facsimile (fax) machines</a:t>
            </a:r>
          </a:p>
          <a:p>
            <a:pPr marL="800100" lvl="1" indent="-342900">
              <a:buFont typeface="+mj-lt"/>
              <a:buAutoNum type="arabicPeriod"/>
            </a:pPr>
            <a:r>
              <a:rPr lang="en-US" sz="1600" dirty="0" smtClean="0"/>
              <a:t>Answering machines</a:t>
            </a:r>
          </a:p>
          <a:p>
            <a:pPr marL="800100" lvl="1" indent="-342900">
              <a:buFont typeface="+mj-lt"/>
              <a:buAutoNum type="arabicPeriod"/>
            </a:pPr>
            <a:r>
              <a:rPr lang="en-US" sz="1600" dirty="0" smtClean="0"/>
              <a:t>Notebook Computers</a:t>
            </a:r>
          </a:p>
          <a:p>
            <a:pPr marL="800100" lvl="1" indent="-342900">
              <a:buFont typeface="+mj-lt"/>
              <a:buAutoNum type="arabicPeriod"/>
            </a:pPr>
            <a:r>
              <a:rPr lang="en-US" sz="1600" dirty="0" smtClean="0"/>
              <a:t>Electronic mail (e-mail)</a:t>
            </a:r>
          </a:p>
          <a:p>
            <a:pPr marL="800100" lvl="1" indent="-342900">
              <a:buFont typeface="+mj-lt"/>
              <a:buAutoNum type="arabicPeriod"/>
            </a:pPr>
            <a:r>
              <a:rPr lang="en-US" sz="1600" dirty="0" smtClean="0"/>
              <a:t>ATM Card</a:t>
            </a:r>
          </a:p>
          <a:p>
            <a:pPr lvl="1"/>
            <a:endParaRPr lang="en-US" b="1" dirty="0" smtClean="0"/>
          </a:p>
          <a:p>
            <a:pPr marL="285750" indent="-285750">
              <a:buFont typeface="Arial" panose="020B0604020202020204" pitchFamily="34" charset="0"/>
              <a:buChar char="•"/>
            </a:pPr>
            <a:r>
              <a:rPr lang="en-US" b="1" dirty="0" smtClean="0"/>
              <a:t>We are in the midst of the e-communications era</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One innovation is electronic data interchange</a:t>
            </a:r>
          </a:p>
          <a:p>
            <a:pPr marL="742950" lvl="1" indent="-285750">
              <a:buFont typeface="Arial" panose="020B0604020202020204" pitchFamily="34" charset="0"/>
              <a:buChar char="•"/>
            </a:pPr>
            <a:r>
              <a:rPr lang="en-US" sz="1600" dirty="0" smtClean="0"/>
              <a:t>Causing major changes in how companies conduct business</a:t>
            </a:r>
          </a:p>
        </p:txBody>
      </p:sp>
      <p:sp>
        <p:nvSpPr>
          <p:cNvPr id="7" name="TextBox 6"/>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Tree>
    <p:extLst>
      <p:ext uri="{BB962C8B-B14F-4D97-AF65-F5344CB8AC3E}">
        <p14:creationId xmlns:p14="http://schemas.microsoft.com/office/powerpoint/2010/main" val="4138480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Where does IT fit in ?</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92458" y="2667000"/>
            <a:ext cx="7813089" cy="3194721"/>
          </a:xfrm>
          <a:prstGeom prst="rect">
            <a:avLst/>
          </a:prstGeom>
          <a:noFill/>
        </p:spPr>
        <p:txBody>
          <a:bodyPr wrap="square" rtlCol="0">
            <a:spAutoFit/>
          </a:bodyPr>
          <a:lstStyle/>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The EDI different between criteria and needs:</a:t>
            </a:r>
          </a:p>
          <a:p>
            <a:pPr marL="742950" lvl="1" indent="-285750">
              <a:lnSpc>
                <a:spcPct val="80000"/>
              </a:lnSpc>
              <a:buFont typeface="Arial" panose="020B0604020202020204" pitchFamily="34" charset="0"/>
              <a:buChar char="•"/>
            </a:pPr>
            <a:r>
              <a:rPr lang="en-US" altLang="en-US" i="1" dirty="0">
                <a:latin typeface="Times New Roman" pitchFamily="18" charset="0"/>
                <a:cs typeface="Times New Roman" pitchFamily="18" charset="0"/>
              </a:rPr>
              <a:t>handling multiple data formats </a:t>
            </a:r>
          </a:p>
          <a:p>
            <a:pPr marL="742950" lvl="1" indent="-285750">
              <a:lnSpc>
                <a:spcPct val="80000"/>
              </a:lnSpc>
              <a:buFont typeface="Arial" panose="020B0604020202020204" pitchFamily="34" charset="0"/>
              <a:buChar char="•"/>
            </a:pPr>
            <a:r>
              <a:rPr lang="en-US" altLang="en-US" i="1" dirty="0">
                <a:latin typeface="Times New Roman" pitchFamily="18" charset="0"/>
                <a:cs typeface="Times New Roman" pitchFamily="18" charset="0"/>
              </a:rPr>
              <a:t>multiple system interfaces </a:t>
            </a:r>
          </a:p>
          <a:p>
            <a:pPr marL="742950" lvl="1" indent="-285750">
              <a:lnSpc>
                <a:spcPct val="80000"/>
              </a:lnSpc>
              <a:buFont typeface="Arial" panose="020B0604020202020204" pitchFamily="34" charset="0"/>
              <a:buChar char="•"/>
            </a:pPr>
            <a:r>
              <a:rPr lang="en-US" altLang="en-US" i="1" dirty="0">
                <a:latin typeface="Times New Roman" pitchFamily="18" charset="0"/>
                <a:cs typeface="Times New Roman" pitchFamily="18" charset="0"/>
              </a:rPr>
              <a:t>provides better support to the various </a:t>
            </a:r>
            <a:r>
              <a:rPr lang="en-US" altLang="en-US" i="1" dirty="0" smtClean="0">
                <a:latin typeface="Times New Roman" pitchFamily="18" charset="0"/>
                <a:cs typeface="Times New Roman" pitchFamily="18" charset="0"/>
              </a:rPr>
              <a:t>Business </a:t>
            </a:r>
            <a:r>
              <a:rPr lang="en-US" altLang="en-US" i="1" dirty="0">
                <a:latin typeface="Times New Roman" pitchFamily="18" charset="0"/>
                <a:cs typeface="Times New Roman" pitchFamily="18" charset="0"/>
              </a:rPr>
              <a:t>Processing</a:t>
            </a:r>
          </a:p>
          <a:p>
            <a:pPr marL="742950" lvl="1" indent="-285750">
              <a:lnSpc>
                <a:spcPct val="80000"/>
              </a:lnSpc>
              <a:buFont typeface="Arial" panose="020B0604020202020204" pitchFamily="34" charset="0"/>
              <a:buChar char="•"/>
            </a:pPr>
            <a:endParaRPr lang="en-US" altLang="en-US" dirty="0">
              <a:solidFill>
                <a:srgbClr val="FFCC99"/>
              </a:solidFill>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It may be necessary to designate an EDI </a:t>
            </a:r>
          </a:p>
          <a:p>
            <a:pPr marL="742950" lvl="1" indent="-285750">
              <a:lnSpc>
                <a:spcPct val="80000"/>
              </a:lnSpc>
              <a:buFont typeface="Arial" panose="020B0604020202020204" pitchFamily="34" charset="0"/>
              <a:buChar char="•"/>
            </a:pPr>
            <a:r>
              <a:rPr lang="en-US" altLang="en-US" i="1" dirty="0">
                <a:latin typeface="Times New Roman" pitchFamily="18" charset="0"/>
                <a:cs typeface="Times New Roman" pitchFamily="18" charset="0"/>
              </a:rPr>
              <a:t>Coordinator responsible (planning &amp; coordinating) all EDI activity within the company.</a:t>
            </a:r>
          </a:p>
          <a:p>
            <a:pPr marL="742950" lvl="1" indent="-285750">
              <a:lnSpc>
                <a:spcPct val="80000"/>
              </a:lnSpc>
              <a:buFont typeface="Arial" panose="020B0604020202020204" pitchFamily="34" charset="0"/>
              <a:buChar char="•"/>
            </a:pPr>
            <a:endParaRPr lang="en-US" altLang="en-US" i="1" dirty="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The size of the firm and the extent of EDI activity :</a:t>
            </a:r>
          </a:p>
          <a:p>
            <a:pPr marL="742950" lvl="1" indent="-285750">
              <a:lnSpc>
                <a:spcPct val="80000"/>
              </a:lnSpc>
              <a:buFont typeface="Arial" panose="020B0604020202020204" pitchFamily="34" charset="0"/>
              <a:buChar char="•"/>
            </a:pPr>
            <a:r>
              <a:rPr lang="en-US" altLang="en-US" i="1" dirty="0">
                <a:latin typeface="Times New Roman" pitchFamily="18" charset="0"/>
                <a:cs typeface="Times New Roman" pitchFamily="18" charset="0"/>
              </a:rPr>
              <a:t>deciding whether an additional full-time position is necessary</a:t>
            </a:r>
          </a:p>
          <a:p>
            <a:pPr marL="742950" lvl="1" indent="-285750">
              <a:lnSpc>
                <a:spcPct val="80000"/>
              </a:lnSpc>
              <a:buFont typeface="Arial" panose="020B0604020202020204" pitchFamily="34" charset="0"/>
              <a:buChar char="•"/>
            </a:pPr>
            <a:endParaRPr lang="en-US" altLang="en-US" i="1" dirty="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It is recommended that someone coordinate the EDI effort, regardless of the size of the effort, so that results are not fragmented throughout the company.</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What is needed to implement EDI ?</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92458" y="2667000"/>
            <a:ext cx="7813089" cy="3514808"/>
          </a:xfrm>
          <a:prstGeom prst="rect">
            <a:avLst/>
          </a:prstGeom>
          <a:noFill/>
        </p:spPr>
        <p:txBody>
          <a:bodyPr wrap="square" rtlCol="0">
            <a:spAutoFit/>
          </a:bodyPr>
          <a:lstStyle/>
          <a:p>
            <a:pPr>
              <a:lnSpc>
                <a:spcPct val="80000"/>
              </a:lnSpc>
            </a:pPr>
            <a:r>
              <a:rPr lang="en-US" altLang="en-US" sz="2000" b="1" dirty="0" smtClean="0">
                <a:latin typeface="Times New Roman" pitchFamily="18" charset="0"/>
                <a:cs typeface="Times New Roman" pitchFamily="18" charset="0"/>
              </a:rPr>
              <a:t>EDI Methodology</a:t>
            </a:r>
          </a:p>
          <a:p>
            <a:pPr>
              <a:lnSpc>
                <a:spcPct val="80000"/>
              </a:lnSpc>
              <a:buFont typeface="Wingdings" pitchFamily="2" charset="2"/>
              <a:buNone/>
            </a:pPr>
            <a:endParaRPr lang="en-US" altLang="en-US" sz="2000" b="1" dirty="0" smtClean="0">
              <a:latin typeface="Times New Roman" pitchFamily="18" charset="0"/>
              <a:cs typeface="Times New Roman" pitchFamily="18" charset="0"/>
            </a:endParaRPr>
          </a:p>
          <a:p>
            <a:pPr>
              <a:lnSpc>
                <a:spcPct val="80000"/>
              </a:lnSpc>
            </a:pPr>
            <a:r>
              <a:rPr lang="en-US" altLang="en-US" sz="2000" b="1" dirty="0" smtClean="0">
                <a:latin typeface="Times New Roman" pitchFamily="18" charset="0"/>
                <a:cs typeface="Times New Roman" pitchFamily="18" charset="0"/>
              </a:rPr>
              <a:t>EDI Implementation Considerations</a:t>
            </a:r>
          </a:p>
          <a:p>
            <a:pPr lvl="1">
              <a:lnSpc>
                <a:spcPct val="80000"/>
              </a:lnSpc>
            </a:pPr>
            <a:r>
              <a:rPr lang="en-US" altLang="en-US" i="1" dirty="0">
                <a:latin typeface="Times New Roman" pitchFamily="18" charset="0"/>
                <a:cs typeface="Times New Roman" pitchFamily="18" charset="0"/>
              </a:rPr>
              <a:t>Business Strategic Planning</a:t>
            </a:r>
          </a:p>
          <a:p>
            <a:pPr lvl="1">
              <a:lnSpc>
                <a:spcPct val="80000"/>
              </a:lnSpc>
            </a:pPr>
            <a:r>
              <a:rPr lang="en-US" altLang="en-US" i="1" dirty="0">
                <a:latin typeface="Times New Roman" pitchFamily="18" charset="0"/>
                <a:cs typeface="Times New Roman" pitchFamily="18" charset="0"/>
              </a:rPr>
              <a:t>Build External Company Relationships</a:t>
            </a:r>
          </a:p>
          <a:p>
            <a:pPr lvl="1">
              <a:lnSpc>
                <a:spcPct val="80000"/>
              </a:lnSpc>
            </a:pPr>
            <a:r>
              <a:rPr lang="en-US" altLang="en-US" i="1" dirty="0">
                <a:latin typeface="Times New Roman" pitchFamily="18" charset="0"/>
                <a:cs typeface="Times New Roman" pitchFamily="18" charset="0"/>
              </a:rPr>
              <a:t>Ensure Commitment and Acceptance</a:t>
            </a:r>
          </a:p>
          <a:p>
            <a:pPr lvl="1">
              <a:lnSpc>
                <a:spcPct val="80000"/>
              </a:lnSpc>
            </a:pPr>
            <a:r>
              <a:rPr lang="en-US" altLang="en-US" i="1" dirty="0">
                <a:latin typeface="Times New Roman" pitchFamily="18" charset="0"/>
                <a:cs typeface="Times New Roman" pitchFamily="18" charset="0"/>
              </a:rPr>
              <a:t>Legal and Tax Implications</a:t>
            </a:r>
          </a:p>
          <a:p>
            <a:pPr>
              <a:lnSpc>
                <a:spcPct val="80000"/>
              </a:lnSpc>
              <a:buFont typeface="Wingdings" pitchFamily="2" charset="2"/>
              <a:buNone/>
            </a:pPr>
            <a:endParaRPr lang="en-US" altLang="en-US" i="1" dirty="0">
              <a:latin typeface="Times New Roman" pitchFamily="18" charset="0"/>
              <a:cs typeface="Times New Roman" pitchFamily="18" charset="0"/>
            </a:endParaRPr>
          </a:p>
          <a:p>
            <a:pPr>
              <a:lnSpc>
                <a:spcPct val="80000"/>
              </a:lnSpc>
            </a:pPr>
            <a:r>
              <a:rPr lang="en-US" altLang="en-US" sz="2000" b="1" dirty="0" smtClean="0">
                <a:latin typeface="Times New Roman" pitchFamily="18" charset="0"/>
                <a:cs typeface="Times New Roman" pitchFamily="18" charset="0"/>
              </a:rPr>
              <a:t>Standard Data Formats</a:t>
            </a:r>
          </a:p>
          <a:p>
            <a:pPr lvl="1">
              <a:lnSpc>
                <a:spcPct val="80000"/>
              </a:lnSpc>
            </a:pPr>
            <a:r>
              <a:rPr lang="en-US" altLang="en-US" i="1" dirty="0">
                <a:latin typeface="Times New Roman" pitchFamily="18" charset="0"/>
                <a:cs typeface="Times New Roman" pitchFamily="18" charset="0"/>
              </a:rPr>
              <a:t>EDI Data Standards History</a:t>
            </a:r>
          </a:p>
          <a:p>
            <a:pPr lvl="1">
              <a:lnSpc>
                <a:spcPct val="80000"/>
              </a:lnSpc>
            </a:pPr>
            <a:r>
              <a:rPr lang="en-US" altLang="en-US" i="1" dirty="0">
                <a:latin typeface="Times New Roman" pitchFamily="18" charset="0"/>
                <a:cs typeface="Times New Roman" pitchFamily="18" charset="0"/>
              </a:rPr>
              <a:t>Standard Group Types</a:t>
            </a:r>
          </a:p>
          <a:p>
            <a:pPr lvl="1">
              <a:lnSpc>
                <a:spcPct val="80000"/>
              </a:lnSpc>
            </a:pPr>
            <a:r>
              <a:rPr lang="en-US" altLang="en-US" i="1" dirty="0">
                <a:latin typeface="Times New Roman" pitchFamily="18" charset="0"/>
                <a:cs typeface="Times New Roman" pitchFamily="18" charset="0"/>
              </a:rPr>
              <a:t>Implementing Standards</a:t>
            </a:r>
          </a:p>
          <a:p>
            <a:pPr lvl="1">
              <a:lnSpc>
                <a:spcPct val="80000"/>
              </a:lnSpc>
            </a:pPr>
            <a:r>
              <a:rPr lang="en-US" altLang="en-US" i="1" dirty="0">
                <a:latin typeface="Times New Roman" pitchFamily="18" charset="0"/>
                <a:cs typeface="Times New Roman" pitchFamily="18" charset="0"/>
              </a:rPr>
              <a:t>Data Standards Software</a:t>
            </a:r>
          </a:p>
          <a:p>
            <a:pPr lvl="1">
              <a:lnSpc>
                <a:spcPct val="80000"/>
              </a:lnSpc>
            </a:pPr>
            <a:endParaRPr lang="en-US" altLang="en-US" sz="1600" dirty="0" smtClean="0">
              <a:latin typeface="Times New Roman" pitchFamily="18" charset="0"/>
              <a:cs typeface="Times New Roman" pitchFamily="18" charset="0"/>
            </a:endParaRPr>
          </a:p>
          <a:p>
            <a:pPr>
              <a:lnSpc>
                <a:spcPct val="80000"/>
              </a:lnSpc>
            </a:pPr>
            <a:r>
              <a:rPr lang="en-US" altLang="en-US" sz="2000" b="1" dirty="0" smtClean="0">
                <a:latin typeface="Times New Roman" pitchFamily="18" charset="0"/>
                <a:cs typeface="Times New Roman" pitchFamily="18" charset="0"/>
              </a:rPr>
              <a:t>Establishing Electronic Connections</a:t>
            </a: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needed to implement EDI ?</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92458" y="2667000"/>
            <a:ext cx="7813089" cy="3074688"/>
          </a:xfrm>
          <a:prstGeom prst="rect">
            <a:avLst/>
          </a:prstGeom>
          <a:noFill/>
        </p:spPr>
        <p:txBody>
          <a:bodyPr wrap="square" rtlCol="0">
            <a:spAutoFit/>
          </a:bodyPr>
          <a:lstStyle/>
          <a:p>
            <a:pPr>
              <a:lnSpc>
                <a:spcPct val="80000"/>
              </a:lnSpc>
            </a:pPr>
            <a:r>
              <a:rPr lang="en-US" altLang="en-US" sz="2000" b="1" dirty="0" smtClean="0">
                <a:latin typeface="Times New Roman" pitchFamily="18" charset="0"/>
                <a:cs typeface="Times New Roman" pitchFamily="18" charset="0"/>
              </a:rPr>
              <a:t>Establishing Electronic Connections</a:t>
            </a:r>
          </a:p>
          <a:p>
            <a:pPr>
              <a:lnSpc>
                <a:spcPct val="80000"/>
              </a:lnSpc>
            </a:pPr>
            <a:endParaRPr lang="en-US" altLang="en-US" sz="2000" b="1"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dirty="0" smtClean="0">
                <a:latin typeface="Times New Roman" pitchFamily="18" charset="0"/>
                <a:cs typeface="Times New Roman" pitchFamily="18" charset="0"/>
              </a:rPr>
              <a:t>In addition to a standard data format, it is mandatory that the companies’ computers are able to “talk” to one another. </a:t>
            </a:r>
          </a:p>
          <a:p>
            <a:pPr marL="285750" indent="-285750">
              <a:lnSpc>
                <a:spcPct val="9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dirty="0" smtClean="0">
                <a:latin typeface="Times New Roman" pitchFamily="18" charset="0"/>
                <a:cs typeface="Times New Roman" pitchFamily="18" charset="0"/>
              </a:rPr>
              <a:t>This sounds simple but it can be complex. EDI entails the use of special translation and communications software. </a:t>
            </a:r>
          </a:p>
          <a:p>
            <a:pPr marL="285750" indent="-285750">
              <a:lnSpc>
                <a:spcPct val="9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dirty="0" smtClean="0">
                <a:latin typeface="Times New Roman" pitchFamily="18" charset="0"/>
                <a:cs typeface="Times New Roman" pitchFamily="18" charset="0"/>
              </a:rPr>
              <a:t>When connecting computers, companies must consider the communications method and protocol that will be used to transmit information, as well as security and business recovery. </a:t>
            </a:r>
          </a:p>
          <a:p>
            <a:pPr>
              <a:lnSpc>
                <a:spcPct val="80000"/>
              </a:lnSpc>
            </a:pPr>
            <a:endParaRPr lang="en-US" alt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needed to implement EDI ?</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92458" y="2667000"/>
            <a:ext cx="7813089" cy="3268587"/>
          </a:xfrm>
          <a:prstGeom prst="rect">
            <a:avLst/>
          </a:prstGeom>
          <a:noFill/>
        </p:spPr>
        <p:txBody>
          <a:bodyPr wrap="square" rtlCol="0">
            <a:spAutoFit/>
          </a:bodyPr>
          <a:lstStyle/>
          <a:p>
            <a:pPr>
              <a:lnSpc>
                <a:spcPct val="80000"/>
              </a:lnSpc>
            </a:pPr>
            <a:r>
              <a:rPr lang="en-US" altLang="en-US" sz="2000" b="1" dirty="0" smtClean="0">
                <a:latin typeface="Times New Roman" pitchFamily="18" charset="0"/>
                <a:cs typeface="Times New Roman" pitchFamily="18" charset="0"/>
              </a:rPr>
              <a:t>Establishing Electronic Connections</a:t>
            </a:r>
          </a:p>
          <a:p>
            <a:pPr>
              <a:lnSpc>
                <a:spcPct val="80000"/>
              </a:lnSpc>
            </a:pPr>
            <a:endParaRPr lang="en-US" altLang="en-US" sz="2000" b="1" dirty="0" smtClean="0">
              <a:latin typeface="Times New Roman" pitchFamily="18" charset="0"/>
              <a:cs typeface="Times New Roman" pitchFamily="18" charset="0"/>
            </a:endParaRPr>
          </a:p>
          <a:p>
            <a:pPr>
              <a:lnSpc>
                <a:spcPct val="80000"/>
              </a:lnSpc>
            </a:pPr>
            <a:r>
              <a:rPr lang="en-US" altLang="en-US" b="1" i="1" dirty="0" smtClean="0">
                <a:solidFill>
                  <a:schemeClr val="hlink"/>
                </a:solidFill>
                <a:latin typeface="Times New Roman" pitchFamily="18" charset="0"/>
                <a:cs typeface="Times New Roman" pitchFamily="18" charset="0"/>
              </a:rPr>
              <a:t>Protocol: </a:t>
            </a:r>
            <a:r>
              <a:rPr lang="en-US" altLang="en-US" dirty="0" smtClean="0">
                <a:latin typeface="Times New Roman" pitchFamily="18" charset="0"/>
                <a:cs typeface="Times New Roman" pitchFamily="18" charset="0"/>
              </a:rPr>
              <a:t>A set of standards for exchanging information between two computer systems or two computer devices. </a:t>
            </a:r>
            <a:endParaRPr lang="en-US" altLang="en-US" b="1" dirty="0" smtClean="0">
              <a:latin typeface="Times New Roman" pitchFamily="18" charset="0"/>
              <a:cs typeface="Times New Roman" pitchFamily="18" charset="0"/>
            </a:endParaRPr>
          </a:p>
          <a:p>
            <a:pPr>
              <a:lnSpc>
                <a:spcPct val="80000"/>
              </a:lnSpc>
            </a:pPr>
            <a:endParaRPr lang="en-US" altLang="en-US" i="1" dirty="0" smtClean="0">
              <a:latin typeface="Times New Roman" pitchFamily="18" charset="0"/>
              <a:cs typeface="Times New Roman" pitchFamily="18" charset="0"/>
            </a:endParaRPr>
          </a:p>
          <a:p>
            <a:pPr>
              <a:lnSpc>
                <a:spcPct val="80000"/>
              </a:lnSpc>
            </a:pPr>
            <a:r>
              <a:rPr lang="en-US" altLang="en-US" b="1" i="1" dirty="0" smtClean="0">
                <a:solidFill>
                  <a:schemeClr val="hlink"/>
                </a:solidFill>
                <a:latin typeface="Times New Roman" pitchFamily="18" charset="0"/>
                <a:cs typeface="Times New Roman" pitchFamily="18" charset="0"/>
              </a:rPr>
              <a:t>Communications protocol: </a:t>
            </a:r>
            <a:r>
              <a:rPr lang="en-US" altLang="en-US" dirty="0" smtClean="0">
                <a:latin typeface="Times New Roman" pitchFamily="18" charset="0"/>
                <a:cs typeface="Times New Roman" pitchFamily="18" charset="0"/>
              </a:rPr>
              <a:t>A list of communications parameters (settings) and standards that govern the transfer of information between computers using telecommunications. Both computers must have the same settings and follow the same standards to avoid errors. </a:t>
            </a:r>
            <a:endParaRPr lang="en-US" altLang="en-US" b="1" dirty="0" smtClean="0">
              <a:latin typeface="Times New Roman" pitchFamily="18" charset="0"/>
              <a:cs typeface="Times New Roman" pitchFamily="18" charset="0"/>
            </a:endParaRPr>
          </a:p>
          <a:p>
            <a:pPr>
              <a:lnSpc>
                <a:spcPct val="80000"/>
              </a:lnSpc>
            </a:pPr>
            <a:endParaRPr lang="en-US" altLang="en-US" i="1" dirty="0" smtClean="0">
              <a:latin typeface="Times New Roman" pitchFamily="18" charset="0"/>
              <a:cs typeface="Times New Roman" pitchFamily="18" charset="0"/>
            </a:endParaRPr>
          </a:p>
          <a:p>
            <a:pPr>
              <a:lnSpc>
                <a:spcPct val="80000"/>
              </a:lnSpc>
            </a:pPr>
            <a:r>
              <a:rPr lang="en-US" altLang="en-US" b="1" i="1" dirty="0" smtClean="0">
                <a:solidFill>
                  <a:schemeClr val="hlink"/>
                </a:solidFill>
                <a:latin typeface="Times New Roman" pitchFamily="18" charset="0"/>
                <a:cs typeface="Times New Roman" pitchFamily="18" charset="0"/>
              </a:rPr>
              <a:t>Communications program</a:t>
            </a:r>
            <a:r>
              <a:rPr lang="en-US" altLang="en-US" b="1" dirty="0" smtClean="0">
                <a:solidFill>
                  <a:schemeClr val="hlink"/>
                </a:solidFill>
                <a:latin typeface="Times New Roman" pitchFamily="18" charset="0"/>
                <a:cs typeface="Times New Roman" pitchFamily="18" charset="0"/>
              </a:rPr>
              <a:t>: </a:t>
            </a:r>
            <a:r>
              <a:rPr lang="en-US" altLang="en-US" dirty="0" smtClean="0">
                <a:latin typeface="Times New Roman" pitchFamily="18" charset="0"/>
                <a:cs typeface="Times New Roman" pitchFamily="18" charset="0"/>
              </a:rPr>
              <a:t>An application program that turns your computer into a terminal for transmitting data to and receiving data from distant computers through the telephone system </a:t>
            </a:r>
          </a:p>
          <a:p>
            <a:pPr>
              <a:lnSpc>
                <a:spcPct val="80000"/>
              </a:lnSpc>
            </a:pPr>
            <a:endParaRPr lang="en-US" alt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43112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International Considerations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533400" y="2438400"/>
            <a:ext cx="8077200" cy="2723823"/>
          </a:xfrm>
          <a:prstGeom prst="rect">
            <a:avLst/>
          </a:prstGeom>
          <a:noFill/>
        </p:spPr>
        <p:txBody>
          <a:bodyPr wrap="square" rtlCol="0">
            <a:spAutoFit/>
          </a:bodyPr>
          <a:lstStyle/>
          <a:p>
            <a:pPr>
              <a:lnSpc>
                <a:spcPct val="90000"/>
              </a:lnSpc>
              <a:buFont typeface="Wingdings" pitchFamily="2" charset="2"/>
              <a:buNone/>
            </a:pPr>
            <a:r>
              <a:rPr lang="en-US" altLang="en-US" sz="2400" b="1" i="1" u="sng" dirty="0" smtClean="0">
                <a:solidFill>
                  <a:schemeClr val="hlink"/>
                </a:solidFill>
                <a:latin typeface="Times New Roman" pitchFamily="18" charset="0"/>
                <a:cs typeface="Times New Roman" pitchFamily="18" charset="0"/>
              </a:rPr>
              <a:t>Standards</a:t>
            </a:r>
          </a:p>
          <a:p>
            <a:pPr>
              <a:lnSpc>
                <a:spcPct val="90000"/>
              </a:lnSpc>
              <a:buFont typeface="Wingdings" pitchFamily="2" charset="2"/>
              <a:buNone/>
            </a:pPr>
            <a:endParaRPr lang="en-US" altLang="en-US" sz="2000" i="1" u="sng" dirty="0" smtClean="0">
              <a:solidFill>
                <a:schemeClr val="hlink"/>
              </a:solidFill>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dirty="0" smtClean="0">
                <a:latin typeface="Times New Roman" pitchFamily="18" charset="0"/>
                <a:cs typeface="Times New Roman" pitchFamily="18" charset="0"/>
              </a:rPr>
              <a:t>EDI is not used only in the United States or North America. </a:t>
            </a:r>
          </a:p>
          <a:p>
            <a:pPr marL="285750" indent="-285750">
              <a:lnSpc>
                <a:spcPct val="9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dirty="0" smtClean="0">
                <a:latin typeface="Times New Roman" pitchFamily="18" charset="0"/>
                <a:cs typeface="Times New Roman" pitchFamily="18" charset="0"/>
              </a:rPr>
              <a:t>Data format standardization efforts are taking place in the United States (ANSI) and internationally (ISO). </a:t>
            </a:r>
          </a:p>
          <a:p>
            <a:pPr marL="285750" indent="-285750">
              <a:lnSpc>
                <a:spcPct val="9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90000"/>
              </a:lnSpc>
              <a:buFont typeface="Arial" panose="020B0604020202020204" pitchFamily="34" charset="0"/>
              <a:buChar char="•"/>
            </a:pPr>
            <a:r>
              <a:rPr lang="en-US" altLang="en-US" dirty="0" smtClean="0">
                <a:latin typeface="Times New Roman" pitchFamily="18" charset="0"/>
                <a:cs typeface="Times New Roman" pitchFamily="18" charset="0"/>
              </a:rPr>
              <a:t>Until there is one common standard base, EDI implementation must be flexible enough to handle multiple standards for the same type of document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20815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International Considerations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533400" y="2590800"/>
            <a:ext cx="8305800" cy="3219343"/>
          </a:xfrm>
          <a:prstGeom prst="rect">
            <a:avLst/>
          </a:prstGeom>
          <a:noFill/>
        </p:spPr>
        <p:txBody>
          <a:bodyPr wrap="square" rtlCol="0">
            <a:spAutoFit/>
          </a:bodyPr>
          <a:lstStyle/>
          <a:p>
            <a:pPr>
              <a:lnSpc>
                <a:spcPct val="80000"/>
              </a:lnSpc>
              <a:buFont typeface="Wingdings" pitchFamily="2" charset="2"/>
              <a:buNone/>
            </a:pPr>
            <a:r>
              <a:rPr lang="en-US" altLang="en-US" sz="2400" b="1" i="1" u="sng" dirty="0" smtClean="0">
                <a:solidFill>
                  <a:schemeClr val="hlink"/>
                </a:solidFill>
                <a:latin typeface="Times New Roman" pitchFamily="18" charset="0"/>
                <a:cs typeface="Times New Roman" pitchFamily="18" charset="0"/>
              </a:rPr>
              <a:t>Communication Connectivity</a:t>
            </a:r>
          </a:p>
          <a:p>
            <a:pPr>
              <a:lnSpc>
                <a:spcPct val="80000"/>
              </a:lnSpc>
              <a:buFont typeface="Wingdings" pitchFamily="2" charset="2"/>
              <a:buNone/>
            </a:pPr>
            <a:endParaRPr lang="en-US" altLang="en-US" sz="1400" b="1" i="1" u="sng" dirty="0" smtClean="0">
              <a:solidFill>
                <a:schemeClr val="hlink"/>
              </a:solidFill>
              <a:latin typeface="Times New Roman" pitchFamily="18" charset="0"/>
              <a:cs typeface="Times New Roman" pitchFamily="18" charset="0"/>
            </a:endParaRPr>
          </a:p>
          <a:p>
            <a:pPr>
              <a:lnSpc>
                <a:spcPct val="80000"/>
              </a:lnSpc>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When dealing with international communications, there are numerous concerns other than the obvious language and cultural barriers</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In some countries, telephone lines are government regulated and are not as efficient as in the United States. </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When the government runs the show, acquiring permission from telecommunications authorities for equipment connection often causes delays. </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Another concern is the level of data security available and the right of ownership during transmission</a:t>
            </a:r>
            <a:endParaRPr lang="en-US" dirty="0"/>
          </a:p>
        </p:txBody>
      </p:sp>
    </p:spTree>
    <p:extLst>
      <p:ext uri="{BB962C8B-B14F-4D97-AF65-F5344CB8AC3E}">
        <p14:creationId xmlns:p14="http://schemas.microsoft.com/office/powerpoint/2010/main" val="1504918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Pros &amp; Cons of EDI</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533400" y="2590800"/>
            <a:ext cx="4114800" cy="2997744"/>
          </a:xfrm>
          <a:prstGeom prst="rect">
            <a:avLst/>
          </a:prstGeom>
          <a:noFill/>
        </p:spPr>
        <p:txBody>
          <a:bodyPr wrap="square" rtlCol="0">
            <a:spAutoFit/>
          </a:bodyPr>
          <a:lstStyle/>
          <a:p>
            <a:pPr>
              <a:lnSpc>
                <a:spcPct val="80000"/>
              </a:lnSpc>
              <a:buFont typeface="Wingdings" pitchFamily="2" charset="2"/>
              <a:buNone/>
            </a:pPr>
            <a:r>
              <a:rPr lang="en-US" altLang="en-US" sz="2400" b="1" i="1" u="sng" dirty="0" smtClean="0">
                <a:solidFill>
                  <a:schemeClr val="hlink"/>
                </a:solidFill>
                <a:latin typeface="Times New Roman" pitchFamily="18" charset="0"/>
                <a:cs typeface="Times New Roman" pitchFamily="18" charset="0"/>
              </a:rPr>
              <a:t>Advantages</a:t>
            </a:r>
          </a:p>
          <a:p>
            <a:pPr>
              <a:lnSpc>
                <a:spcPct val="80000"/>
              </a:lnSpc>
              <a:buFont typeface="Wingdings" pitchFamily="2" charset="2"/>
              <a:buNone/>
            </a:pPr>
            <a:endParaRPr lang="en-US" altLang="en-US" sz="1400" b="1" i="1" u="sng" dirty="0" smtClean="0">
              <a:solidFill>
                <a:schemeClr val="hlink"/>
              </a:solidFill>
              <a:latin typeface="Times New Roman" pitchFamily="18" charset="0"/>
              <a:cs typeface="Times New Roman" pitchFamily="18" charset="0"/>
            </a:endParaRPr>
          </a:p>
          <a:p>
            <a:pPr>
              <a:lnSpc>
                <a:spcPct val="80000"/>
              </a:lnSpc>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Reduces the flow of paper</a:t>
            </a:r>
          </a:p>
          <a:p>
            <a:pPr marL="285750" indent="-285750">
              <a:lnSpc>
                <a:spcPct val="80000"/>
              </a:lnSpc>
              <a:buFont typeface="Arial" panose="020B0604020202020204" pitchFamily="34" charset="0"/>
              <a:buChar char="•"/>
            </a:pPr>
            <a:r>
              <a:rPr lang="en-US" dirty="0" smtClean="0">
                <a:latin typeface="Times New Roman" pitchFamily="18" charset="0"/>
                <a:cs typeface="Times New Roman" pitchFamily="18" charset="0"/>
              </a:rPr>
              <a:t>Cost savings</a:t>
            </a:r>
            <a:endParaRPr lang="en-US" dirty="0" smtClean="0"/>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Speedy interactions</a:t>
            </a: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Improves productivity</a:t>
            </a: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Strong business security</a:t>
            </a: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Allows for more efficient disbursement of info.</a:t>
            </a: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Improves accuracy of info and reduces errors.</a:t>
            </a: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Just-in-time support.</a:t>
            </a:r>
          </a:p>
        </p:txBody>
      </p:sp>
      <p:sp>
        <p:nvSpPr>
          <p:cNvPr id="7" name="TextBox 6"/>
          <p:cNvSpPr txBox="1"/>
          <p:nvPr/>
        </p:nvSpPr>
        <p:spPr>
          <a:xfrm>
            <a:off x="4800600" y="2608554"/>
            <a:ext cx="4114800" cy="2111347"/>
          </a:xfrm>
          <a:prstGeom prst="rect">
            <a:avLst/>
          </a:prstGeom>
          <a:noFill/>
        </p:spPr>
        <p:txBody>
          <a:bodyPr wrap="square" rtlCol="0">
            <a:spAutoFit/>
          </a:bodyPr>
          <a:lstStyle/>
          <a:p>
            <a:pPr>
              <a:lnSpc>
                <a:spcPct val="80000"/>
              </a:lnSpc>
              <a:buFont typeface="Wingdings" pitchFamily="2" charset="2"/>
              <a:buNone/>
            </a:pPr>
            <a:r>
              <a:rPr lang="en-US" altLang="en-US" sz="2400" b="1" i="1" u="sng" dirty="0" smtClean="0">
                <a:solidFill>
                  <a:schemeClr val="hlink"/>
                </a:solidFill>
                <a:latin typeface="Times New Roman" pitchFamily="18" charset="0"/>
                <a:cs typeface="Times New Roman" pitchFamily="18" charset="0"/>
              </a:rPr>
              <a:t>Disadvantages</a:t>
            </a:r>
          </a:p>
          <a:p>
            <a:pPr>
              <a:lnSpc>
                <a:spcPct val="80000"/>
              </a:lnSpc>
              <a:buFont typeface="Wingdings" pitchFamily="2" charset="2"/>
              <a:buNone/>
            </a:pPr>
            <a:endParaRPr lang="en-US" altLang="en-US" sz="1400" b="1" i="1" u="sng" dirty="0" smtClean="0">
              <a:solidFill>
                <a:schemeClr val="hlink"/>
              </a:solidFill>
              <a:latin typeface="Times New Roman" pitchFamily="18" charset="0"/>
              <a:cs typeface="Times New Roman" pitchFamily="18" charset="0"/>
            </a:endParaRPr>
          </a:p>
          <a:p>
            <a:pPr>
              <a:lnSpc>
                <a:spcPct val="80000"/>
              </a:lnSpc>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Standardizes programs &amp; procedures</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Lack of understanding &amp; limited </a:t>
            </a:r>
            <a:r>
              <a:rPr lang="en-US" altLang="en-US" dirty="0" err="1" smtClean="0">
                <a:latin typeface="Times New Roman" pitchFamily="18" charset="0"/>
                <a:cs typeface="Times New Roman" pitchFamily="18" charset="0"/>
              </a:rPr>
              <a:t>edu</a:t>
            </a:r>
            <a:r>
              <a:rPr lang="en-US" altLang="en-US" dirty="0" smtClean="0">
                <a:latin typeface="Times New Roman" pitchFamily="18" charset="0"/>
                <a:cs typeface="Times New Roman" pitchFamily="18" charset="0"/>
              </a:rPr>
              <a:t>.</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Complex to use</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353190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Is EDI for you ?</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529701" y="2743200"/>
            <a:ext cx="8305800" cy="2751522"/>
          </a:xfrm>
          <a:prstGeom prst="rect">
            <a:avLst/>
          </a:prstGeom>
          <a:noFill/>
        </p:spPr>
        <p:txBody>
          <a:bodyPr wrap="square" rtlCol="0">
            <a:spAutoFit/>
          </a:bodyPr>
          <a:lstStyle/>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Companies should be wary of vendors that try to convince them how easy and inexpensive it is to implement EDI.</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This is partially true, but before spending money, </a:t>
            </a:r>
            <a:r>
              <a:rPr lang="en-US" altLang="en-US" i="1" dirty="0" smtClean="0">
                <a:latin typeface="Times New Roman" pitchFamily="18" charset="0"/>
                <a:cs typeface="Times New Roman" pitchFamily="18" charset="0"/>
              </a:rPr>
              <a:t>all</a:t>
            </a:r>
            <a:r>
              <a:rPr lang="en-US" altLang="en-US" dirty="0" smtClean="0">
                <a:latin typeface="Times New Roman" pitchFamily="18" charset="0"/>
                <a:cs typeface="Times New Roman" pitchFamily="18" charset="0"/>
              </a:rPr>
              <a:t> implications and expenditures should be considered. </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Communication costs, ongoing maintenance, hardware costs, data volumes, and data availability should be investigated before investing. </a:t>
            </a:r>
          </a:p>
          <a:p>
            <a:pPr marL="285750" indent="-285750">
              <a:lnSpc>
                <a:spcPct val="80000"/>
              </a:lnSpc>
              <a:buFont typeface="Arial" panose="020B0604020202020204" pitchFamily="34" charset="0"/>
              <a:buChar char="•"/>
            </a:pPr>
            <a:endParaRPr lang="en-US" altLang="en-US" dirty="0" smtClean="0">
              <a:latin typeface="Times New Roman" pitchFamily="18" charset="0"/>
              <a:cs typeface="Times New Roman" pitchFamily="18" charset="0"/>
            </a:endParaRPr>
          </a:p>
          <a:p>
            <a:pPr marL="285750" indent="-285750">
              <a:lnSpc>
                <a:spcPct val="80000"/>
              </a:lnSpc>
              <a:buFont typeface="Arial" panose="020B0604020202020204" pitchFamily="34" charset="0"/>
              <a:buChar char="•"/>
            </a:pPr>
            <a:r>
              <a:rPr lang="en-US" altLang="en-US" dirty="0" smtClean="0">
                <a:latin typeface="Times New Roman" pitchFamily="18" charset="0"/>
                <a:cs typeface="Times New Roman" pitchFamily="18" charset="0"/>
              </a:rPr>
              <a:t>A word of warning: it is difficult to quantify costs and determine a return on investment for using EDI because it is a complex system which affects multiple business functional areas.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73437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828800"/>
            <a:ext cx="7772400" cy="1470025"/>
          </a:xfrm>
        </p:spPr>
        <p:txBody>
          <a:bodyPr>
            <a:noAutofit/>
          </a:bodyPr>
          <a:lstStyle/>
          <a:p>
            <a:r>
              <a:rPr lang="en-US" sz="6000" dirty="0" smtClean="0"/>
              <a:t>Any question ?</a:t>
            </a:r>
            <a:endParaRPr lang="en-US" sz="6000" dirty="0"/>
          </a:p>
        </p:txBody>
      </p:sp>
      <p:sp>
        <p:nvSpPr>
          <p:cNvPr id="3" name="Subtitle 2"/>
          <p:cNvSpPr>
            <a:spLocks noGrp="1"/>
          </p:cNvSpPr>
          <p:nvPr>
            <p:ph type="subTitle" idx="1"/>
          </p:nvPr>
        </p:nvSpPr>
        <p:spPr>
          <a:xfrm>
            <a:off x="1409700" y="3657600"/>
            <a:ext cx="6400800" cy="1219200"/>
          </a:xfrm>
        </p:spPr>
        <p:txBody>
          <a:bodyPr>
            <a:normAutofit/>
          </a:bodyPr>
          <a:lstStyle/>
          <a:p>
            <a:r>
              <a:rPr lang="en-US" dirty="0" smtClean="0"/>
              <a:t>refer this site for all EDI documents’ guide &amp; formats </a:t>
            </a:r>
          </a:p>
          <a:p>
            <a:endParaRPr lang="en-US" dirty="0"/>
          </a:p>
          <a:p>
            <a:r>
              <a:rPr lang="en-US" dirty="0" smtClean="0">
                <a:hlinkClick r:id="rId2"/>
              </a:rPr>
              <a:t>http://www.1edisource.com/transaction-sets-x12</a:t>
            </a:r>
            <a:endParaRPr lang="en-US"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3648365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828800"/>
            <a:ext cx="7772400" cy="1470025"/>
          </a:xfrm>
        </p:spPr>
        <p:txBody>
          <a:bodyPr>
            <a:noAutofit/>
          </a:bodyPr>
          <a:lstStyle/>
          <a:p>
            <a:r>
              <a:rPr lang="en-US" sz="9600" dirty="0" smtClean="0"/>
              <a:t>Thank You</a:t>
            </a:r>
            <a:endParaRPr lang="en-US" sz="9600"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1949475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EDI ?</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762000" y="2390801"/>
            <a:ext cx="5257800"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EDI stands for Electronic Data Interchange</a:t>
            </a:r>
            <a:endParaRPr lang="en-US" sz="1600" b="1" dirty="0"/>
          </a:p>
        </p:txBody>
      </p:sp>
      <p:sp>
        <p:nvSpPr>
          <p:cNvPr id="7" name="TextBox 6"/>
          <p:cNvSpPr txBox="1"/>
          <p:nvPr/>
        </p:nvSpPr>
        <p:spPr>
          <a:xfrm>
            <a:off x="796771" y="2908068"/>
            <a:ext cx="7930718" cy="923330"/>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t>Definition of EDI</a:t>
            </a:r>
          </a:p>
          <a:p>
            <a:pPr marL="742950" lvl="1" indent="-285750">
              <a:buFont typeface="Arial" panose="020B0604020202020204" pitchFamily="34" charset="0"/>
              <a:buChar char="•"/>
            </a:pPr>
            <a:r>
              <a:rPr lang="en-US" sz="1200" dirty="0" smtClean="0"/>
              <a:t>From Book: EDI is computer-to-computer communication using a standard data format to exchange business information between companies. (Ex: Consider the Postal System)</a:t>
            </a:r>
          </a:p>
          <a:p>
            <a:pPr marL="742950" lvl="1" indent="-285750">
              <a:buFont typeface="Arial" panose="020B0604020202020204" pitchFamily="34" charset="0"/>
              <a:buChar char="•"/>
            </a:pPr>
            <a:r>
              <a:rPr lang="en-US" sz="1200" dirty="0" smtClean="0"/>
              <a:t>From Net: EDI is about doing business and carrying out transactions with your trading partners electronically.</a:t>
            </a:r>
            <a:endParaRPr lang="en-US" sz="1200" dirty="0"/>
          </a:p>
        </p:txBody>
      </p:sp>
      <p:sp>
        <p:nvSpPr>
          <p:cNvPr id="8" name="TextBox 7"/>
          <p:cNvSpPr txBox="1"/>
          <p:nvPr/>
        </p:nvSpPr>
        <p:spPr>
          <a:xfrm>
            <a:off x="809347" y="4038600"/>
            <a:ext cx="7918141" cy="2382191"/>
          </a:xfrm>
          <a:prstGeom prst="rect">
            <a:avLst/>
          </a:prstGeom>
          <a:noFill/>
        </p:spPr>
        <p:txBody>
          <a:bodyPr wrap="square" rtlCol="0">
            <a:spAutoFit/>
          </a:bodyPr>
          <a:lstStyle/>
          <a:p>
            <a:pPr marL="285750" indent="-285750">
              <a:buFont typeface="Arial" panose="020B0604020202020204" pitchFamily="34" charset="0"/>
              <a:buChar char="•"/>
            </a:pPr>
            <a:r>
              <a:rPr lang="en-US" sz="1600" b="1" dirty="0"/>
              <a:t>EDI covers most things that are traditionally done using paper-based communication.</a:t>
            </a:r>
          </a:p>
          <a:p>
            <a:pPr marL="285750" indent="-285750">
              <a:buFont typeface="Arial" panose="020B0604020202020204" pitchFamily="34" charset="0"/>
              <a:buChar char="•"/>
            </a:pPr>
            <a:endParaRPr lang="en-US" sz="1600" b="1" dirty="0"/>
          </a:p>
          <a:p>
            <a:pPr marL="285750" indent="-285750">
              <a:lnSpc>
                <a:spcPct val="90000"/>
              </a:lnSpc>
              <a:buFont typeface="Arial" panose="020B0604020202020204" pitchFamily="34" charset="0"/>
              <a:buChar char="•"/>
            </a:pPr>
            <a:r>
              <a:rPr lang="en-US" altLang="en-US" sz="1600" b="1" dirty="0"/>
              <a:t>The EDI data standards process began in the United States with the transportation industry during the mid-1970s</a:t>
            </a:r>
          </a:p>
          <a:p>
            <a:pPr marL="285750" indent="-285750">
              <a:lnSpc>
                <a:spcPct val="90000"/>
              </a:lnSpc>
              <a:buFont typeface="Arial" panose="020B0604020202020204" pitchFamily="34" charset="0"/>
              <a:buChar char="•"/>
            </a:pPr>
            <a:endParaRPr lang="en-US" altLang="en-US" sz="1600" b="1" dirty="0"/>
          </a:p>
          <a:p>
            <a:pPr marL="285750" indent="-285750">
              <a:lnSpc>
                <a:spcPct val="90000"/>
              </a:lnSpc>
              <a:buFont typeface="Arial" panose="020B0604020202020204" pitchFamily="34" charset="0"/>
              <a:buChar char="•"/>
            </a:pPr>
            <a:r>
              <a:rPr lang="en-US" altLang="en-US" sz="1600" b="1" dirty="0"/>
              <a:t>In the early 1980s, the American National Standards Institute (ANSI) initiated efforts to define a single set of standards for EDI that could be applied across industries</a:t>
            </a:r>
          </a:p>
          <a:p>
            <a:pPr marL="285750" indent="-285750">
              <a:lnSpc>
                <a:spcPct val="90000"/>
              </a:lnSpc>
              <a:buFont typeface="Arial" panose="020B0604020202020204" pitchFamily="34" charset="0"/>
              <a:buChar char="•"/>
            </a:pPr>
            <a:endParaRPr lang="en-US" altLang="en-US" sz="1600" b="1" dirty="0"/>
          </a:p>
          <a:p>
            <a:pPr marL="285750" indent="-285750">
              <a:lnSpc>
                <a:spcPct val="90000"/>
              </a:lnSpc>
              <a:buFont typeface="Arial" panose="020B0604020202020204" pitchFamily="34" charset="0"/>
              <a:buChar char="•"/>
            </a:pPr>
            <a:r>
              <a:rPr lang="en-US" altLang="en-US" sz="1600" b="1" dirty="0"/>
              <a:t>These standards are known as the ASC X12 standards.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922612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Traditional EDI (vs) Today’s EDI</a:t>
            </a:r>
            <a:endParaRPr lang="en-US" dirty="0"/>
          </a:p>
        </p:txBody>
      </p:sp>
      <p:pic>
        <p:nvPicPr>
          <p:cNvPr id="4" name="Picture 5" descr="edi-v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14600"/>
            <a:ext cx="3814735" cy="36464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Tree>
    <p:extLst>
      <p:ext uri="{BB962C8B-B14F-4D97-AF65-F5344CB8AC3E}">
        <p14:creationId xmlns:p14="http://schemas.microsoft.com/office/powerpoint/2010/main" val="3623730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7" name="Picture 2" descr="abc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123" y="25146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77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720" y="25146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015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5146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EDI Example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6" name="Picture 2" descr="abc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357" y="2514600"/>
            <a:ext cx="48260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141</TotalTime>
  <Words>1606</Words>
  <Application>Microsoft Office PowerPoint</Application>
  <PresentationFormat>On-screen Show (4:3)</PresentationFormat>
  <Paragraphs>318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Waveform</vt:lpstr>
      <vt:lpstr>Electronic Data Interchange</vt:lpstr>
      <vt:lpstr>PowerPoint Presentation</vt:lpstr>
      <vt:lpstr>Introduction</vt:lpstr>
      <vt:lpstr>What is EDI ?</vt:lpstr>
      <vt:lpstr>Traditional EDI (vs) Today’s EDI</vt:lpstr>
      <vt:lpstr>EDI Example</vt:lpstr>
      <vt:lpstr>EDI Example</vt:lpstr>
      <vt:lpstr>EDI Example</vt:lpstr>
      <vt:lpstr>EDI Example</vt:lpstr>
      <vt:lpstr>EDI Example</vt:lpstr>
      <vt:lpstr>EDI Example</vt:lpstr>
      <vt:lpstr>EDI Example</vt:lpstr>
      <vt:lpstr>EDI Example</vt:lpstr>
      <vt:lpstr>EDI Example</vt:lpstr>
      <vt:lpstr>EDI Example</vt:lpstr>
      <vt:lpstr>EDI Example</vt:lpstr>
      <vt:lpstr>EDI Example</vt:lpstr>
      <vt:lpstr>EDI Example</vt:lpstr>
      <vt:lpstr>EDI Example</vt:lpstr>
      <vt:lpstr>EDI Example</vt:lpstr>
      <vt:lpstr>EDI Users and Types of Activities</vt:lpstr>
      <vt:lpstr>EDI Users and Types of Activities</vt:lpstr>
      <vt:lpstr>EDI Users and Types of Activities</vt:lpstr>
      <vt:lpstr>EDI Users and Types of Activities</vt:lpstr>
      <vt:lpstr>EDI Users and Types of Activities</vt:lpstr>
      <vt:lpstr>EDI Users and Types of Activities</vt:lpstr>
      <vt:lpstr>EDI Users and Types of Activities</vt:lpstr>
      <vt:lpstr>EDI Users and Types of Activities</vt:lpstr>
      <vt:lpstr>Where does IT fit in ?</vt:lpstr>
      <vt:lpstr>Where does IT fit in ?</vt:lpstr>
      <vt:lpstr>What is needed to implement EDI ?</vt:lpstr>
      <vt:lpstr>What is needed to implement EDI ?</vt:lpstr>
      <vt:lpstr>What is needed to implement EDI ?</vt:lpstr>
      <vt:lpstr>International Considerations</vt:lpstr>
      <vt:lpstr>International Considerations</vt:lpstr>
      <vt:lpstr>Pros &amp; Cons of EDI</vt:lpstr>
      <vt:lpstr>Is EDI for you ?</vt:lpstr>
      <vt:lpstr>Any question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Data Interchange</dc:title>
  <dc:creator>MPillai</dc:creator>
  <cp:lastModifiedBy>MPillai</cp:lastModifiedBy>
  <cp:revision>47</cp:revision>
  <dcterms:created xsi:type="dcterms:W3CDTF">2016-06-22T12:30:25Z</dcterms:created>
  <dcterms:modified xsi:type="dcterms:W3CDTF">2016-06-22T14:56:12Z</dcterms:modified>
</cp:coreProperties>
</file>