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96" r:id="rId6"/>
    <p:sldId id="297" r:id="rId7"/>
    <p:sldId id="264" r:id="rId8"/>
    <p:sldId id="265" r:id="rId9"/>
    <p:sldId id="266" r:id="rId10"/>
    <p:sldId id="267" r:id="rId11"/>
    <p:sldId id="298" r:id="rId12"/>
    <p:sldId id="269" r:id="rId13"/>
    <p:sldId id="293" r:id="rId14"/>
    <p:sldId id="29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9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60BAC8-461F-48C1-A589-1055EE3C30E7}"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0BAC8-461F-48C1-A589-1055EE3C30E7}"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E60BAC8-461F-48C1-A589-1055EE3C30E7}"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60BAC8-461F-48C1-A589-1055EE3C30E7}" type="datetimeFigureOut">
              <a:rPr lang="en-US" smtClean="0"/>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60BAC8-461F-48C1-A589-1055EE3C30E7}" type="datetimeFigureOut">
              <a:rPr lang="en-US" smtClean="0"/>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E60BAC8-461F-48C1-A589-1055EE3C30E7}" type="datetimeFigureOut">
              <a:rPr lang="en-US" smtClean="0"/>
              <a:t>8/24/2016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E60BAC8-461F-48C1-A589-1055EE3C30E7}"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0BAC8-461F-48C1-A589-1055EE3C30E7}"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E60BAC8-461F-48C1-A589-1055EE3C30E7}" type="datetimeFigureOut">
              <a:rPr lang="en-US" smtClean="0"/>
              <a:t>8/24/2016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62193D0-872A-470C-9302-8B4DE3F9D43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9.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143000"/>
            <a:ext cx="7772400" cy="1470025"/>
          </a:xfrm>
        </p:spPr>
        <p:txBody>
          <a:bodyPr>
            <a:noAutofit/>
          </a:bodyPr>
          <a:lstStyle/>
          <a:p>
            <a:r>
              <a:rPr lang="en-US" sz="5500" dirty="0" smtClean="0"/>
              <a:t>Web API Security</a:t>
            </a:r>
            <a:endParaRPr lang="en-US" sz="5500" dirty="0"/>
          </a:p>
        </p:txBody>
      </p:sp>
      <p:sp>
        <p:nvSpPr>
          <p:cNvPr id="3" name="Subtitle 2"/>
          <p:cNvSpPr>
            <a:spLocks noGrp="1"/>
          </p:cNvSpPr>
          <p:nvPr>
            <p:ph type="subTitle" idx="1"/>
          </p:nvPr>
        </p:nvSpPr>
        <p:spPr>
          <a:xfrm>
            <a:off x="1409700" y="2667000"/>
            <a:ext cx="6400800" cy="685800"/>
          </a:xfrm>
        </p:spPr>
        <p:txBody>
          <a:bodyPr/>
          <a:lstStyle/>
          <a:p>
            <a:r>
              <a:rPr lang="en-US" dirty="0" smtClean="0"/>
              <a:t>(API Version 2.0)</a:t>
            </a:r>
            <a:endParaRPr lang="en-US"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
        <p:nvSpPr>
          <p:cNvPr id="6" name="TextBox 5"/>
          <p:cNvSpPr txBox="1"/>
          <p:nvPr/>
        </p:nvSpPr>
        <p:spPr>
          <a:xfrm>
            <a:off x="3269027" y="3729790"/>
            <a:ext cx="2682145" cy="646331"/>
          </a:xfrm>
          <a:prstGeom prst="rect">
            <a:avLst/>
          </a:prstGeom>
          <a:noFill/>
        </p:spPr>
        <p:txBody>
          <a:bodyPr wrap="none" rtlCol="0">
            <a:spAutoFit/>
          </a:bodyPr>
          <a:lstStyle/>
          <a:p>
            <a:pPr algn="ctr"/>
            <a:r>
              <a:rPr lang="en-US" b="1" dirty="0" smtClean="0">
                <a:solidFill>
                  <a:schemeClr val="bg1"/>
                </a:solidFill>
                <a:latin typeface="Aharoni" panose="02010803020104030203" pitchFamily="2" charset="-79"/>
                <a:cs typeface="Aharoni" panose="02010803020104030203" pitchFamily="2" charset="-79"/>
              </a:rPr>
              <a:t>Implementing Security </a:t>
            </a:r>
          </a:p>
          <a:p>
            <a:pPr algn="ctr"/>
            <a:r>
              <a:rPr lang="en-US" b="1" dirty="0" smtClean="0">
                <a:solidFill>
                  <a:schemeClr val="bg1"/>
                </a:solidFill>
                <a:latin typeface="Aharoni" panose="02010803020104030203" pitchFamily="2" charset="-79"/>
                <a:cs typeface="Aharoni" panose="02010803020104030203" pitchFamily="2" charset="-79"/>
              </a:rPr>
              <a:t>in Web API 2.0</a:t>
            </a:r>
            <a:endParaRPr lang="en-US"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2628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352800" y="2971800"/>
            <a:ext cx="1791704" cy="3370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09600" y="2971800"/>
            <a:ext cx="1676400" cy="33705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rmAutofit fontScale="90000"/>
          </a:bodyPr>
          <a:lstStyle/>
          <a:p>
            <a:r>
              <a:rPr lang="en-US" dirty="0" smtClean="0"/>
              <a:t>Implementing Security </a:t>
            </a:r>
            <a:r>
              <a:rPr lang="en-US" dirty="0" smtClean="0"/>
              <a:t>Pipeline</a:t>
            </a:r>
            <a:br>
              <a:rPr lang="en-US" dirty="0" smtClean="0"/>
            </a:br>
            <a:r>
              <a:rPr lang="en-US" dirty="0" smtClean="0"/>
              <a:t>in Web API 2.0</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925" y="3285478"/>
            <a:ext cx="1440776"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31987" y="2587823"/>
            <a:ext cx="1335622" cy="307777"/>
          </a:xfrm>
          <a:prstGeom prst="rect">
            <a:avLst/>
          </a:prstGeom>
          <a:noFill/>
        </p:spPr>
        <p:txBody>
          <a:bodyPr wrap="none" rtlCol="0">
            <a:spAutoFit/>
          </a:bodyPr>
          <a:lstStyle/>
          <a:p>
            <a:r>
              <a:rPr lang="en-US" sz="1400" b="1" dirty="0" smtClean="0"/>
              <a:t>Classic Hosting</a:t>
            </a:r>
            <a:endParaRPr lang="en-US" sz="1400" b="1" dirty="0"/>
          </a:p>
        </p:txBody>
      </p:sp>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5083" y="3301520"/>
            <a:ext cx="1560317" cy="2791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388894" y="2587823"/>
            <a:ext cx="1755609" cy="307777"/>
          </a:xfrm>
          <a:prstGeom prst="rect">
            <a:avLst/>
          </a:prstGeom>
          <a:noFill/>
        </p:spPr>
        <p:txBody>
          <a:bodyPr wrap="none" rtlCol="0">
            <a:spAutoFit/>
          </a:bodyPr>
          <a:lstStyle/>
          <a:p>
            <a:r>
              <a:rPr lang="en-US" sz="1400" b="1" dirty="0" smtClean="0"/>
              <a:t>OWIN Hosting on IIS</a:t>
            </a:r>
            <a:endParaRPr lang="en-US" sz="1400" b="1" dirty="0"/>
          </a:p>
        </p:txBody>
      </p:sp>
      <p:pic>
        <p:nvPicPr>
          <p:cNvPr id="1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8674" y="3668321"/>
            <a:ext cx="152151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5867400" y="2587823"/>
            <a:ext cx="1680268" cy="307777"/>
          </a:xfrm>
          <a:prstGeom prst="rect">
            <a:avLst/>
          </a:prstGeom>
          <a:noFill/>
        </p:spPr>
        <p:txBody>
          <a:bodyPr wrap="none" rtlCol="0">
            <a:spAutoFit/>
          </a:bodyPr>
          <a:lstStyle/>
          <a:p>
            <a:r>
              <a:rPr lang="en-US" sz="1400" b="1" dirty="0" smtClean="0"/>
              <a:t>Pure OWIN Hosting</a:t>
            </a:r>
            <a:endParaRPr lang="en-US" sz="1400" b="1" dirty="0"/>
          </a:p>
        </p:txBody>
      </p:sp>
      <p:sp>
        <p:nvSpPr>
          <p:cNvPr id="15" name="Rectangle 14"/>
          <p:cNvSpPr/>
          <p:nvPr/>
        </p:nvSpPr>
        <p:spPr>
          <a:xfrm>
            <a:off x="5791200" y="2971800"/>
            <a:ext cx="1756468" cy="3401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2616201" y="2823532"/>
            <a:ext cx="1912018" cy="3601094"/>
          </a:xfrm>
          <a:prstGeom prst="rect">
            <a:avLst/>
          </a:prstGeom>
          <a:gradFill>
            <a:gsLst>
              <a:gs pos="0">
                <a:srgbClr val="FFEFD1"/>
              </a:gs>
              <a:gs pos="64999">
                <a:srgbClr val="F0EBD5"/>
              </a:gs>
              <a:gs pos="100000">
                <a:srgbClr val="D1C39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2">
                  <a:lumMod val="60000"/>
                  <a:lumOff val="40000"/>
                </a:schemeClr>
              </a:solidFill>
            </a:endParaRPr>
          </a:p>
        </p:txBody>
      </p:sp>
      <p:cxnSp>
        <p:nvCxnSpPr>
          <p:cNvPr id="43" name="Straight Arrow Connector 42"/>
          <p:cNvCxnSpPr/>
          <p:nvPr/>
        </p:nvCxnSpPr>
        <p:spPr>
          <a:xfrm>
            <a:off x="4000500" y="3309792"/>
            <a:ext cx="0" cy="2728055"/>
          </a:xfrm>
          <a:prstGeom prst="straightConnector1">
            <a:avLst/>
          </a:prstGeom>
          <a:ln w="15875">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297002" y="3276600"/>
            <a:ext cx="17698" cy="2753227"/>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905000" y="3276600"/>
            <a:ext cx="0" cy="2728055"/>
          </a:xfrm>
          <a:prstGeom prst="straightConnector1">
            <a:avLst/>
          </a:prstGeom>
          <a:ln w="15875">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4719" y="2817462"/>
            <a:ext cx="1912018" cy="3601094"/>
          </a:xfrm>
          <a:prstGeom prst="rect">
            <a:avLst/>
          </a:prstGeom>
          <a:solidFill>
            <a:srgbClr val="0070C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2">
                  <a:lumMod val="60000"/>
                  <a:lumOff val="40000"/>
                </a:schemeClr>
              </a:solidFill>
            </a:endParaRPr>
          </a:p>
        </p:txBody>
      </p:sp>
      <p:cxnSp>
        <p:nvCxnSpPr>
          <p:cNvPr id="18" name="Straight Arrow Connector 17"/>
          <p:cNvCxnSpPr/>
          <p:nvPr/>
        </p:nvCxnSpPr>
        <p:spPr>
          <a:xfrm flipV="1">
            <a:off x="1183804" y="3276600"/>
            <a:ext cx="35396" cy="2752581"/>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73003" y="2817462"/>
            <a:ext cx="1912018" cy="3601094"/>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2">
                  <a:lumMod val="60000"/>
                  <a:lumOff val="40000"/>
                </a:schemeClr>
              </a:solidFill>
            </a:endParaRPr>
          </a:p>
        </p:txBody>
      </p:sp>
      <p:sp>
        <p:nvSpPr>
          <p:cNvPr id="3" name="Title 2"/>
          <p:cNvSpPr>
            <a:spLocks noGrp="1"/>
          </p:cNvSpPr>
          <p:nvPr>
            <p:ph type="title"/>
          </p:nvPr>
        </p:nvSpPr>
        <p:spPr/>
        <p:txBody>
          <a:bodyPr>
            <a:normAutofit fontScale="90000"/>
          </a:bodyPr>
          <a:lstStyle/>
          <a:p>
            <a:r>
              <a:rPr lang="en-US" dirty="0" smtClean="0"/>
              <a:t>Implementing Security Pipeline </a:t>
            </a:r>
            <a:br>
              <a:rPr lang="en-US" dirty="0" smtClean="0"/>
            </a:br>
            <a:r>
              <a:rPr lang="en-US" dirty="0" smtClean="0"/>
              <a:t>in Web API 2.0</a:t>
            </a:r>
            <a:endParaRPr lang="en-US" dirty="0"/>
          </a:p>
        </p:txBody>
      </p:sp>
      <p:sp>
        <p:nvSpPr>
          <p:cNvPr id="5" name="Rectangle 4"/>
          <p:cNvSpPr/>
          <p:nvPr/>
        </p:nvSpPr>
        <p:spPr>
          <a:xfrm>
            <a:off x="2594810" y="2971800"/>
            <a:ext cx="3898232" cy="304800"/>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smtClean="0">
                <a:solidFill>
                  <a:schemeClr val="tx2">
                    <a:lumMod val="60000"/>
                    <a:lumOff val="40000"/>
                  </a:schemeClr>
                </a:solidFill>
              </a:rPr>
              <a:t>api</a:t>
            </a:r>
            <a:r>
              <a:rPr lang="en-US" sz="1000" b="1" dirty="0" smtClean="0">
                <a:solidFill>
                  <a:schemeClr val="tx2">
                    <a:lumMod val="60000"/>
                    <a:lumOff val="40000"/>
                  </a:schemeClr>
                </a:solidFill>
              </a:rPr>
              <a:t>/test</a:t>
            </a:r>
            <a:endParaRPr lang="en-US" sz="1000" b="1" dirty="0">
              <a:solidFill>
                <a:schemeClr val="tx2">
                  <a:lumMod val="60000"/>
                  <a:lumOff val="40000"/>
                </a:schemeClr>
              </a:solidFill>
            </a:endParaRPr>
          </a:p>
        </p:txBody>
      </p:sp>
      <p:sp>
        <p:nvSpPr>
          <p:cNvPr id="4" name="Rectangle 3"/>
          <p:cNvSpPr/>
          <p:nvPr/>
        </p:nvSpPr>
        <p:spPr>
          <a:xfrm>
            <a:off x="668754" y="2971800"/>
            <a:ext cx="1917032" cy="304800"/>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60000"/>
                    <a:lumOff val="40000"/>
                  </a:schemeClr>
                </a:solidFill>
              </a:rPr>
              <a:t>Default.html</a:t>
            </a:r>
            <a:endParaRPr lang="en-US" sz="1000" b="1" dirty="0">
              <a:solidFill>
                <a:schemeClr val="tx2">
                  <a:lumMod val="60000"/>
                  <a:lumOff val="40000"/>
                </a:schemeClr>
              </a:solidFill>
            </a:endParaRPr>
          </a:p>
        </p:txBody>
      </p:sp>
      <p:pic>
        <p:nvPicPr>
          <p:cNvPr id="1028" name="Picture 4" descr="https://tse3.mm.bing.net/th?id=OIP.M7de7b72e485a615402619b027ac3b767H0&amp;pid=15.1&amp;P=0&amp;w=300&amp;h=3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168" y="2983829"/>
            <a:ext cx="2667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se3.mm.bing.net/th?id=OIP.M275a1d122cb0959eb9d96e50bc6122cco0&amp;pid=15.1&amp;P=0&amp;w=300&amp;h=3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018921"/>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73768" y="6029826"/>
            <a:ext cx="1917032" cy="261687"/>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2060"/>
                </a:solidFill>
              </a:rPr>
              <a:t>Default.html</a:t>
            </a:r>
            <a:endParaRPr lang="en-US" sz="1000" b="1" dirty="0">
              <a:solidFill>
                <a:srgbClr val="002060"/>
              </a:solidFill>
            </a:endParaRPr>
          </a:p>
        </p:txBody>
      </p:sp>
      <p:pic>
        <p:nvPicPr>
          <p:cNvPr id="11" name="Picture 4" descr="https://tse3.mm.bing.net/th?id=OIP.M7de7b72e485a615402619b027ac3b767H0&amp;pid=15.1&amp;P=0&amp;w=300&amp;h=3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168" y="6037847"/>
            <a:ext cx="247650" cy="2476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12" name="Picture 6" descr="https://tse3.mm.bing.net/th?id=OIP.M275a1d122cb0959eb9d96e50bc6122cco0&amp;pid=15.1&amp;P=0&amp;w=300&amp;h=3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2453" y="602918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TextBox 5"/>
          <p:cNvSpPr txBox="1"/>
          <p:nvPr/>
        </p:nvSpPr>
        <p:spPr>
          <a:xfrm>
            <a:off x="6629401" y="6004655"/>
            <a:ext cx="1986297" cy="261610"/>
          </a:xfrm>
          <a:prstGeom prst="rect">
            <a:avLst/>
          </a:prstGeom>
          <a:noFill/>
        </p:spPr>
        <p:txBody>
          <a:bodyPr wrap="square" rtlCol="0">
            <a:spAutoFit/>
          </a:bodyPr>
          <a:lstStyle/>
          <a:p>
            <a:r>
              <a:rPr lang="en-US" sz="1050" dirty="0" smtClean="0"/>
              <a:t>Client</a:t>
            </a:r>
            <a:endParaRPr lang="en-US" dirty="0"/>
          </a:p>
        </p:txBody>
      </p:sp>
      <p:sp>
        <p:nvSpPr>
          <p:cNvPr id="16" name="TextBox 15"/>
          <p:cNvSpPr txBox="1"/>
          <p:nvPr/>
        </p:nvSpPr>
        <p:spPr>
          <a:xfrm>
            <a:off x="6629401" y="2971800"/>
            <a:ext cx="2285999" cy="253916"/>
          </a:xfrm>
          <a:prstGeom prst="rect">
            <a:avLst/>
          </a:prstGeom>
          <a:noFill/>
        </p:spPr>
        <p:txBody>
          <a:bodyPr wrap="square" rtlCol="0">
            <a:spAutoFit/>
          </a:bodyPr>
          <a:lstStyle/>
          <a:p>
            <a:r>
              <a:rPr lang="en-US" sz="1050" dirty="0" smtClean="0"/>
              <a:t>File/Service on Server Side</a:t>
            </a:r>
            <a:endParaRPr lang="en-US" sz="1050" dirty="0"/>
          </a:p>
        </p:txBody>
      </p:sp>
      <p:sp>
        <p:nvSpPr>
          <p:cNvPr id="17" name="Rectangle 16"/>
          <p:cNvSpPr/>
          <p:nvPr/>
        </p:nvSpPr>
        <p:spPr>
          <a:xfrm>
            <a:off x="673769" y="5562600"/>
            <a:ext cx="3824036" cy="304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2060"/>
                </a:solidFill>
              </a:rPr>
              <a:t>IIS (Internet Information Server)</a:t>
            </a:r>
            <a:endParaRPr lang="en-US" sz="1000" b="1" dirty="0">
              <a:solidFill>
                <a:srgbClr val="002060"/>
              </a:solidFill>
            </a:endParaRPr>
          </a:p>
        </p:txBody>
      </p:sp>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0600" y="5602706"/>
            <a:ext cx="386408" cy="240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5140044"/>
            <a:ext cx="533723" cy="231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673769" y="4495800"/>
            <a:ext cx="3824036" cy="304800"/>
          </a:xfrm>
          <a:prstGeom prst="rect">
            <a:avLst/>
          </a:prstGeom>
          <a:solidFill>
            <a:schemeClr val="accent1">
              <a:lumMod val="60000"/>
              <a:lumOff val="4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2060"/>
                </a:solidFill>
              </a:rPr>
              <a:t>HTTP Module</a:t>
            </a:r>
            <a:endParaRPr lang="en-US" sz="1000" b="1" dirty="0">
              <a:solidFill>
                <a:srgbClr val="002060"/>
              </a:solidFill>
            </a:endParaRPr>
          </a:p>
        </p:txBody>
      </p:sp>
      <p:sp>
        <p:nvSpPr>
          <p:cNvPr id="25" name="Rectangle 24"/>
          <p:cNvSpPr/>
          <p:nvPr/>
        </p:nvSpPr>
        <p:spPr>
          <a:xfrm>
            <a:off x="673768" y="3962400"/>
            <a:ext cx="3824037" cy="304800"/>
          </a:xfrm>
          <a:prstGeom prst="rect">
            <a:avLst/>
          </a:prstGeom>
          <a:solidFill>
            <a:schemeClr val="accent1">
              <a:lumMod val="60000"/>
              <a:lumOff val="4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2060"/>
                </a:solidFill>
              </a:rPr>
              <a:t>HTTP Handler</a:t>
            </a:r>
            <a:endParaRPr lang="en-US" sz="1000" b="1" dirty="0">
              <a:solidFill>
                <a:srgbClr val="002060"/>
              </a:solidFill>
            </a:endParaRPr>
          </a:p>
        </p:txBody>
      </p:sp>
      <p:sp>
        <p:nvSpPr>
          <p:cNvPr id="26" name="Rectangle 25"/>
          <p:cNvSpPr/>
          <p:nvPr/>
        </p:nvSpPr>
        <p:spPr>
          <a:xfrm>
            <a:off x="2594811" y="3505200"/>
            <a:ext cx="1902994" cy="304800"/>
          </a:xfrm>
          <a:prstGeom prst="rect">
            <a:avLst/>
          </a:prstGeom>
          <a:solidFill>
            <a:schemeClr val="accent1">
              <a:lumMod val="60000"/>
              <a:lumOff val="4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2060"/>
                </a:solidFill>
              </a:rPr>
              <a:t>OWIN Middleware</a:t>
            </a:r>
            <a:endParaRPr lang="en-US" sz="1000" b="1" dirty="0">
              <a:solidFill>
                <a:srgbClr val="002060"/>
              </a:solidFill>
            </a:endParaRPr>
          </a:p>
        </p:txBody>
      </p:sp>
      <p:sp>
        <p:nvSpPr>
          <p:cNvPr id="8" name="TextBox 7"/>
          <p:cNvSpPr txBox="1"/>
          <p:nvPr/>
        </p:nvSpPr>
        <p:spPr>
          <a:xfrm>
            <a:off x="673769" y="2490355"/>
            <a:ext cx="1912017" cy="307777"/>
          </a:xfrm>
          <a:prstGeom prst="rect">
            <a:avLst/>
          </a:prstGeom>
          <a:noFill/>
        </p:spPr>
        <p:txBody>
          <a:bodyPr wrap="square" rtlCol="0">
            <a:spAutoFit/>
          </a:bodyPr>
          <a:lstStyle/>
          <a:p>
            <a:pPr algn="ctr"/>
            <a:r>
              <a:rPr lang="en-US" sz="1400" b="1" dirty="0" smtClean="0"/>
              <a:t>Classic Hosting</a:t>
            </a:r>
            <a:endParaRPr lang="en-US" sz="1400" b="1" dirty="0"/>
          </a:p>
        </p:txBody>
      </p:sp>
      <p:sp>
        <p:nvSpPr>
          <p:cNvPr id="32" name="TextBox 31"/>
          <p:cNvSpPr txBox="1"/>
          <p:nvPr/>
        </p:nvSpPr>
        <p:spPr>
          <a:xfrm>
            <a:off x="2618874" y="2490355"/>
            <a:ext cx="1878930" cy="307777"/>
          </a:xfrm>
          <a:prstGeom prst="rect">
            <a:avLst/>
          </a:prstGeom>
          <a:noFill/>
        </p:spPr>
        <p:txBody>
          <a:bodyPr wrap="square" rtlCol="0">
            <a:spAutoFit/>
          </a:bodyPr>
          <a:lstStyle/>
          <a:p>
            <a:pPr algn="ctr"/>
            <a:r>
              <a:rPr lang="en-US" sz="1400" b="1" dirty="0"/>
              <a:t>OWIN Hosting on IIS</a:t>
            </a:r>
            <a:endParaRPr lang="en-US" sz="1400" b="1" dirty="0"/>
          </a:p>
        </p:txBody>
      </p:sp>
      <p:sp>
        <p:nvSpPr>
          <p:cNvPr id="33" name="TextBox 32"/>
          <p:cNvSpPr txBox="1"/>
          <p:nvPr/>
        </p:nvSpPr>
        <p:spPr>
          <a:xfrm>
            <a:off x="4608094" y="2511623"/>
            <a:ext cx="1876927" cy="307777"/>
          </a:xfrm>
          <a:prstGeom prst="rect">
            <a:avLst/>
          </a:prstGeom>
          <a:noFill/>
        </p:spPr>
        <p:txBody>
          <a:bodyPr wrap="square" rtlCol="0">
            <a:spAutoFit/>
          </a:bodyPr>
          <a:lstStyle/>
          <a:p>
            <a:pPr algn="ctr"/>
            <a:r>
              <a:rPr lang="en-US" sz="1400" b="1" dirty="0" smtClean="0"/>
              <a:t>OWIN Self Hosting</a:t>
            </a:r>
            <a:endParaRPr lang="en-US" sz="1400" b="1" dirty="0"/>
          </a:p>
        </p:txBody>
      </p:sp>
      <p:sp>
        <p:nvSpPr>
          <p:cNvPr id="34" name="TextBox 33"/>
          <p:cNvSpPr txBox="1"/>
          <p:nvPr/>
        </p:nvSpPr>
        <p:spPr>
          <a:xfrm>
            <a:off x="6682122" y="3505200"/>
            <a:ext cx="2285999" cy="253916"/>
          </a:xfrm>
          <a:prstGeom prst="rect">
            <a:avLst/>
          </a:prstGeom>
          <a:noFill/>
        </p:spPr>
        <p:txBody>
          <a:bodyPr wrap="square" rtlCol="0">
            <a:spAutoFit/>
          </a:bodyPr>
          <a:lstStyle/>
          <a:p>
            <a:r>
              <a:rPr lang="en-US" sz="1050" dirty="0" smtClean="0"/>
              <a:t>Hosting</a:t>
            </a:r>
            <a:endParaRPr lang="en-US" sz="1050" dirty="0"/>
          </a:p>
        </p:txBody>
      </p:sp>
      <p:sp>
        <p:nvSpPr>
          <p:cNvPr id="35" name="TextBox 34"/>
          <p:cNvSpPr txBox="1"/>
          <p:nvPr/>
        </p:nvSpPr>
        <p:spPr>
          <a:xfrm>
            <a:off x="6682122" y="5128650"/>
            <a:ext cx="2285999" cy="253916"/>
          </a:xfrm>
          <a:prstGeom prst="rect">
            <a:avLst/>
          </a:prstGeom>
          <a:noFill/>
        </p:spPr>
        <p:txBody>
          <a:bodyPr wrap="square" rtlCol="0">
            <a:spAutoFit/>
          </a:bodyPr>
          <a:lstStyle/>
          <a:p>
            <a:r>
              <a:rPr lang="en-US" sz="1050" dirty="0" smtClean="0"/>
              <a:t>ASP.NET Runtime</a:t>
            </a:r>
            <a:endParaRPr lang="en-US" sz="1050" dirty="0"/>
          </a:p>
        </p:txBody>
      </p:sp>
      <p:sp>
        <p:nvSpPr>
          <p:cNvPr id="20" name="Rectangle 19"/>
          <p:cNvSpPr/>
          <p:nvPr/>
        </p:nvSpPr>
        <p:spPr>
          <a:xfrm>
            <a:off x="673769" y="5105400"/>
            <a:ext cx="3824036" cy="304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ASP.NET HTTP Runtime (aspnet_isapi)</a:t>
            </a:r>
            <a:endParaRPr lang="en-US" sz="1000" b="1" dirty="0">
              <a:solidFill>
                <a:srgbClr val="002060"/>
              </a:solidFill>
            </a:endParaRPr>
          </a:p>
        </p:txBody>
      </p:sp>
      <p:cxnSp>
        <p:nvCxnSpPr>
          <p:cNvPr id="46" name="Straight Arrow Connector 45"/>
          <p:cNvCxnSpPr/>
          <p:nvPr/>
        </p:nvCxnSpPr>
        <p:spPr>
          <a:xfrm>
            <a:off x="5791200" y="3301771"/>
            <a:ext cx="0" cy="2728055"/>
          </a:xfrm>
          <a:prstGeom prst="straightConnector1">
            <a:avLst/>
          </a:prstGeom>
          <a:ln w="15875">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87702" y="3268579"/>
            <a:ext cx="17698" cy="2753227"/>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572000" y="3505200"/>
            <a:ext cx="1921042" cy="1295400"/>
          </a:xfrm>
          <a:prstGeom prst="rect">
            <a:avLst/>
          </a:prstGeom>
          <a:solidFill>
            <a:schemeClr val="accent1">
              <a:lumMod val="60000"/>
              <a:lumOff val="4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002060"/>
                </a:solidFill>
              </a:rPr>
              <a:t>OWIN Middleware </a:t>
            </a:r>
          </a:p>
          <a:p>
            <a:pPr algn="ctr"/>
            <a:r>
              <a:rPr lang="en-US" sz="1000" b="1" dirty="0" smtClean="0">
                <a:solidFill>
                  <a:srgbClr val="002060"/>
                </a:solidFill>
              </a:rPr>
              <a:t>&amp;</a:t>
            </a:r>
          </a:p>
          <a:p>
            <a:pPr algn="ctr"/>
            <a:r>
              <a:rPr lang="en-US" sz="1000" b="1" dirty="0" smtClean="0">
                <a:solidFill>
                  <a:srgbClr val="002060"/>
                </a:solidFill>
              </a:rPr>
              <a:t>OWIN Self Host</a:t>
            </a:r>
            <a:endParaRPr lang="en-US" sz="1000" b="1" dirty="0">
              <a:solidFill>
                <a:srgbClr val="002060"/>
              </a:solidFill>
            </a:endParaRPr>
          </a:p>
        </p:txBody>
      </p:sp>
      <p:sp>
        <p:nvSpPr>
          <p:cNvPr id="48" name="TextBox 47"/>
          <p:cNvSpPr txBox="1"/>
          <p:nvPr/>
        </p:nvSpPr>
        <p:spPr>
          <a:xfrm>
            <a:off x="6646028" y="5602706"/>
            <a:ext cx="1945689" cy="253916"/>
          </a:xfrm>
          <a:prstGeom prst="rect">
            <a:avLst/>
          </a:prstGeom>
          <a:noFill/>
        </p:spPr>
        <p:txBody>
          <a:bodyPr wrap="square" rtlCol="0">
            <a:spAutoFit/>
          </a:bodyPr>
          <a:lstStyle/>
          <a:p>
            <a:r>
              <a:rPr lang="en-US" sz="1050" dirty="0" smtClean="0"/>
              <a:t>IIS</a:t>
            </a:r>
            <a:endParaRPr lang="en-US" sz="1050" dirty="0"/>
          </a:p>
        </p:txBody>
      </p:sp>
      <p:cxnSp>
        <p:nvCxnSpPr>
          <p:cNvPr id="49" name="Straight Arrow Connector 48"/>
          <p:cNvCxnSpPr/>
          <p:nvPr/>
        </p:nvCxnSpPr>
        <p:spPr>
          <a:xfrm flipV="1">
            <a:off x="6858000" y="3981344"/>
            <a:ext cx="0" cy="285856"/>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40481" y="3993467"/>
            <a:ext cx="678391" cy="261610"/>
          </a:xfrm>
          <a:prstGeom prst="rect">
            <a:avLst/>
          </a:prstGeom>
          <a:noFill/>
        </p:spPr>
        <p:txBody>
          <a:bodyPr wrap="none" rtlCol="0">
            <a:spAutoFit/>
          </a:bodyPr>
          <a:lstStyle/>
          <a:p>
            <a:r>
              <a:rPr lang="en-US" sz="1050" dirty="0" smtClean="0"/>
              <a:t>Request</a:t>
            </a:r>
            <a:endParaRPr lang="en-US" sz="1050" dirty="0"/>
          </a:p>
        </p:txBody>
      </p:sp>
      <p:cxnSp>
        <p:nvCxnSpPr>
          <p:cNvPr id="52" name="Straight Arrow Connector 51"/>
          <p:cNvCxnSpPr/>
          <p:nvPr/>
        </p:nvCxnSpPr>
        <p:spPr>
          <a:xfrm>
            <a:off x="7825121" y="4474184"/>
            <a:ext cx="0" cy="357412"/>
          </a:xfrm>
          <a:prstGeom prst="straightConnector1">
            <a:avLst/>
          </a:prstGeom>
          <a:ln w="15875">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033095" y="4518234"/>
            <a:ext cx="739305" cy="253916"/>
          </a:xfrm>
          <a:prstGeom prst="rect">
            <a:avLst/>
          </a:prstGeom>
          <a:noFill/>
        </p:spPr>
        <p:txBody>
          <a:bodyPr wrap="none" rtlCol="0">
            <a:spAutoFit/>
          </a:bodyPr>
          <a:lstStyle/>
          <a:p>
            <a:r>
              <a:rPr lang="en-US" sz="1050" dirty="0" smtClean="0"/>
              <a:t>Response</a:t>
            </a:r>
            <a:endParaRPr lang="en-US" sz="1050" dirty="0"/>
          </a:p>
        </p:txBody>
      </p:sp>
      <p:sp>
        <p:nvSpPr>
          <p:cNvPr id="10" name="Rectangle 9"/>
          <p:cNvSpPr/>
          <p:nvPr/>
        </p:nvSpPr>
        <p:spPr>
          <a:xfrm>
            <a:off x="2594810" y="6029826"/>
            <a:ext cx="3805989" cy="261687"/>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smtClean="0">
                <a:solidFill>
                  <a:srgbClr val="002060"/>
                </a:solidFill>
              </a:rPr>
              <a:t>api</a:t>
            </a:r>
            <a:r>
              <a:rPr lang="en-US" sz="1000" b="1" dirty="0" smtClean="0">
                <a:solidFill>
                  <a:srgbClr val="002060"/>
                </a:solidFill>
              </a:rPr>
              <a:t>/test</a:t>
            </a:r>
            <a:endParaRPr lang="en-US" sz="1000" b="1" dirty="0">
              <a:solidFill>
                <a:srgbClr val="002060"/>
              </a:solidFill>
            </a:endParaRPr>
          </a:p>
        </p:txBody>
      </p:sp>
    </p:spTree>
    <p:extLst>
      <p:ext uri="{BB962C8B-B14F-4D97-AF65-F5344CB8AC3E}">
        <p14:creationId xmlns:p14="http://schemas.microsoft.com/office/powerpoint/2010/main" val="256928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Implementing Windows Authentication in Web API 2.0</a:t>
            </a:r>
            <a:endParaRPr lang="en-US" sz="2200"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372276" y="2017295"/>
            <a:ext cx="8490987" cy="923330"/>
          </a:xfrm>
          <a:prstGeom prst="rect">
            <a:avLst/>
          </a:prstGeom>
          <a:noFill/>
        </p:spPr>
        <p:txBody>
          <a:bodyPr wrap="square" rtlCol="0">
            <a:spAutoFit/>
          </a:bodyPr>
          <a:lstStyle/>
          <a:p>
            <a:r>
              <a:rPr lang="en-US" b="1" dirty="0"/>
              <a:t>Windows Authentication</a:t>
            </a:r>
          </a:p>
          <a:p>
            <a:endParaRPr lang="en-US" sz="1200" dirty="0"/>
          </a:p>
          <a:p>
            <a:r>
              <a:rPr lang="en-US" sz="1200" dirty="0"/>
              <a:t>Integrated Windows authentication enables users to log in with their Windows credentials, using Kerberos or NTLM. The client sends credentials in the Authorization header. Windows authentication is best suited for an intranet environment.</a:t>
            </a:r>
          </a:p>
        </p:txBody>
      </p:sp>
      <p:graphicFrame>
        <p:nvGraphicFramePr>
          <p:cNvPr id="8" name="Table 7"/>
          <p:cNvGraphicFramePr>
            <a:graphicFrameLocks noGrp="1"/>
          </p:cNvGraphicFramePr>
          <p:nvPr>
            <p:extLst>
              <p:ext uri="{D42A27DB-BD31-4B8C-83A1-F6EECF244321}">
                <p14:modId xmlns:p14="http://schemas.microsoft.com/office/powerpoint/2010/main" val="3700729366"/>
              </p:ext>
            </p:extLst>
          </p:nvPr>
        </p:nvGraphicFramePr>
        <p:xfrm>
          <a:off x="457198" y="2964916"/>
          <a:ext cx="8305802" cy="1182882"/>
        </p:xfrm>
        <a:graphic>
          <a:graphicData uri="http://schemas.openxmlformats.org/drawingml/2006/table">
            <a:tbl>
              <a:tblPr/>
              <a:tblGrid>
                <a:gridCol w="4152901"/>
                <a:gridCol w="4152901"/>
              </a:tblGrid>
              <a:tr h="235485">
                <a:tc>
                  <a:txBody>
                    <a:bodyPr/>
                    <a:lstStyle/>
                    <a:p>
                      <a:pPr algn="l" fontAlgn="base"/>
                      <a:r>
                        <a:rPr lang="en-US" sz="1000" b="1" dirty="0">
                          <a:solidFill>
                            <a:srgbClr val="242525"/>
                          </a:solidFill>
                          <a:effectLst/>
                        </a:rPr>
                        <a:t>Advantages</a:t>
                      </a:r>
                    </a:p>
                  </a:txBody>
                  <a:tcPr marL="149062" marR="149062" marT="87684" marB="87684"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a:noFill/>
                    </a:lnT>
                    <a:lnB w="9525" cap="flat" cmpd="sng" algn="ctr">
                      <a:solidFill>
                        <a:srgbClr val="D2D2D2"/>
                      </a:solidFill>
                      <a:prstDash val="solid"/>
                      <a:round/>
                      <a:headEnd type="none" w="med" len="med"/>
                      <a:tailEnd type="none" w="med" len="med"/>
                    </a:lnB>
                    <a:solidFill>
                      <a:srgbClr val="EFEFEF"/>
                    </a:solidFill>
                  </a:tcPr>
                </a:tc>
                <a:tc>
                  <a:txBody>
                    <a:bodyPr/>
                    <a:lstStyle/>
                    <a:p>
                      <a:pPr algn="l" fontAlgn="base"/>
                      <a:r>
                        <a:rPr lang="en-US" sz="1000" b="1" dirty="0">
                          <a:solidFill>
                            <a:srgbClr val="242525"/>
                          </a:solidFill>
                          <a:effectLst/>
                        </a:rPr>
                        <a:t>Disadvantages</a:t>
                      </a:r>
                    </a:p>
                  </a:txBody>
                  <a:tcPr marL="149062" marR="149062" marT="87684" marB="87684" anchor="ctr">
                    <a:lnL w="9525" cap="flat" cmpd="sng" algn="ctr">
                      <a:solidFill>
                        <a:srgbClr val="D2D2D2"/>
                      </a:solidFill>
                      <a:prstDash val="solid"/>
                      <a:round/>
                      <a:headEnd type="none" w="med" len="med"/>
                      <a:tailEnd type="none" w="med" len="med"/>
                    </a:lnL>
                    <a:lnR>
                      <a:noFill/>
                    </a:lnR>
                    <a:lnT>
                      <a:noFill/>
                    </a:lnT>
                    <a:lnB w="9525" cap="flat" cmpd="sng" algn="ctr">
                      <a:solidFill>
                        <a:srgbClr val="D2D2D2"/>
                      </a:solidFill>
                      <a:prstDash val="solid"/>
                      <a:round/>
                      <a:headEnd type="none" w="med" len="med"/>
                      <a:tailEnd type="none" w="med" len="med"/>
                    </a:lnB>
                    <a:solidFill>
                      <a:srgbClr val="EFEFEF"/>
                    </a:solidFill>
                  </a:tcPr>
                </a:tc>
              </a:tr>
              <a:tr h="831260">
                <a:tc>
                  <a:txBody>
                    <a:bodyPr/>
                    <a:lstStyle/>
                    <a:p>
                      <a:pPr algn="l" fontAlgn="base">
                        <a:buFont typeface="Arial"/>
                        <a:buChar char="•"/>
                      </a:pPr>
                      <a:r>
                        <a:rPr lang="en-US" sz="1000" dirty="0" smtClean="0">
                          <a:effectLst/>
                        </a:rPr>
                        <a:t> Built </a:t>
                      </a:r>
                      <a:r>
                        <a:rPr lang="en-US" sz="1000" dirty="0">
                          <a:effectLst/>
                        </a:rPr>
                        <a:t>into IIS.</a:t>
                      </a:r>
                    </a:p>
                    <a:p>
                      <a:pPr algn="l" fontAlgn="base">
                        <a:buFont typeface="Arial"/>
                        <a:buChar char="•"/>
                      </a:pPr>
                      <a:r>
                        <a:rPr lang="en-US" sz="1000" dirty="0" smtClean="0">
                          <a:effectLst/>
                        </a:rPr>
                        <a:t> Does </a:t>
                      </a:r>
                      <a:r>
                        <a:rPr lang="en-US" sz="1000" dirty="0">
                          <a:effectLst/>
                        </a:rPr>
                        <a:t>not send the user credentials in the request.</a:t>
                      </a:r>
                    </a:p>
                    <a:p>
                      <a:pPr algn="l" fontAlgn="base">
                        <a:buFont typeface="Arial"/>
                        <a:buChar char="•"/>
                      </a:pPr>
                      <a:r>
                        <a:rPr lang="en-US" sz="1000" dirty="0" smtClean="0">
                          <a:effectLst/>
                        </a:rPr>
                        <a:t> If </a:t>
                      </a:r>
                      <a:r>
                        <a:rPr lang="en-US" sz="1000" dirty="0">
                          <a:effectLst/>
                        </a:rPr>
                        <a:t>the client computer belongs to the domain (for example, intranet application), the user does not need to enter credentials.</a:t>
                      </a:r>
                    </a:p>
                  </a:txBody>
                  <a:tcPr marL="149062" marR="149062" marT="122757" marB="122757"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8F8F8"/>
                    </a:solidFill>
                  </a:tcPr>
                </a:tc>
                <a:tc>
                  <a:txBody>
                    <a:bodyPr/>
                    <a:lstStyle/>
                    <a:p>
                      <a:pPr algn="l" fontAlgn="base">
                        <a:buFont typeface="Arial"/>
                        <a:buChar char="•"/>
                      </a:pPr>
                      <a:r>
                        <a:rPr lang="en-US" sz="1000" dirty="0" smtClean="0">
                          <a:effectLst/>
                        </a:rPr>
                        <a:t> Not </a:t>
                      </a:r>
                      <a:r>
                        <a:rPr lang="en-US" sz="1000" dirty="0">
                          <a:effectLst/>
                        </a:rPr>
                        <a:t>recommended for Internet applications.</a:t>
                      </a:r>
                    </a:p>
                    <a:p>
                      <a:pPr algn="l" fontAlgn="base">
                        <a:buFont typeface="Arial"/>
                        <a:buChar char="•"/>
                      </a:pPr>
                      <a:r>
                        <a:rPr lang="en-US" sz="1000" dirty="0" smtClean="0">
                          <a:effectLst/>
                        </a:rPr>
                        <a:t> Requires NTLM </a:t>
                      </a:r>
                      <a:r>
                        <a:rPr lang="en-US" sz="1000" dirty="0">
                          <a:effectLst/>
                        </a:rPr>
                        <a:t>support in the client.</a:t>
                      </a:r>
                    </a:p>
                    <a:p>
                      <a:pPr algn="l" fontAlgn="base">
                        <a:buFont typeface="Arial"/>
                        <a:buChar char="•"/>
                      </a:pPr>
                      <a:r>
                        <a:rPr lang="en-US" sz="1000" dirty="0" smtClean="0">
                          <a:effectLst/>
                        </a:rPr>
                        <a:t> Client </a:t>
                      </a:r>
                      <a:r>
                        <a:rPr lang="en-US" sz="1000" dirty="0">
                          <a:effectLst/>
                        </a:rPr>
                        <a:t>must be in the Active Directory domain.</a:t>
                      </a:r>
                    </a:p>
                  </a:txBody>
                  <a:tcPr marL="149062" marR="149062" marT="122757" marB="122757" anchor="ctr">
                    <a:lnL w="9525" cap="flat" cmpd="sng" algn="ctr">
                      <a:solidFill>
                        <a:srgbClr val="D2D2D2"/>
                      </a:solidFill>
                      <a:prstDash val="solid"/>
                      <a:round/>
                      <a:headEnd type="none" w="med" len="med"/>
                      <a:tailEnd type="none" w="med" len="med"/>
                    </a:lnL>
                    <a:lnR>
                      <a:noFill/>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tcPr>
                </a:tc>
              </a:tr>
            </a:tbl>
          </a:graphicData>
        </a:graphic>
      </p:graphicFrame>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888922"/>
            <a:ext cx="317182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25116" y="4668070"/>
            <a:ext cx="963725" cy="246221"/>
          </a:xfrm>
          <a:prstGeom prst="rect">
            <a:avLst/>
          </a:prstGeom>
        </p:spPr>
        <p:txBody>
          <a:bodyPr wrap="none">
            <a:spAutoFit/>
          </a:bodyPr>
          <a:lstStyle/>
          <a:p>
            <a:r>
              <a:rPr lang="en-US" sz="1000" b="1" dirty="0" smtClean="0">
                <a:solidFill>
                  <a:srgbClr val="00B050"/>
                </a:solidFill>
              </a:rPr>
              <a:t>(1) </a:t>
            </a:r>
            <a:r>
              <a:rPr lang="en-US" sz="1000" b="1" dirty="0" err="1" smtClean="0">
                <a:solidFill>
                  <a:srgbClr val="00B050"/>
                </a:solidFill>
              </a:rPr>
              <a:t>web.config</a:t>
            </a:r>
            <a:endParaRPr lang="en-US" sz="1000" b="1" dirty="0">
              <a:solidFill>
                <a:srgbClr val="00B050"/>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557619"/>
            <a:ext cx="2483887" cy="768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4450312" y="4352809"/>
            <a:ext cx="2411238" cy="246221"/>
          </a:xfrm>
          <a:prstGeom prst="rect">
            <a:avLst/>
          </a:prstGeom>
        </p:spPr>
        <p:txBody>
          <a:bodyPr wrap="none">
            <a:spAutoFit/>
          </a:bodyPr>
          <a:lstStyle/>
          <a:p>
            <a:r>
              <a:rPr lang="en-US" sz="1000" b="1" dirty="0" smtClean="0">
                <a:solidFill>
                  <a:srgbClr val="00B050"/>
                </a:solidFill>
              </a:rPr>
              <a:t>Http Client call with Windows Credential</a:t>
            </a:r>
            <a:endParaRPr lang="en-US" sz="1000" b="1" dirty="0">
              <a:solidFill>
                <a:srgbClr val="00B050"/>
              </a:solidFill>
            </a:endParaRPr>
          </a:p>
        </p:txBody>
      </p:sp>
      <p:sp>
        <p:nvSpPr>
          <p:cNvPr id="10" name="Rectangle 9"/>
          <p:cNvSpPr/>
          <p:nvPr/>
        </p:nvSpPr>
        <p:spPr>
          <a:xfrm>
            <a:off x="457200" y="4352653"/>
            <a:ext cx="3581400" cy="276999"/>
          </a:xfrm>
          <a:prstGeom prst="rect">
            <a:avLst/>
          </a:prstGeom>
        </p:spPr>
        <p:txBody>
          <a:bodyPr wrap="square">
            <a:spAutoFit/>
          </a:bodyPr>
          <a:lstStyle/>
          <a:p>
            <a:r>
              <a:rPr lang="en-US" sz="1200" b="1" dirty="0" smtClean="0">
                <a:solidFill>
                  <a:srgbClr val="0070C0"/>
                </a:solidFill>
              </a:rPr>
              <a:t>To enable Windows Authentication in application :</a:t>
            </a:r>
            <a:endParaRPr lang="en-US" b="1" dirty="0">
              <a:solidFill>
                <a:srgbClr val="0070C0"/>
              </a:solidFill>
            </a:endParaRPr>
          </a:p>
        </p:txBody>
      </p:sp>
      <p:sp>
        <p:nvSpPr>
          <p:cNvPr id="14" name="Rectangle 13"/>
          <p:cNvSpPr/>
          <p:nvPr/>
        </p:nvSpPr>
        <p:spPr>
          <a:xfrm>
            <a:off x="417095" y="5638800"/>
            <a:ext cx="1274708" cy="246221"/>
          </a:xfrm>
          <a:prstGeom prst="rect">
            <a:avLst/>
          </a:prstGeom>
        </p:spPr>
        <p:txBody>
          <a:bodyPr wrap="none">
            <a:spAutoFit/>
          </a:bodyPr>
          <a:lstStyle/>
          <a:p>
            <a:r>
              <a:rPr lang="en-US" sz="1000" b="1" dirty="0" smtClean="0">
                <a:solidFill>
                  <a:srgbClr val="00B050"/>
                </a:solidFill>
              </a:rPr>
              <a:t>(2) Project property</a:t>
            </a:r>
            <a:endParaRPr lang="en-US" sz="1000" b="1" dirty="0">
              <a:solidFill>
                <a:srgbClr val="00B050"/>
              </a:solidFill>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66" y="5841347"/>
            <a:ext cx="37623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5627669"/>
            <a:ext cx="2757487" cy="786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415590" y="5430971"/>
            <a:ext cx="2398413" cy="246221"/>
          </a:xfrm>
          <a:prstGeom prst="rect">
            <a:avLst/>
          </a:prstGeom>
        </p:spPr>
        <p:txBody>
          <a:bodyPr wrap="none">
            <a:spAutoFit/>
          </a:bodyPr>
          <a:lstStyle/>
          <a:p>
            <a:r>
              <a:rPr lang="en-US" sz="1000" b="1" dirty="0" smtClean="0">
                <a:solidFill>
                  <a:srgbClr val="00B050"/>
                </a:solidFill>
              </a:rPr>
              <a:t>Angular JS call </a:t>
            </a:r>
            <a:r>
              <a:rPr lang="en-US" sz="1000" b="1" dirty="0">
                <a:solidFill>
                  <a:srgbClr val="00B050"/>
                </a:solidFill>
              </a:rPr>
              <a:t>with Windows Credential</a:t>
            </a:r>
            <a:endParaRPr lang="en-US" sz="1000" b="1" dirty="0">
              <a:solidFill>
                <a:srgbClr val="00B050"/>
              </a:solidFill>
            </a:endParaRPr>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133600"/>
            <a:ext cx="7772400" cy="1165225"/>
          </a:xfrm>
        </p:spPr>
        <p:txBody>
          <a:bodyPr>
            <a:noAutofit/>
          </a:bodyPr>
          <a:lstStyle/>
          <a:p>
            <a:r>
              <a:rPr lang="en-US" sz="6000" dirty="0" smtClean="0"/>
              <a:t>Any question ?</a:t>
            </a:r>
            <a:endParaRPr lang="en-US" sz="6000"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3648365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828800"/>
            <a:ext cx="7772400" cy="1470025"/>
          </a:xfrm>
        </p:spPr>
        <p:txBody>
          <a:bodyPr>
            <a:noAutofit/>
          </a:bodyPr>
          <a:lstStyle/>
          <a:p>
            <a:r>
              <a:rPr lang="en-US" sz="9600" dirty="0" smtClean="0"/>
              <a:t>Thank You</a:t>
            </a:r>
            <a:endParaRPr lang="en-US" sz="9600"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1949475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35877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smtClean="0"/>
              <a:t>LAB OUTLINE</a:t>
            </a:r>
            <a:endParaRPr lang="en-US" sz="6000" dirty="0"/>
          </a:p>
        </p:txBody>
      </p:sp>
      <p:sp>
        <p:nvSpPr>
          <p:cNvPr id="7" name="TextBox 6"/>
          <p:cNvSpPr txBox="1"/>
          <p:nvPr/>
        </p:nvSpPr>
        <p:spPr>
          <a:xfrm>
            <a:off x="457200" y="2057400"/>
            <a:ext cx="7010400" cy="4339650"/>
          </a:xfrm>
          <a:prstGeom prst="rect">
            <a:avLst/>
          </a:prstGeom>
          <a:noFill/>
        </p:spPr>
        <p:txBody>
          <a:bodyPr wrap="square" rtlCol="0">
            <a:spAutoFit/>
          </a:bodyPr>
          <a:lstStyle/>
          <a:p>
            <a:pPr marL="285750" indent="-285750">
              <a:buFont typeface="Arial" panose="020B0604020202020204" pitchFamily="34" charset="0"/>
              <a:buChar char="•"/>
            </a:pPr>
            <a:r>
              <a:rPr lang="en-US" sz="1200" b="1" dirty="0" smtClean="0"/>
              <a:t>Web API 2.0 Authentication Types</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smtClean="0"/>
              <a:t>What is Authentication </a:t>
            </a:r>
            <a:r>
              <a:rPr lang="en-US" sz="1200" b="1" dirty="0"/>
              <a:t>&amp; </a:t>
            </a:r>
            <a:r>
              <a:rPr lang="en-US" sz="1200" b="1" dirty="0" smtClean="0"/>
              <a:t>Authorization ?</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Ways to pass Identity/User Credentials</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smtClean="0"/>
              <a:t>Why No Authentication ?</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Understanding SOP &amp; CORS </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smtClean="0"/>
              <a:t>Implementing in-build &amp; custom CORS policy</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Understanding and implementing Security Pipeline</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Implementing Windows Authentication</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Local Account Authentication</a:t>
            </a:r>
          </a:p>
          <a:p>
            <a:pPr marL="285750" indent="-285750">
              <a:buFont typeface="Arial" panose="020B0604020202020204" pitchFamily="34" charset="0"/>
              <a:buChar char="•"/>
            </a:pPr>
            <a:endParaRPr lang="en-US" sz="1200" b="1" dirty="0" smtClean="0"/>
          </a:p>
          <a:p>
            <a:pPr marL="742950" lvl="1" indent="-285750">
              <a:buFont typeface="Arial" panose="020B0604020202020204" pitchFamily="34" charset="0"/>
              <a:buChar char="•"/>
            </a:pPr>
            <a:r>
              <a:rPr lang="en-US" sz="1200" b="1" dirty="0" smtClean="0"/>
              <a:t>Custom Authentication</a:t>
            </a:r>
          </a:p>
          <a:p>
            <a:pPr marL="285750" indent="-285750">
              <a:buFont typeface="Arial" panose="020B0604020202020204" pitchFamily="34" charset="0"/>
              <a:buChar char="•"/>
            </a:pPr>
            <a:endParaRPr lang="en-US" sz="1200" b="1" dirty="0" smtClean="0"/>
          </a:p>
          <a:p>
            <a:pPr marL="742950" lvl="1" indent="-285750">
              <a:buFont typeface="Arial" panose="020B0604020202020204" pitchFamily="34" charset="0"/>
              <a:buChar char="•"/>
            </a:pPr>
            <a:r>
              <a:rPr lang="en-US" sz="1200" b="1" dirty="0" smtClean="0"/>
              <a:t>Token Based Authentication  (with ASP.NET Identity &amp; </a:t>
            </a:r>
            <a:r>
              <a:rPr lang="en-US" sz="1200" b="1" dirty="0" err="1" smtClean="0"/>
              <a:t>Identity.Framework</a:t>
            </a:r>
            <a:r>
              <a:rPr lang="en-US" sz="1200" b="1" dirty="0" smtClean="0"/>
              <a:t>)</a:t>
            </a:r>
          </a:p>
          <a:p>
            <a:pPr marL="742950" lvl="1" indent="-285750">
              <a:buFont typeface="Arial" panose="020B0604020202020204" pitchFamily="34" charset="0"/>
              <a:buChar char="•"/>
            </a:pPr>
            <a:endParaRPr lang="en-US" sz="1200" b="1" dirty="0"/>
          </a:p>
          <a:p>
            <a:pPr marL="742950" lvl="1" indent="-285750">
              <a:buFont typeface="Arial" panose="020B0604020202020204" pitchFamily="34" charset="0"/>
              <a:buChar char="•"/>
            </a:pPr>
            <a:r>
              <a:rPr lang="en-US" sz="1200" b="1" dirty="0" smtClean="0"/>
              <a:t>Refresh Token Based Authentication</a:t>
            </a:r>
          </a:p>
        </p:txBody>
      </p:sp>
      <p:sp>
        <p:nvSpPr>
          <p:cNvPr id="8" name="TextBox 7"/>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Tree>
    <p:extLst>
      <p:ext uri="{BB962C8B-B14F-4D97-AF65-F5344CB8AC3E}">
        <p14:creationId xmlns:p14="http://schemas.microsoft.com/office/powerpoint/2010/main" val="597678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Web API 2.0 Authentication Types</a:t>
            </a:r>
            <a:endParaRPr lang="en-US" dirty="0"/>
          </a:p>
        </p:txBody>
      </p:sp>
      <p:sp>
        <p:nvSpPr>
          <p:cNvPr id="5" name="TextBox 4"/>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387600" y="2362200"/>
            <a:ext cx="8343900" cy="378565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No Authentication</a:t>
            </a:r>
            <a:endParaRPr lang="en-US" b="1" dirty="0"/>
          </a:p>
          <a:p>
            <a:pPr lvl="1" algn="just"/>
            <a:r>
              <a:rPr lang="en-US" sz="1200" dirty="0" smtClean="0"/>
              <a:t>For applications that don’t require any user authentication. </a:t>
            </a:r>
            <a:r>
              <a:rPr lang="en-US" sz="1200" dirty="0"/>
              <a:t>If you select </a:t>
            </a:r>
            <a:r>
              <a:rPr lang="en-US" sz="1200" b="1" dirty="0"/>
              <a:t>No Authentication</a:t>
            </a:r>
            <a:r>
              <a:rPr lang="en-US" sz="1200" dirty="0"/>
              <a:t>, the </a:t>
            </a:r>
            <a:r>
              <a:rPr lang="en-US" sz="1200" dirty="0" smtClean="0"/>
              <a:t>application </a:t>
            </a:r>
            <a:r>
              <a:rPr lang="en-US" sz="1200" dirty="0"/>
              <a:t>will contain no web pages for logging in, no UI indicating who is logged in, no entity classes for a membership database, and no connection string for a membership database</a:t>
            </a:r>
            <a:r>
              <a:rPr lang="en-US" sz="1200" dirty="0" smtClean="0"/>
              <a:t>.</a:t>
            </a:r>
            <a:endParaRPr lang="en-US" sz="1400" b="1" dirty="0" smtClean="0"/>
          </a:p>
          <a:p>
            <a:pPr marL="285750" indent="-285750" algn="just">
              <a:buFont typeface="Arial" panose="020B0604020202020204" pitchFamily="34" charset="0"/>
              <a:buChar char="•"/>
            </a:pPr>
            <a:r>
              <a:rPr lang="en-US" b="1" dirty="0" smtClean="0"/>
              <a:t>Individual Authentication</a:t>
            </a:r>
          </a:p>
          <a:p>
            <a:pPr lvl="1" algn="just"/>
            <a:r>
              <a:rPr lang="en-US" sz="1200" dirty="0" smtClean="0"/>
              <a:t>For applications that store user profiles in a SQL Server database. </a:t>
            </a:r>
            <a:r>
              <a:rPr lang="en-US" sz="1200" dirty="0"/>
              <a:t>If you select </a:t>
            </a:r>
            <a:r>
              <a:rPr lang="en-US" sz="1200" b="1" dirty="0"/>
              <a:t>Individual User Accounts</a:t>
            </a:r>
            <a:r>
              <a:rPr lang="en-US" sz="1200" dirty="0"/>
              <a:t>, the sample application will be configured to use ASP.NET Identity (formerly known as ASP.NET membership) for user authentication. ASP.NET Identity enables a user to register an account, by creating a username and password on the site or by signing in with social providers such as Facebook, Google, Microsoft Account, or Twitter. </a:t>
            </a:r>
            <a:endParaRPr lang="en-US" b="1" dirty="0" smtClean="0"/>
          </a:p>
          <a:p>
            <a:pPr marL="285750" indent="-285750" algn="just">
              <a:buFont typeface="Arial" panose="020B0604020202020204" pitchFamily="34" charset="0"/>
              <a:buChar char="•"/>
            </a:pPr>
            <a:r>
              <a:rPr lang="en-US" b="1" dirty="0" smtClean="0"/>
              <a:t>Organizational Authentication</a:t>
            </a:r>
          </a:p>
          <a:p>
            <a:pPr lvl="1" algn="just"/>
            <a:r>
              <a:rPr lang="en-US" sz="1200" dirty="0" smtClean="0"/>
              <a:t>For applications that authenticate users with Active Directory, Windows Azure Active Directory, or Office 365. </a:t>
            </a:r>
            <a:r>
              <a:rPr lang="en-US" sz="1200" dirty="0"/>
              <a:t>If you select </a:t>
            </a:r>
            <a:r>
              <a:rPr lang="en-US" sz="1200" b="1" dirty="0"/>
              <a:t>Organizational Accounts</a:t>
            </a:r>
            <a:r>
              <a:rPr lang="en-US" sz="1200" dirty="0"/>
              <a:t>, the sample application will be configured to use Windows Identity Foundation (WIF) for authentication based on user accounts in Azure Active Directory (Azure AD, which includes Office 365) or Windows Server Active Directory. </a:t>
            </a:r>
            <a:endParaRPr lang="en-US" sz="1400" b="1" dirty="0"/>
          </a:p>
          <a:p>
            <a:pPr marL="285750" indent="-285750">
              <a:buFont typeface="Arial" panose="020B0604020202020204" pitchFamily="34" charset="0"/>
              <a:buChar char="•"/>
            </a:pPr>
            <a:r>
              <a:rPr lang="en-US" b="1" dirty="0" smtClean="0"/>
              <a:t>Windows Authentication</a:t>
            </a:r>
          </a:p>
          <a:p>
            <a:pPr lvl="1" algn="just"/>
            <a:r>
              <a:rPr lang="en-US" sz="1200" dirty="0" smtClean="0"/>
              <a:t>For applications (intranet) that wants basic/form windows authentication. This is a classic authentication. </a:t>
            </a:r>
            <a:r>
              <a:rPr lang="en-US" sz="1200" dirty="0"/>
              <a:t>If you select </a:t>
            </a:r>
            <a:r>
              <a:rPr lang="en-US" sz="1200" b="1" dirty="0"/>
              <a:t>Windows Authentication</a:t>
            </a:r>
            <a:r>
              <a:rPr lang="en-US" sz="1200" dirty="0"/>
              <a:t>, the sample application will be configured to use the Windows Authentication IIS module for authentication.</a:t>
            </a:r>
            <a:endParaRPr lang="en-US" sz="1200" b="1" dirty="0" smtClean="0"/>
          </a:p>
        </p:txBody>
      </p:sp>
    </p:spTree>
    <p:extLst>
      <p:ext uri="{BB962C8B-B14F-4D97-AF65-F5344CB8AC3E}">
        <p14:creationId xmlns:p14="http://schemas.microsoft.com/office/powerpoint/2010/main" val="36237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 &amp; Authorization</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TextBox 1"/>
          <p:cNvSpPr txBox="1"/>
          <p:nvPr/>
        </p:nvSpPr>
        <p:spPr>
          <a:xfrm>
            <a:off x="457200" y="2743200"/>
            <a:ext cx="8382000" cy="2554545"/>
          </a:xfrm>
          <a:prstGeom prst="rect">
            <a:avLst/>
          </a:prstGeom>
          <a:noFill/>
        </p:spPr>
        <p:txBody>
          <a:bodyPr wrap="square" rtlCol="0">
            <a:spAutoFit/>
          </a:bodyPr>
          <a:lstStyle/>
          <a:p>
            <a:pPr algn="just"/>
            <a:r>
              <a:rPr lang="en-US" b="1" dirty="0" smtClean="0"/>
              <a:t>Authentication</a:t>
            </a:r>
            <a:r>
              <a:rPr lang="en-US" dirty="0" smtClean="0"/>
              <a:t> </a:t>
            </a:r>
          </a:p>
          <a:p>
            <a:pPr algn="just"/>
            <a:endParaRPr lang="en-US" dirty="0"/>
          </a:p>
          <a:p>
            <a:pPr lvl="1" algn="just"/>
            <a:r>
              <a:rPr lang="en-US" sz="1400" dirty="0" smtClean="0"/>
              <a:t>It i</a:t>
            </a:r>
            <a:r>
              <a:rPr lang="en-US" sz="1400" dirty="0"/>
              <a:t>s the verification of the credentials of the connection attempt. This process consists of sending the credentials from the remote access client to the remote access server in an either plaintext or encrypted form by using an authentication protocol. </a:t>
            </a:r>
            <a:endParaRPr lang="en-US" sz="1400" dirty="0" smtClean="0"/>
          </a:p>
          <a:p>
            <a:pPr algn="just"/>
            <a:endParaRPr lang="en-US" dirty="0"/>
          </a:p>
          <a:p>
            <a:pPr algn="just"/>
            <a:r>
              <a:rPr lang="en-US" b="1" dirty="0" smtClean="0"/>
              <a:t>Authorization</a:t>
            </a:r>
          </a:p>
          <a:p>
            <a:pPr algn="just"/>
            <a:endParaRPr lang="en-US" b="1" dirty="0" smtClean="0"/>
          </a:p>
          <a:p>
            <a:pPr lvl="1" algn="just"/>
            <a:r>
              <a:rPr lang="en-US" sz="1400" dirty="0" smtClean="0"/>
              <a:t>This refers </a:t>
            </a:r>
            <a:r>
              <a:rPr lang="en-US" sz="1400" dirty="0"/>
              <a:t>to rules that determine who is allowed to do what. Authorization occurs after successful authentication. </a:t>
            </a:r>
          </a:p>
        </p:txBody>
      </p:sp>
    </p:spTree>
    <p:extLst>
      <p:ext uri="{BB962C8B-B14F-4D97-AF65-F5344CB8AC3E}">
        <p14:creationId xmlns:p14="http://schemas.microsoft.com/office/powerpoint/2010/main" val="4176777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Passing Credential</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375487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Ways to pass credentials to Web API</a:t>
            </a:r>
          </a:p>
          <a:p>
            <a:pPr marL="285750" indent="-285750">
              <a:buFont typeface="Arial" panose="020B0604020202020204" pitchFamily="34" charset="0"/>
              <a:buChar char="•"/>
            </a:pPr>
            <a:endParaRPr lang="en-US" b="1" dirty="0" smtClean="0"/>
          </a:p>
          <a:p>
            <a:pPr marL="742950" lvl="1" indent="-285750" algn="just">
              <a:buFont typeface="Arial" panose="020B0604020202020204" pitchFamily="34" charset="0"/>
              <a:buChar char="•"/>
            </a:pPr>
            <a:r>
              <a:rPr lang="en-US" sz="1400" b="1" dirty="0" smtClean="0"/>
              <a:t>Header </a:t>
            </a:r>
          </a:p>
          <a:p>
            <a:pPr lvl="2" algn="just"/>
            <a:r>
              <a:rPr lang="en-US" sz="1400" b="1" dirty="0" smtClean="0">
                <a:solidFill>
                  <a:schemeClr val="accent3">
                    <a:lumMod val="50000"/>
                  </a:schemeClr>
                </a:solidFill>
              </a:rPr>
              <a:t>Authentication</a:t>
            </a:r>
            <a:r>
              <a:rPr lang="en-US" sz="1400" dirty="0" smtClean="0"/>
              <a:t>: &lt;</a:t>
            </a:r>
            <a:r>
              <a:rPr lang="en-US" sz="1400" b="1" dirty="0" smtClean="0">
                <a:solidFill>
                  <a:schemeClr val="accent5">
                    <a:lumMod val="75000"/>
                  </a:schemeClr>
                </a:solidFill>
              </a:rPr>
              <a:t>schema</a:t>
            </a:r>
            <a:r>
              <a:rPr lang="en-US" sz="1400" dirty="0" smtClean="0"/>
              <a:t>&gt; &lt;</a:t>
            </a:r>
            <a:r>
              <a:rPr lang="en-US" sz="1400" b="1" dirty="0" smtClean="0">
                <a:solidFill>
                  <a:schemeClr val="accent6">
                    <a:lumMod val="75000"/>
                  </a:schemeClr>
                </a:solidFill>
              </a:rPr>
              <a:t>token</a:t>
            </a:r>
            <a:r>
              <a:rPr lang="en-US" sz="1400" dirty="0" smtClean="0"/>
              <a:t>&gt;</a:t>
            </a:r>
          </a:p>
          <a:p>
            <a:pPr lvl="2" algn="just"/>
            <a:r>
              <a:rPr lang="en-US" sz="1400" i="1" dirty="0" smtClean="0"/>
              <a:t>Ex: </a:t>
            </a:r>
            <a:r>
              <a:rPr lang="en-US" sz="1400" b="1" i="1" dirty="0" smtClean="0">
                <a:solidFill>
                  <a:schemeClr val="accent3">
                    <a:lumMod val="50000"/>
                  </a:schemeClr>
                </a:solidFill>
              </a:rPr>
              <a:t>authentication</a:t>
            </a:r>
            <a:r>
              <a:rPr lang="en-US" sz="1400" i="1" dirty="0" smtClean="0"/>
              <a:t>: </a:t>
            </a:r>
            <a:r>
              <a:rPr lang="en-US" sz="1400" b="1" i="1" dirty="0" smtClean="0">
                <a:solidFill>
                  <a:schemeClr val="accent5">
                    <a:lumMod val="75000"/>
                  </a:schemeClr>
                </a:solidFill>
              </a:rPr>
              <a:t>basic</a:t>
            </a:r>
            <a:r>
              <a:rPr lang="en-US" sz="1400" i="1" dirty="0" smtClean="0"/>
              <a:t> </a:t>
            </a:r>
            <a:r>
              <a:rPr lang="en-US" sz="1400" b="1" i="1" dirty="0" smtClean="0">
                <a:solidFill>
                  <a:schemeClr val="accent6">
                    <a:lumMod val="75000"/>
                  </a:schemeClr>
                </a:solidFill>
              </a:rPr>
              <a:t>8skls02003kemdm2-4l23ll2-9</a:t>
            </a:r>
          </a:p>
          <a:p>
            <a:pPr lvl="2" algn="just"/>
            <a:endParaRPr lang="en-US" sz="1400" dirty="0" smtClean="0"/>
          </a:p>
          <a:p>
            <a:pPr marL="742950" lvl="1" indent="-285750" algn="just">
              <a:buFont typeface="Arial" panose="020B0604020202020204" pitchFamily="34" charset="0"/>
              <a:buChar char="•"/>
            </a:pPr>
            <a:r>
              <a:rPr lang="en-US" sz="1400" b="1" dirty="0" smtClean="0"/>
              <a:t>Query String</a:t>
            </a:r>
          </a:p>
          <a:p>
            <a:pPr lvl="2" algn="just"/>
            <a:r>
              <a:rPr lang="en-US" sz="1400" dirty="0" smtClean="0"/>
              <a:t>? &lt;</a:t>
            </a:r>
            <a:r>
              <a:rPr lang="en-US" sz="1400" b="1" dirty="0" smtClean="0">
                <a:solidFill>
                  <a:schemeClr val="accent1">
                    <a:lumMod val="75000"/>
                  </a:schemeClr>
                </a:solidFill>
              </a:rPr>
              <a:t>key</a:t>
            </a:r>
            <a:r>
              <a:rPr lang="en-US" sz="1400" dirty="0" smtClean="0"/>
              <a:t>-</a:t>
            </a:r>
            <a:r>
              <a:rPr lang="en-US" sz="1400" b="1" dirty="0" smtClean="0">
                <a:solidFill>
                  <a:srgbClr val="7030A0"/>
                </a:solidFill>
              </a:rPr>
              <a:t>value</a:t>
            </a:r>
            <a:r>
              <a:rPr lang="en-US" sz="1400" dirty="0" smtClean="0"/>
              <a:t> pair&gt;</a:t>
            </a:r>
          </a:p>
          <a:p>
            <a:pPr lvl="2" algn="just"/>
            <a:r>
              <a:rPr lang="en-US" sz="1400" i="1" dirty="0" smtClean="0"/>
              <a:t>Ex: ?</a:t>
            </a:r>
            <a:r>
              <a:rPr lang="en-US" sz="1400" b="1" i="1" dirty="0" smtClean="0">
                <a:solidFill>
                  <a:schemeClr val="accent1">
                    <a:lumMod val="75000"/>
                  </a:schemeClr>
                </a:solidFill>
              </a:rPr>
              <a:t>user</a:t>
            </a:r>
            <a:r>
              <a:rPr lang="en-US" sz="1400" i="1" dirty="0" smtClean="0"/>
              <a:t>=</a:t>
            </a:r>
            <a:r>
              <a:rPr lang="en-US" sz="1400" b="1" i="1" dirty="0" smtClean="0">
                <a:solidFill>
                  <a:srgbClr val="7030A0"/>
                </a:solidFill>
              </a:rPr>
              <a:t>84k42d</a:t>
            </a:r>
            <a:r>
              <a:rPr lang="en-US" sz="1400" i="1" dirty="0" smtClean="0"/>
              <a:t>&amp;</a:t>
            </a:r>
            <a:r>
              <a:rPr lang="en-US" sz="1400" b="1" i="1" dirty="0" smtClean="0">
                <a:solidFill>
                  <a:schemeClr val="accent1">
                    <a:lumMod val="75000"/>
                  </a:schemeClr>
                </a:solidFill>
              </a:rPr>
              <a:t>pwd</a:t>
            </a:r>
            <a:r>
              <a:rPr lang="en-US" sz="1400" i="1" dirty="0" smtClean="0"/>
              <a:t>=</a:t>
            </a:r>
            <a:r>
              <a:rPr lang="en-US" sz="1400" b="1" i="1" dirty="0" smtClean="0">
                <a:solidFill>
                  <a:srgbClr val="7030A0"/>
                </a:solidFill>
              </a:rPr>
              <a:t>ll340kj2</a:t>
            </a:r>
          </a:p>
          <a:p>
            <a:pPr lvl="2" algn="just"/>
            <a:endParaRPr lang="en-US" sz="1400" dirty="0" smtClean="0"/>
          </a:p>
          <a:p>
            <a:pPr marL="742950" lvl="1" indent="-285750" algn="just">
              <a:buFont typeface="Arial" panose="020B0604020202020204" pitchFamily="34" charset="0"/>
              <a:buChar char="•"/>
            </a:pPr>
            <a:r>
              <a:rPr lang="en-US" sz="1400" b="1" dirty="0" smtClean="0"/>
              <a:t>Client Certificate</a:t>
            </a:r>
          </a:p>
          <a:p>
            <a:pPr lvl="2" algn="just"/>
            <a:r>
              <a:rPr lang="en-US" sz="1200" dirty="0" smtClean="0"/>
              <a:t>Creating and adding CC on client machine</a:t>
            </a:r>
          </a:p>
          <a:p>
            <a:pPr lvl="2" algn="just"/>
            <a:r>
              <a:rPr lang="en-US" sz="1200" dirty="0" smtClean="0"/>
              <a:t>Read CC (</a:t>
            </a:r>
            <a:r>
              <a:rPr lang="en-US" sz="1200" b="1" dirty="0" smtClean="0"/>
              <a:t>X509Certificate2</a:t>
            </a:r>
            <a:r>
              <a:rPr lang="en-US" sz="1200" dirty="0" smtClean="0"/>
              <a:t>)  thru </a:t>
            </a:r>
            <a:r>
              <a:rPr lang="en-US" sz="1200" dirty="0" err="1" smtClean="0">
                <a:solidFill>
                  <a:schemeClr val="accent1">
                    <a:lumMod val="75000"/>
                  </a:schemeClr>
                </a:solidFill>
              </a:rPr>
              <a:t>Request.GetClientCertificate</a:t>
            </a:r>
            <a:r>
              <a:rPr lang="en-US" sz="1200" dirty="0" smtClean="0"/>
              <a:t> method</a:t>
            </a:r>
          </a:p>
          <a:p>
            <a:pPr marL="742950" lvl="1" indent="-285750" algn="just">
              <a:buFont typeface="Arial" panose="020B0604020202020204" pitchFamily="34" charset="0"/>
              <a:buChar char="•"/>
            </a:pPr>
            <a:endParaRPr lang="en-US" sz="1400" b="1" dirty="0" smtClean="0"/>
          </a:p>
          <a:p>
            <a:pPr marL="742950" lvl="1" indent="-285750" algn="just">
              <a:buFont typeface="Arial" panose="020B0604020202020204" pitchFamily="34" charset="0"/>
              <a:buChar char="•"/>
            </a:pPr>
            <a:r>
              <a:rPr lang="en-US" sz="1400" b="1" dirty="0" smtClean="0"/>
              <a:t>Cookies</a:t>
            </a:r>
            <a:endParaRPr lang="en-US" sz="1400" b="1" dirty="0"/>
          </a:p>
          <a:p>
            <a:pPr lvl="2" algn="just"/>
            <a:r>
              <a:rPr lang="en-US" sz="1200" dirty="0"/>
              <a:t>Creating and </a:t>
            </a:r>
            <a:r>
              <a:rPr lang="en-US" sz="1200" dirty="0" smtClean="0"/>
              <a:t>sending cookie to </a:t>
            </a:r>
            <a:r>
              <a:rPr lang="en-US" sz="1200" dirty="0"/>
              <a:t>client </a:t>
            </a:r>
            <a:r>
              <a:rPr lang="en-US" sz="1200" dirty="0" smtClean="0"/>
              <a:t>machine thru </a:t>
            </a:r>
            <a:r>
              <a:rPr lang="en-US" sz="1200" dirty="0" err="1" smtClean="0">
                <a:solidFill>
                  <a:schemeClr val="accent1">
                    <a:lumMod val="75000"/>
                  </a:schemeClr>
                </a:solidFill>
              </a:rPr>
              <a:t>Response.Headers.AddCookies</a:t>
            </a:r>
            <a:endParaRPr lang="en-US" sz="1200" dirty="0">
              <a:solidFill>
                <a:schemeClr val="accent1">
                  <a:lumMod val="75000"/>
                </a:schemeClr>
              </a:solidFill>
            </a:endParaRPr>
          </a:p>
          <a:p>
            <a:pPr lvl="2" algn="just"/>
            <a:r>
              <a:rPr lang="en-US" sz="1200" dirty="0"/>
              <a:t>Read </a:t>
            </a:r>
            <a:r>
              <a:rPr lang="en-US" sz="1200" dirty="0" smtClean="0"/>
              <a:t>Cookie thru </a:t>
            </a:r>
            <a:r>
              <a:rPr lang="en-US" sz="1200" dirty="0" err="1">
                <a:solidFill>
                  <a:schemeClr val="accent1">
                    <a:lumMod val="75000"/>
                  </a:schemeClr>
                </a:solidFill>
              </a:rPr>
              <a:t>Request.Headers.GetCookies</a:t>
            </a:r>
            <a:r>
              <a:rPr lang="en-US" sz="1200" dirty="0" smtClean="0"/>
              <a:t> method</a:t>
            </a:r>
            <a:endParaRPr lang="en-US" sz="1200" dirty="0"/>
          </a:p>
        </p:txBody>
      </p:sp>
    </p:spTree>
    <p:extLst>
      <p:ext uri="{BB962C8B-B14F-4D97-AF65-F5344CB8AC3E}">
        <p14:creationId xmlns:p14="http://schemas.microsoft.com/office/powerpoint/2010/main" val="3265404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 No Authentication</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No Authentication</a:t>
            </a:r>
          </a:p>
          <a:p>
            <a:pPr lvl="1" algn="just"/>
            <a:r>
              <a:rPr lang="en-US" sz="1200" dirty="0"/>
              <a:t>For applications that don’t require any user authentication. If you select </a:t>
            </a:r>
            <a:r>
              <a:rPr lang="en-US" sz="1200" b="1" dirty="0"/>
              <a:t>No Authentication</a:t>
            </a:r>
            <a:r>
              <a:rPr lang="en-US" sz="1200" dirty="0"/>
              <a:t>, the application will contain no web pages for logging in, no UI indicating who is logged in, no entity classes for a membership database, and no connection string for a membership database.</a:t>
            </a:r>
            <a:endParaRPr lang="en-US" sz="1400" b="1" dirty="0"/>
          </a:p>
        </p:txBody>
      </p:sp>
    </p:spTree>
    <p:extLst>
      <p:ext uri="{BB962C8B-B14F-4D97-AF65-F5344CB8AC3E}">
        <p14:creationId xmlns:p14="http://schemas.microsoft.com/office/powerpoint/2010/main" val="3265404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SOP and CORS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Rectangle 5"/>
          <p:cNvSpPr/>
          <p:nvPr/>
        </p:nvSpPr>
        <p:spPr>
          <a:xfrm>
            <a:off x="485272" y="1963093"/>
            <a:ext cx="8422689" cy="4339650"/>
          </a:xfrm>
          <a:prstGeom prst="rect">
            <a:avLst/>
          </a:prstGeom>
        </p:spPr>
        <p:txBody>
          <a:bodyPr wrap="square">
            <a:spAutoFit/>
          </a:bodyPr>
          <a:lstStyle/>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Same-origin policy (SOP)</a:t>
            </a:r>
            <a:endParaRPr lang="en-US" b="1" dirty="0"/>
          </a:p>
          <a:p>
            <a:endParaRPr lang="en-US" sz="1200" dirty="0" smtClean="0"/>
          </a:p>
          <a:p>
            <a:pPr lvl="1" algn="just"/>
            <a:r>
              <a:rPr lang="en-US" sz="1200" dirty="0" smtClean="0"/>
              <a:t>In computing, </a:t>
            </a:r>
            <a:r>
              <a:rPr lang="en-US" sz="1200" dirty="0"/>
              <a:t>the </a:t>
            </a:r>
            <a:r>
              <a:rPr lang="en-US" sz="1200" b="1" dirty="0"/>
              <a:t>same-origin policy</a:t>
            </a:r>
            <a:r>
              <a:rPr lang="en-US" sz="1200" dirty="0"/>
              <a:t> is an important concept in </a:t>
            </a:r>
            <a:endParaRPr lang="en-US" sz="1200" dirty="0" smtClean="0"/>
          </a:p>
          <a:p>
            <a:pPr lvl="1" algn="just"/>
            <a:r>
              <a:rPr lang="en-US" sz="1200" dirty="0" smtClean="0"/>
              <a:t>the </a:t>
            </a:r>
            <a:r>
              <a:rPr lang="en-US" sz="1200" b="1" i="1" u="sng" dirty="0" smtClean="0"/>
              <a:t>web application security model</a:t>
            </a:r>
            <a:r>
              <a:rPr lang="en-US" sz="1200" dirty="0" smtClean="0"/>
              <a:t>. </a:t>
            </a:r>
            <a:r>
              <a:rPr lang="en-US" sz="1200" dirty="0"/>
              <a:t>Under the policy, </a:t>
            </a:r>
            <a:r>
              <a:rPr lang="en-US" sz="1200" dirty="0" smtClean="0"/>
              <a:t>a web </a:t>
            </a:r>
          </a:p>
          <a:p>
            <a:pPr lvl="1" algn="just"/>
            <a:r>
              <a:rPr lang="en-US" sz="1200" dirty="0" smtClean="0"/>
              <a:t>browser permits </a:t>
            </a:r>
            <a:r>
              <a:rPr lang="en-US" sz="1200" dirty="0"/>
              <a:t>scripts contained in a first web page to access </a:t>
            </a:r>
            <a:endParaRPr lang="en-US" sz="1200" dirty="0" smtClean="0"/>
          </a:p>
          <a:p>
            <a:pPr lvl="1" algn="just"/>
            <a:r>
              <a:rPr lang="en-US" sz="1200" dirty="0" smtClean="0"/>
              <a:t>data </a:t>
            </a:r>
            <a:r>
              <a:rPr lang="en-US" sz="1200" dirty="0"/>
              <a:t>in a second web page, but only if both web pages have the </a:t>
            </a:r>
            <a:endParaRPr lang="en-US" sz="1200" dirty="0" smtClean="0"/>
          </a:p>
          <a:p>
            <a:pPr lvl="1" algn="just"/>
            <a:r>
              <a:rPr lang="en-US" sz="1200" dirty="0" smtClean="0"/>
              <a:t>same</a:t>
            </a:r>
            <a:r>
              <a:rPr lang="en-US" sz="1200" dirty="0"/>
              <a:t> </a:t>
            </a:r>
            <a:r>
              <a:rPr lang="en-US" sz="1200" i="1" u="sng" dirty="0"/>
              <a:t>origin</a:t>
            </a:r>
            <a:r>
              <a:rPr lang="en-US" sz="1200" dirty="0"/>
              <a:t>. An origin is defined as a combination </a:t>
            </a:r>
            <a:r>
              <a:rPr lang="en-US" sz="1200" dirty="0" smtClean="0"/>
              <a:t>of </a:t>
            </a:r>
            <a:r>
              <a:rPr lang="en-US" sz="1200" i="1" u="sng" dirty="0" smtClean="0"/>
              <a:t>URI Scheme</a:t>
            </a:r>
            <a:r>
              <a:rPr lang="en-US" sz="1200" dirty="0" smtClean="0"/>
              <a:t>,</a:t>
            </a:r>
          </a:p>
          <a:p>
            <a:pPr lvl="1" algn="just"/>
            <a:r>
              <a:rPr lang="en-US" sz="1200" dirty="0" smtClean="0"/>
              <a:t> </a:t>
            </a:r>
            <a:r>
              <a:rPr lang="en-US" sz="1200" i="1" u="sng" dirty="0" smtClean="0"/>
              <a:t>hostname</a:t>
            </a:r>
            <a:r>
              <a:rPr lang="en-US" sz="1200" dirty="0" smtClean="0"/>
              <a:t>, and </a:t>
            </a:r>
            <a:r>
              <a:rPr lang="en-US" sz="1200" i="1" u="sng" dirty="0" smtClean="0"/>
              <a:t>port number</a:t>
            </a:r>
            <a:r>
              <a:rPr lang="en-US" sz="1200" dirty="0" smtClean="0"/>
              <a:t>.</a:t>
            </a:r>
            <a:r>
              <a:rPr lang="en-US" sz="1200" baseline="30000" dirty="0" smtClean="0"/>
              <a:t> </a:t>
            </a:r>
            <a:r>
              <a:rPr lang="en-US" sz="1200" dirty="0" smtClean="0"/>
              <a:t>This </a:t>
            </a:r>
            <a:r>
              <a:rPr lang="en-US" sz="1200" dirty="0"/>
              <a:t>policy prevents a malicious </a:t>
            </a:r>
            <a:endParaRPr lang="en-US" sz="1200" dirty="0" smtClean="0"/>
          </a:p>
          <a:p>
            <a:pPr lvl="1" algn="just"/>
            <a:r>
              <a:rPr lang="en-US" sz="1200" dirty="0" smtClean="0"/>
              <a:t>script </a:t>
            </a:r>
            <a:r>
              <a:rPr lang="en-US" sz="1200" dirty="0"/>
              <a:t>on one page from obtaining access to sensitive data </a:t>
            </a:r>
            <a:r>
              <a:rPr lang="en-US" sz="1200" dirty="0" smtClean="0"/>
              <a:t>on</a:t>
            </a:r>
          </a:p>
          <a:p>
            <a:pPr lvl="1" algn="just"/>
            <a:r>
              <a:rPr lang="en-US" sz="1200" dirty="0" smtClean="0"/>
              <a:t> </a:t>
            </a:r>
            <a:r>
              <a:rPr lang="en-US" sz="1200" dirty="0"/>
              <a:t>another web page through that </a:t>
            </a:r>
            <a:r>
              <a:rPr lang="en-US" sz="1200" dirty="0" smtClean="0"/>
              <a:t>page's DOM.</a:t>
            </a:r>
          </a:p>
          <a:p>
            <a:pPr lvl="1" algn="just"/>
            <a:endParaRPr lang="en-US" b="1" dirty="0" smtClean="0"/>
          </a:p>
          <a:p>
            <a:pPr lvl="1" algn="just"/>
            <a:endParaRPr lang="en-US" b="1" dirty="0"/>
          </a:p>
          <a:p>
            <a:pPr lvl="1" algn="just"/>
            <a:endParaRPr lang="en-US" b="1" dirty="0" smtClean="0"/>
          </a:p>
          <a:p>
            <a:pPr marL="285750" indent="-285750">
              <a:buFont typeface="Arial" panose="020B0604020202020204" pitchFamily="34" charset="0"/>
              <a:buChar char="•"/>
            </a:pPr>
            <a:r>
              <a:rPr lang="en-US" b="1" dirty="0" smtClean="0"/>
              <a:t>Cross Origin Resource Sharing (CORS)</a:t>
            </a:r>
          </a:p>
          <a:p>
            <a:endParaRPr lang="en-US" sz="1200" dirty="0" smtClean="0"/>
          </a:p>
          <a:p>
            <a:pPr lvl="1" algn="just"/>
            <a:r>
              <a:rPr lang="en-US" sz="1200" dirty="0" smtClean="0"/>
              <a:t>Cross </a:t>
            </a:r>
            <a:r>
              <a:rPr lang="en-US" sz="1200" dirty="0"/>
              <a:t>Origin Resource Sharing (</a:t>
            </a:r>
            <a:r>
              <a:rPr lang="en-US" sz="1200" b="1" dirty="0"/>
              <a:t>CORS</a:t>
            </a:r>
            <a:r>
              <a:rPr lang="en-US" sz="1200" dirty="0"/>
              <a:t>) is a W3C standard that </a:t>
            </a:r>
            <a:endParaRPr lang="en-US" sz="1200" dirty="0" smtClean="0"/>
          </a:p>
          <a:p>
            <a:pPr lvl="1" algn="just"/>
            <a:r>
              <a:rPr lang="en-US" sz="1200" dirty="0" smtClean="0"/>
              <a:t>allows </a:t>
            </a:r>
            <a:r>
              <a:rPr lang="en-US" sz="1200" dirty="0"/>
              <a:t>a server to relax the same-origin policy. Using CORS, </a:t>
            </a:r>
            <a:endParaRPr lang="en-US" sz="1200" dirty="0" smtClean="0"/>
          </a:p>
          <a:p>
            <a:pPr lvl="1" algn="just"/>
            <a:r>
              <a:rPr lang="en-US" sz="1200" dirty="0" smtClean="0"/>
              <a:t>a </a:t>
            </a:r>
            <a:r>
              <a:rPr lang="en-US" sz="1200" dirty="0"/>
              <a:t>server </a:t>
            </a:r>
            <a:r>
              <a:rPr lang="en-US" sz="1200" dirty="0" smtClean="0"/>
              <a:t>can </a:t>
            </a:r>
            <a:r>
              <a:rPr lang="en-US" sz="1200" dirty="0"/>
              <a:t>explicitly allow some cross-origin requests while </a:t>
            </a:r>
            <a:endParaRPr lang="en-US" sz="1200" dirty="0" smtClean="0"/>
          </a:p>
          <a:p>
            <a:pPr lvl="1" algn="just"/>
            <a:r>
              <a:rPr lang="en-US" sz="1200" dirty="0" smtClean="0"/>
              <a:t>rejecting others</a:t>
            </a:r>
            <a:r>
              <a:rPr lang="en-US" sz="1200" dirty="0"/>
              <a:t>. </a:t>
            </a:r>
            <a:r>
              <a:rPr lang="en-US" sz="1200" dirty="0" smtClean="0"/>
              <a:t>CORS </a:t>
            </a:r>
            <a:r>
              <a:rPr lang="en-US" sz="1200" dirty="0"/>
              <a:t>is safer and more flexible</a:t>
            </a:r>
            <a:endParaRPr lang="en-US" sz="1200" b="1" dirty="0"/>
          </a:p>
        </p:txBody>
      </p:sp>
      <p:pic>
        <p:nvPicPr>
          <p:cNvPr id="1026" name="Picture 2" descr="http://media-www-asp.azureedge.net/media/4315842/cors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313554"/>
            <a:ext cx="3076575" cy="9141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stack.imgur.com/opRrw.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799" y="2590800"/>
            <a:ext cx="2606899"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CORS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TextBox 1"/>
          <p:cNvSpPr txBox="1"/>
          <p:nvPr/>
        </p:nvSpPr>
        <p:spPr>
          <a:xfrm>
            <a:off x="4953000" y="3810000"/>
            <a:ext cx="184731" cy="369332"/>
          </a:xfrm>
          <a:prstGeom prst="rect">
            <a:avLst/>
          </a:prstGeom>
          <a:noFill/>
        </p:spPr>
        <p:txBody>
          <a:bodyPr wrap="none" rtlCol="0">
            <a:spAutoFit/>
          </a:bodyPr>
          <a:lstStyle/>
          <a:p>
            <a:endParaRPr lang="en-US" dirty="0"/>
          </a:p>
        </p:txBody>
      </p:sp>
      <p:sp>
        <p:nvSpPr>
          <p:cNvPr id="10" name="Rectangle 9"/>
          <p:cNvSpPr/>
          <p:nvPr/>
        </p:nvSpPr>
        <p:spPr>
          <a:xfrm>
            <a:off x="228598" y="1807642"/>
            <a:ext cx="8686801" cy="4493538"/>
          </a:xfrm>
          <a:prstGeom prst="rect">
            <a:avLst/>
          </a:prstGeom>
        </p:spPr>
        <p:txBody>
          <a:bodyPr wrap="square">
            <a:spAutoFit/>
          </a:bodyPr>
          <a:lstStyle/>
          <a:p>
            <a:r>
              <a:rPr lang="en-US" dirty="0" smtClean="0"/>
              <a:t>Enabling CORS in Web API 2.0</a:t>
            </a:r>
            <a:endParaRPr lang="en-US" dirty="0"/>
          </a:p>
          <a:p>
            <a:endParaRPr lang="en-US" dirty="0"/>
          </a:p>
          <a:p>
            <a:pPr marL="228600" indent="-228600">
              <a:buFont typeface="+mj-lt"/>
              <a:buAutoNum type="arabicPeriod"/>
            </a:pPr>
            <a:r>
              <a:rPr lang="en-US" sz="1200" dirty="0" smtClean="0"/>
              <a:t>Add </a:t>
            </a:r>
            <a:r>
              <a:rPr lang="en-US" sz="1200" dirty="0"/>
              <a:t>the CORS </a:t>
            </a:r>
            <a:r>
              <a:rPr lang="en-US" sz="1200" dirty="0" err="1"/>
              <a:t>NuGet</a:t>
            </a:r>
            <a:r>
              <a:rPr lang="en-US" sz="1200" dirty="0"/>
              <a:t> package. </a:t>
            </a:r>
            <a:r>
              <a:rPr lang="en-US" sz="1200" dirty="0" smtClean="0"/>
              <a:t>In Package </a:t>
            </a:r>
            <a:r>
              <a:rPr lang="en-US" sz="1200" dirty="0"/>
              <a:t>Manager Console window, type the following command</a:t>
            </a:r>
            <a:r>
              <a:rPr lang="en-US" sz="1200" dirty="0" smtClean="0"/>
              <a:t>:</a:t>
            </a:r>
          </a:p>
          <a:p>
            <a:pPr lvl="1"/>
            <a:r>
              <a:rPr lang="en-US" sz="1200" dirty="0">
                <a:solidFill>
                  <a:schemeClr val="accent6">
                    <a:lumMod val="75000"/>
                  </a:schemeClr>
                </a:solidFill>
                <a:latin typeface="Arial Narrow" panose="020B0606020202030204" pitchFamily="34" charset="0"/>
              </a:rPr>
              <a:t>Install-Package </a:t>
            </a:r>
            <a:r>
              <a:rPr lang="en-US" sz="1200" dirty="0" err="1">
                <a:solidFill>
                  <a:schemeClr val="accent6">
                    <a:lumMod val="75000"/>
                  </a:schemeClr>
                </a:solidFill>
                <a:latin typeface="Arial Narrow" panose="020B0606020202030204" pitchFamily="34" charset="0"/>
              </a:rPr>
              <a:t>Microsoft.AspNet.WebApi.Cors</a:t>
            </a:r>
            <a:r>
              <a:rPr lang="en-US" sz="1200" dirty="0">
                <a:solidFill>
                  <a:schemeClr val="accent6">
                    <a:lumMod val="75000"/>
                  </a:schemeClr>
                </a:solidFill>
                <a:latin typeface="Arial Narrow" panose="020B0606020202030204" pitchFamily="34" charset="0"/>
              </a:rPr>
              <a:t> </a:t>
            </a:r>
          </a:p>
          <a:p>
            <a:pPr marL="228600" indent="-228600">
              <a:buFont typeface="+mj-lt"/>
              <a:buAutoNum type="arabicPeriod"/>
            </a:pPr>
            <a:endParaRPr lang="en-US" sz="1200" dirty="0" smtClean="0"/>
          </a:p>
          <a:p>
            <a:pPr marL="228600" indent="-228600">
              <a:buFont typeface="+mj-lt"/>
              <a:buAutoNum type="arabicPeriod"/>
            </a:pPr>
            <a:r>
              <a:rPr lang="en-US" sz="1200" dirty="0" smtClean="0"/>
              <a:t>You can enable </a:t>
            </a:r>
            <a:r>
              <a:rPr lang="en-US" sz="1200" b="1" dirty="0" smtClean="0"/>
              <a:t>CORS</a:t>
            </a:r>
            <a:r>
              <a:rPr lang="en-US" sz="1200" dirty="0" smtClean="0"/>
              <a:t> in the following way</a:t>
            </a:r>
          </a:p>
          <a:p>
            <a:pPr marL="685800" lvl="1" indent="-228600">
              <a:buFont typeface="Arial" panose="020B0604020202020204" pitchFamily="34" charset="0"/>
              <a:buChar char="•"/>
            </a:pPr>
            <a:r>
              <a:rPr lang="en-US" sz="1200" dirty="0"/>
              <a:t>Enable on specific </a:t>
            </a:r>
            <a:r>
              <a:rPr lang="en-US" sz="1200" b="1" dirty="0"/>
              <a:t>Action</a:t>
            </a:r>
            <a:r>
              <a:rPr lang="en-US" sz="1200" dirty="0"/>
              <a:t>(s)</a:t>
            </a:r>
          </a:p>
          <a:p>
            <a:pPr marL="685800" lvl="1" indent="-228600">
              <a:buFont typeface="Arial" panose="020B0604020202020204" pitchFamily="34" charset="0"/>
              <a:buChar char="•"/>
            </a:pPr>
            <a:endParaRPr lang="en-US" sz="1200" dirty="0"/>
          </a:p>
          <a:p>
            <a:pPr marL="685800" lvl="1" indent="-228600">
              <a:buFont typeface="Arial" panose="020B0604020202020204" pitchFamily="34" charset="0"/>
              <a:buChar char="•"/>
            </a:pPr>
            <a:endParaRPr lang="en-US" sz="1200" dirty="0"/>
          </a:p>
          <a:p>
            <a:pPr marL="685800" lvl="1" indent="-228600">
              <a:buFont typeface="Arial" panose="020B0604020202020204" pitchFamily="34" charset="0"/>
              <a:buChar char="•"/>
            </a:pPr>
            <a:endParaRPr lang="en-US" sz="1200" dirty="0"/>
          </a:p>
          <a:p>
            <a:pPr marL="685800" lvl="1" indent="-228600">
              <a:buFont typeface="Arial" panose="020B0604020202020204" pitchFamily="34" charset="0"/>
              <a:buChar char="•"/>
            </a:pPr>
            <a:r>
              <a:rPr lang="en-US" sz="1200" dirty="0" smtClean="0"/>
              <a:t>Enable </a:t>
            </a:r>
            <a:r>
              <a:rPr lang="en-US" sz="1200" dirty="0" smtClean="0"/>
              <a:t>on specific </a:t>
            </a:r>
            <a:r>
              <a:rPr lang="en-US" sz="1200" b="1" dirty="0" smtClean="0"/>
              <a:t>Controller</a:t>
            </a:r>
            <a:r>
              <a:rPr lang="en-US" sz="1200" dirty="0" smtClean="0"/>
              <a:t>(s)</a:t>
            </a:r>
          </a:p>
          <a:p>
            <a:pPr marL="1085850" lvl="2" indent="-171450">
              <a:buFont typeface="Wingdings" panose="05000000000000000000" pitchFamily="2" charset="2"/>
              <a:buChar char="Ø"/>
            </a:pPr>
            <a:r>
              <a:rPr lang="en-US" sz="1000" dirty="0"/>
              <a:t>Add</a:t>
            </a:r>
            <a:r>
              <a:rPr lang="en-US" sz="1200" dirty="0"/>
              <a:t> </a:t>
            </a:r>
            <a:r>
              <a:rPr lang="en-US" sz="1200" dirty="0" smtClean="0"/>
              <a:t>                                              </a:t>
            </a:r>
            <a:r>
              <a:rPr lang="en-US" sz="1000" dirty="0" smtClean="0"/>
              <a:t>code </a:t>
            </a:r>
            <a:r>
              <a:rPr lang="en-US" sz="1000" dirty="0"/>
              <a:t>to the </a:t>
            </a:r>
            <a:r>
              <a:rPr lang="en-US" sz="1000" b="1" dirty="0" err="1"/>
              <a:t>WebApiConfig.Register</a:t>
            </a:r>
            <a:r>
              <a:rPr lang="en-US" sz="1000" dirty="0"/>
              <a:t> method</a:t>
            </a:r>
            <a:r>
              <a:rPr lang="en-US" sz="1000" dirty="0" smtClean="0"/>
              <a:t>.</a:t>
            </a:r>
          </a:p>
          <a:p>
            <a:pPr marL="1085850" lvl="2" indent="-171450">
              <a:buFont typeface="Wingdings" panose="05000000000000000000" pitchFamily="2" charset="2"/>
              <a:buChar char="Ø"/>
            </a:pPr>
            <a:r>
              <a:rPr lang="en-US" sz="1000" dirty="0" smtClean="0"/>
              <a:t>Add  </a:t>
            </a:r>
            <a:r>
              <a:rPr lang="en-US" sz="1000" b="1" dirty="0" smtClean="0"/>
              <a:t>EnableCors</a:t>
            </a:r>
            <a:r>
              <a:rPr lang="en-US" sz="1000" dirty="0" smtClean="0"/>
              <a:t>  attribute to controller as</a:t>
            </a:r>
          </a:p>
          <a:p>
            <a:pPr marL="1085850" lvl="2" indent="-171450">
              <a:buFont typeface="Wingdings" panose="05000000000000000000" pitchFamily="2" charset="2"/>
              <a:buChar char="Ø"/>
            </a:pPr>
            <a:endParaRPr lang="en-US" sz="1200" dirty="0" smtClean="0"/>
          </a:p>
          <a:p>
            <a:pPr marL="1085850" lvl="2" indent="-171450">
              <a:buFont typeface="Wingdings" panose="05000000000000000000" pitchFamily="2" charset="2"/>
              <a:buChar char="Ø"/>
            </a:pPr>
            <a:endParaRPr lang="en-US" sz="1200" dirty="0" smtClean="0"/>
          </a:p>
          <a:p>
            <a:pPr marL="685800" lvl="1" indent="-228600">
              <a:buFont typeface="Arial" panose="020B0604020202020204" pitchFamily="34" charset="0"/>
              <a:buChar char="•"/>
            </a:pPr>
            <a:endParaRPr lang="en-US" sz="1200" dirty="0" smtClean="0"/>
          </a:p>
          <a:p>
            <a:pPr marL="685800" lvl="1" indent="-228600">
              <a:buFont typeface="Arial" panose="020B0604020202020204" pitchFamily="34" charset="0"/>
              <a:buChar char="•"/>
            </a:pPr>
            <a:r>
              <a:rPr lang="en-US" sz="1200" dirty="0" smtClean="0"/>
              <a:t>Globally </a:t>
            </a:r>
            <a:r>
              <a:rPr lang="en-US" sz="1200" dirty="0" smtClean="0"/>
              <a:t>enable CORS for all controller(s) &amp; action(s)</a:t>
            </a:r>
          </a:p>
          <a:p>
            <a:pPr marL="685800" lvl="1" indent="-228600">
              <a:buFont typeface="Arial" panose="020B0604020202020204" pitchFamily="34" charset="0"/>
              <a:buChar char="•"/>
            </a:pPr>
            <a:endParaRPr lang="en-US" sz="1200" dirty="0" smtClean="0"/>
          </a:p>
          <a:p>
            <a:pPr marL="685800" lvl="1" indent="-228600">
              <a:buFont typeface="Arial" panose="020B0604020202020204" pitchFamily="34" charset="0"/>
              <a:buChar char="•"/>
            </a:pPr>
            <a:endParaRPr lang="en-US" sz="1200" dirty="0"/>
          </a:p>
          <a:p>
            <a:pPr marL="685800" lvl="1" indent="-228600">
              <a:buFont typeface="Arial" panose="020B0604020202020204" pitchFamily="34" charset="0"/>
              <a:buChar char="•"/>
            </a:pPr>
            <a:endParaRPr lang="en-US" sz="1200" dirty="0" smtClean="0"/>
          </a:p>
          <a:p>
            <a:pPr marL="228600" indent="-228600">
              <a:buFont typeface="+mj-lt"/>
              <a:buAutoNum type="arabicPeriod"/>
            </a:pPr>
            <a:r>
              <a:rPr lang="en-US" sz="1200" dirty="0" smtClean="0"/>
              <a:t>Disabling CORS</a:t>
            </a:r>
            <a:endParaRPr lang="en-US" sz="1200" dirty="0"/>
          </a:p>
          <a:p>
            <a:pPr lvl="1"/>
            <a:r>
              <a:rPr lang="en-US" sz="1200" dirty="0"/>
              <a:t>To disable CORS for an action, add the [</a:t>
            </a:r>
            <a:r>
              <a:rPr lang="en-US" sz="1200" dirty="0" err="1"/>
              <a:t>DisableCors</a:t>
            </a:r>
            <a:r>
              <a:rPr lang="en-US" sz="1200" dirty="0"/>
              <a:t>] attribute to the action. The following example enables CORS for every method except </a:t>
            </a:r>
            <a:r>
              <a:rPr lang="en-US" sz="1200" b="1" dirty="0" err="1">
                <a:solidFill>
                  <a:srgbClr val="0070C0"/>
                </a:solidFill>
              </a:rPr>
              <a:t>PutItem</a:t>
            </a:r>
            <a:r>
              <a:rPr lang="en-US" sz="1200" dirty="0"/>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319" y="4070684"/>
            <a:ext cx="1381125"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587" y="4383505"/>
            <a:ext cx="61245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4979" y="3344779"/>
            <a:ext cx="52292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6062371"/>
            <a:ext cx="34861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6905" y="5143500"/>
            <a:ext cx="44386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CORS Policy Attribute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Rectangle 1"/>
          <p:cNvSpPr/>
          <p:nvPr/>
        </p:nvSpPr>
        <p:spPr>
          <a:xfrm>
            <a:off x="228599" y="1981200"/>
            <a:ext cx="8534400" cy="1015663"/>
          </a:xfrm>
          <a:prstGeom prst="rect">
            <a:avLst/>
          </a:prstGeom>
        </p:spPr>
        <p:txBody>
          <a:bodyPr wrap="square">
            <a:spAutoFit/>
          </a:bodyPr>
          <a:lstStyle/>
          <a:p>
            <a:r>
              <a:rPr lang="en-US" dirty="0"/>
              <a:t>Custom CORS Policy Providers</a:t>
            </a:r>
          </a:p>
          <a:p>
            <a:endParaRPr lang="en-US" sz="1100" dirty="0" smtClean="0"/>
          </a:p>
          <a:p>
            <a:endParaRPr lang="en-US" sz="1100" dirty="0"/>
          </a:p>
          <a:p>
            <a:pPr algn="just"/>
            <a:r>
              <a:rPr lang="en-US" sz="1000" dirty="0" smtClean="0"/>
              <a:t>1. The </a:t>
            </a:r>
            <a:r>
              <a:rPr lang="en-US" sz="1000" dirty="0"/>
              <a:t>[</a:t>
            </a:r>
            <a:r>
              <a:rPr lang="en-US" sz="1000" b="1" dirty="0"/>
              <a:t>EnableCors</a:t>
            </a:r>
            <a:r>
              <a:rPr lang="en-US" sz="1000" dirty="0"/>
              <a:t>] attribute implements the </a:t>
            </a:r>
            <a:r>
              <a:rPr lang="en-US" sz="1000" b="1" dirty="0"/>
              <a:t>ICorsPolicyProvider</a:t>
            </a:r>
            <a:r>
              <a:rPr lang="en-US" sz="1000" dirty="0"/>
              <a:t> interface. You can provide your own implementation by creating a class that derives from Attribute and implements </a:t>
            </a:r>
            <a:r>
              <a:rPr lang="en-US" sz="1000" b="1" dirty="0"/>
              <a:t>ICorsProlicyProvider</a:t>
            </a:r>
            <a:r>
              <a:rPr lang="en-US" sz="1000" dirty="0"/>
              <a:t>.</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71800"/>
            <a:ext cx="4724401" cy="324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410200" y="3165902"/>
            <a:ext cx="2971800" cy="415498"/>
          </a:xfrm>
          <a:prstGeom prst="rect">
            <a:avLst/>
          </a:prstGeom>
        </p:spPr>
        <p:txBody>
          <a:bodyPr wrap="square">
            <a:spAutoFit/>
          </a:bodyPr>
          <a:lstStyle/>
          <a:p>
            <a:r>
              <a:rPr lang="en-US" sz="1050" dirty="0" smtClean="0"/>
              <a:t>2. Now </a:t>
            </a:r>
            <a:r>
              <a:rPr lang="en-US" sz="1050" dirty="0"/>
              <a:t>you can apply the attribute any place that you would put [</a:t>
            </a:r>
            <a:r>
              <a:rPr lang="en-US" sz="1050" b="1" dirty="0"/>
              <a:t>EnableCors</a:t>
            </a:r>
            <a:r>
              <a:rPr lang="en-US" sz="1050" dirty="0"/>
              <a:t>].</a:t>
            </a: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056" y="3657600"/>
            <a:ext cx="2971800" cy="6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5410199" y="4971127"/>
            <a:ext cx="3352799" cy="1277273"/>
          </a:xfrm>
          <a:prstGeom prst="rect">
            <a:avLst/>
          </a:prstGeom>
        </p:spPr>
        <p:txBody>
          <a:bodyPr wrap="square">
            <a:spAutoFit/>
          </a:bodyPr>
          <a:lstStyle/>
          <a:p>
            <a:pPr algn="just" fontAlgn="base"/>
            <a:r>
              <a:rPr lang="en-US" sz="1100" dirty="0" smtClean="0">
                <a:solidFill>
                  <a:srgbClr val="C00000"/>
                </a:solidFill>
              </a:rPr>
              <a:t>NOTE:</a:t>
            </a:r>
            <a:r>
              <a:rPr lang="en-US" sz="1100" dirty="0" smtClean="0"/>
              <a:t> For </a:t>
            </a:r>
            <a:r>
              <a:rPr lang="en-US" sz="1100" dirty="0"/>
              <a:t>example, a custom CORS policy provider could read the settings from a configuration </a:t>
            </a:r>
            <a:r>
              <a:rPr lang="en-US" sz="1100" dirty="0" smtClean="0"/>
              <a:t>file. Also as </a:t>
            </a:r>
            <a:r>
              <a:rPr lang="en-US" sz="1100" dirty="0"/>
              <a:t>an alternative to using attributes, you can register </a:t>
            </a:r>
            <a:r>
              <a:rPr lang="en-US" sz="1100" dirty="0" smtClean="0"/>
              <a:t>an </a:t>
            </a:r>
            <a:r>
              <a:rPr lang="en-US" sz="1100" b="1" dirty="0" smtClean="0">
                <a:solidFill>
                  <a:schemeClr val="tx2">
                    <a:lumMod val="75000"/>
                  </a:schemeClr>
                </a:solidFill>
              </a:rPr>
              <a:t>ICorsPolicyProviderFactory</a:t>
            </a:r>
            <a:r>
              <a:rPr lang="en-US" sz="1100" dirty="0"/>
              <a:t> object that creates </a:t>
            </a:r>
            <a:r>
              <a:rPr lang="en-US" sz="1100" b="1" dirty="0">
                <a:solidFill>
                  <a:schemeClr val="tx2">
                    <a:lumMod val="75000"/>
                  </a:schemeClr>
                </a:solidFill>
              </a:rPr>
              <a:t>ICorsPolicyProvider</a:t>
            </a:r>
            <a:r>
              <a:rPr lang="en-US" sz="1100" dirty="0"/>
              <a:t> </a:t>
            </a:r>
            <a:r>
              <a:rPr lang="en-US" sz="1100" dirty="0" smtClean="0"/>
              <a:t>objects using  </a:t>
            </a:r>
            <a:r>
              <a:rPr lang="en-US" sz="1100" b="1" dirty="0" smtClean="0">
                <a:solidFill>
                  <a:schemeClr val="accent6">
                    <a:lumMod val="75000"/>
                  </a:schemeClr>
                </a:solidFill>
              </a:rPr>
              <a:t>HttpConfiguration.SetCorsPolicyProviderFactory</a:t>
            </a:r>
            <a:r>
              <a:rPr lang="en-US" sz="1100" dirty="0" smtClean="0">
                <a:solidFill>
                  <a:schemeClr val="accent6">
                    <a:lumMod val="75000"/>
                  </a:schemeClr>
                </a:solidFill>
              </a:rPr>
              <a:t> </a:t>
            </a:r>
            <a:r>
              <a:rPr lang="en-US" sz="1100" dirty="0" smtClean="0"/>
              <a:t>class.</a:t>
            </a:r>
            <a:endParaRPr lang="en-US" sz="1100" dirty="0"/>
          </a:p>
        </p:txBody>
      </p:sp>
      <p:sp>
        <p:nvSpPr>
          <p:cNvPr id="10" name="Rectangle 9"/>
          <p:cNvSpPr/>
          <p:nvPr/>
        </p:nvSpPr>
        <p:spPr>
          <a:xfrm>
            <a:off x="5515056" y="4648200"/>
            <a:ext cx="3130985" cy="307777"/>
          </a:xfrm>
          <a:prstGeom prst="rect">
            <a:avLst/>
          </a:prstGeom>
        </p:spPr>
        <p:txBody>
          <a:bodyPr wrap="none">
            <a:spAutoFit/>
          </a:bodyPr>
          <a:lstStyle/>
          <a:p>
            <a:r>
              <a:rPr lang="en-US" sz="1400" b="1" dirty="0"/>
              <a:t>Custom CORS Policy </a:t>
            </a:r>
            <a:r>
              <a:rPr lang="en-US" sz="1400" b="1" dirty="0" smtClean="0"/>
              <a:t>Providers Factory</a:t>
            </a:r>
            <a:endParaRPr lang="en-US" sz="1400" b="1" dirty="0"/>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5930</TotalTime>
  <Words>670</Words>
  <Application>Microsoft Office PowerPoint</Application>
  <PresentationFormat>On-screen Show (4:3)</PresentationFormat>
  <Paragraphs>178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Web API Security</vt:lpstr>
      <vt:lpstr>PowerPoint Presentation</vt:lpstr>
      <vt:lpstr>Web API 2.0 Authentication Types</vt:lpstr>
      <vt:lpstr>Authentication &amp; Authorization</vt:lpstr>
      <vt:lpstr>Passing Credential</vt:lpstr>
      <vt:lpstr>Lab: No Authentication</vt:lpstr>
      <vt:lpstr>SOP and CORS</vt:lpstr>
      <vt:lpstr>Implementing CORS</vt:lpstr>
      <vt:lpstr>Custom CORS Policy Attribute</vt:lpstr>
      <vt:lpstr>Implementing Security Pipeline in Web API 2.0</vt:lpstr>
      <vt:lpstr>Implementing Security Pipeline  in Web API 2.0</vt:lpstr>
      <vt:lpstr>Implementing Windows Authentication in Web API 2.0</vt:lpstr>
      <vt:lpstr>Any question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Data Interchange</dc:title>
  <dc:creator>MPillai</dc:creator>
  <cp:lastModifiedBy>MPillai</cp:lastModifiedBy>
  <cp:revision>256</cp:revision>
  <dcterms:created xsi:type="dcterms:W3CDTF">2016-06-22T12:30:25Z</dcterms:created>
  <dcterms:modified xsi:type="dcterms:W3CDTF">2016-08-25T15:39:39Z</dcterms:modified>
</cp:coreProperties>
</file>