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95" r:id="rId10"/>
    <p:sldId id="296" r:id="rId11"/>
    <p:sldId id="297" r:id="rId12"/>
    <p:sldId id="264" r:id="rId13"/>
    <p:sldId id="265" r:id="rId14"/>
    <p:sldId id="266" r:id="rId15"/>
    <p:sldId id="267" r:id="rId16"/>
    <p:sldId id="269"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93"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0BAC8-461F-48C1-A589-1055EE3C30E7}"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0BAC8-461F-48C1-A589-1055EE3C30E7}"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0BAC8-461F-48C1-A589-1055EE3C30E7}" type="datetimeFigureOut">
              <a:rPr lang="en-US" smtClean="0"/>
              <a:t>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0BAC8-461F-48C1-A589-1055EE3C30E7}"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E60BAC8-461F-48C1-A589-1055EE3C30E7}"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0BAC8-461F-48C1-A589-1055EE3C30E7}"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E60BAC8-461F-48C1-A589-1055EE3C30E7}" type="datetimeFigureOut">
              <a:rPr lang="en-US" smtClean="0"/>
              <a:t>8/12/2016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2193D0-872A-470C-9302-8B4DE3F9D43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5500" dirty="0" smtClean="0"/>
              <a:t>Open Authentication </a:t>
            </a:r>
            <a:r>
              <a:rPr lang="en-US" sz="5500" dirty="0" smtClean="0"/>
              <a:t>2.0</a:t>
            </a:r>
            <a:endParaRPr lang="en-US" sz="5500" dirty="0"/>
          </a:p>
        </p:txBody>
      </p:sp>
      <p:sp>
        <p:nvSpPr>
          <p:cNvPr id="3" name="Subtitle 2"/>
          <p:cNvSpPr>
            <a:spLocks noGrp="1"/>
          </p:cNvSpPr>
          <p:nvPr>
            <p:ph type="subTitle" idx="1"/>
          </p:nvPr>
        </p:nvSpPr>
        <p:spPr>
          <a:xfrm>
            <a:off x="1409700" y="3657600"/>
            <a:ext cx="6400800" cy="685800"/>
          </a:xfrm>
        </p:spPr>
        <p:txBody>
          <a:bodyPr/>
          <a:lstStyle/>
          <a:p>
            <a:r>
              <a:rPr lang="en-US" dirty="0" smtClean="0"/>
              <a:t>( </a:t>
            </a:r>
            <a:r>
              <a:rPr lang="en-US" dirty="0" smtClean="0"/>
              <a:t>OAuth 2.0)</a:t>
            </a:r>
            <a:endParaRPr lang="en-US"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2628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Client Profiles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224676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Native Application - Client Profiles </a:t>
            </a:r>
          </a:p>
          <a:p>
            <a:pPr marL="285750" indent="-285750">
              <a:buFont typeface="Arial" panose="020B0604020202020204" pitchFamily="34" charset="0"/>
              <a:buChar char="•"/>
            </a:pPr>
            <a:endParaRPr lang="en-US" b="1" dirty="0" smtClean="0"/>
          </a:p>
          <a:p>
            <a:pPr lvl="1" algn="just"/>
            <a:r>
              <a:rPr lang="en-US" sz="1400" dirty="0"/>
              <a:t>A native application is for instance a desktop application or a mobile phone application. Native applications are typically installed on the users computer or device (phone, tablet etc.). Thus, the client password will be stored on the users computer or device </a:t>
            </a:r>
            <a:r>
              <a:rPr lang="en-US" sz="1400" dirty="0" smtClean="0"/>
              <a:t>too. Here </a:t>
            </a:r>
            <a:r>
              <a:rPr lang="en-US" sz="1400" dirty="0"/>
              <a:t>is an illustration of a client native application:</a:t>
            </a:r>
          </a:p>
          <a:p>
            <a:pPr lvl="1" algn="just"/>
            <a:endParaRPr lang="en-US" sz="1400" dirty="0"/>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b="1" dirty="0" smtClean="0"/>
          </a:p>
        </p:txBody>
      </p:sp>
      <p:pic>
        <p:nvPicPr>
          <p:cNvPr id="5122" name="Picture 2" descr="Public client: Native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65805"/>
            <a:ext cx="3371850" cy="29527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5943600"/>
            <a:ext cx="3373039" cy="369332"/>
          </a:xfrm>
          <a:prstGeom prst="rect">
            <a:avLst/>
          </a:prstGeom>
          <a:noFill/>
        </p:spPr>
        <p:txBody>
          <a:bodyPr wrap="none" rtlCol="0">
            <a:spAutoFit/>
          </a:bodyPr>
          <a:lstStyle/>
          <a:p>
            <a:r>
              <a:rPr lang="en-US" b="1" dirty="0"/>
              <a:t>Public client: Native Application.</a:t>
            </a:r>
            <a:endParaRPr lang="en-US" dirty="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Client Profiles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Hybrid Applications - Client Profiles </a:t>
            </a:r>
          </a:p>
          <a:p>
            <a:pPr marL="285750" indent="-285750">
              <a:buFont typeface="Arial" panose="020B0604020202020204" pitchFamily="34" charset="0"/>
              <a:buChar char="•"/>
            </a:pPr>
            <a:endParaRPr lang="en-US" b="1" dirty="0" smtClean="0"/>
          </a:p>
          <a:p>
            <a:pPr lvl="1" algn="just"/>
            <a:r>
              <a:rPr lang="en-US" sz="1400" dirty="0"/>
              <a:t>Some applications are hybrids of these profiles. For instance, a native application can have a server part too, that does part of the work (e.g. store data). The OAuth 2.0 specification says nothing about such hybrids. However, in most cases a hybrid will be able to use the authentication models of one of these profiles.</a:t>
            </a:r>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381000" y="2267466"/>
            <a:ext cx="4087979" cy="369332"/>
          </a:xfrm>
          <a:prstGeom prst="rect">
            <a:avLst/>
          </a:prstGeom>
          <a:noFill/>
        </p:spPr>
        <p:txBody>
          <a:bodyPr wrap="none" rtlCol="0">
            <a:spAutoFit/>
          </a:bodyPr>
          <a:lstStyle/>
          <a:p>
            <a:r>
              <a:rPr lang="en-US" b="1" dirty="0"/>
              <a:t>Client ID, Client Secret and Redirect </a:t>
            </a:r>
            <a:r>
              <a:rPr lang="en-US" b="1" dirty="0" smtClean="0"/>
              <a:t>URI</a:t>
            </a:r>
            <a:endParaRPr lang="en-US" b="1" dirty="0"/>
          </a:p>
        </p:txBody>
      </p:sp>
      <p:sp>
        <p:nvSpPr>
          <p:cNvPr id="7" name="TextBox 6"/>
          <p:cNvSpPr txBox="1"/>
          <p:nvPr/>
        </p:nvSpPr>
        <p:spPr>
          <a:xfrm>
            <a:off x="751934" y="2743200"/>
            <a:ext cx="7223618" cy="3785652"/>
          </a:xfrm>
          <a:prstGeom prst="rect">
            <a:avLst/>
          </a:prstGeom>
          <a:noFill/>
        </p:spPr>
        <p:txBody>
          <a:bodyPr wrap="square" rtlCol="0">
            <a:spAutoFit/>
          </a:bodyPr>
          <a:lstStyle/>
          <a:p>
            <a:pPr algn="just"/>
            <a:r>
              <a:rPr lang="en-US" sz="1200" dirty="0"/>
              <a:t>Before a client application can request access to resources on a resource server, the client application must first register with the authorization server associated with the resource server</a:t>
            </a:r>
            <a:r>
              <a:rPr lang="en-US" sz="1200" dirty="0" smtClean="0"/>
              <a:t>.</a:t>
            </a:r>
          </a:p>
          <a:p>
            <a:pPr algn="just"/>
            <a:endParaRPr lang="en-US" sz="1200" dirty="0"/>
          </a:p>
          <a:p>
            <a:pPr algn="just"/>
            <a:r>
              <a:rPr lang="en-US" sz="1200" dirty="0"/>
              <a:t>The registration is typically a one-time task. Once registered, the registration remains valid, unless the client app registration is revoked</a:t>
            </a:r>
            <a:r>
              <a:rPr lang="en-US" sz="1200" dirty="0" smtClean="0"/>
              <a:t>.</a:t>
            </a:r>
          </a:p>
          <a:p>
            <a:pPr algn="just"/>
            <a:endParaRPr lang="en-US" sz="1200" dirty="0"/>
          </a:p>
          <a:p>
            <a:pPr algn="just"/>
            <a:r>
              <a:rPr lang="en-US" sz="1200" dirty="0"/>
              <a:t>At registration the client application is assigned a client ID and a client secret (password) by the authorization server. The client ID and secret is unique to the client application on that authorization server. If a client application registers with multiple authorization servers (e.g. both Facebook, Twitter and Google), each authorization server will issue its own unique client ID to the client application</a:t>
            </a:r>
            <a:r>
              <a:rPr lang="en-US" sz="1200" dirty="0" smtClean="0"/>
              <a:t>.</a:t>
            </a:r>
          </a:p>
          <a:p>
            <a:pPr algn="just"/>
            <a:endParaRPr lang="en-US" sz="1200" dirty="0"/>
          </a:p>
          <a:p>
            <a:pPr algn="just"/>
            <a:r>
              <a:rPr lang="en-US" sz="1200" dirty="0"/>
              <a:t>Whenever the client application requests access to resources stored on that same resource server, the client application needs to authenticate itself by sending along the client ID and the client secret to the </a:t>
            </a:r>
            <a:r>
              <a:rPr lang="en-US" sz="1200" dirty="0" smtClean="0"/>
              <a:t>authorization </a:t>
            </a:r>
            <a:r>
              <a:rPr lang="en-US" sz="1200" dirty="0"/>
              <a:t>server</a:t>
            </a:r>
            <a:r>
              <a:rPr lang="en-US" sz="1200" dirty="0" smtClean="0"/>
              <a:t>.</a:t>
            </a:r>
          </a:p>
          <a:p>
            <a:pPr algn="just"/>
            <a:endParaRPr lang="en-US" sz="1200" dirty="0"/>
          </a:p>
          <a:p>
            <a:pPr algn="just"/>
            <a:r>
              <a:rPr lang="en-US" sz="1200" dirty="0"/>
              <a:t>During the registration the client also registers a redirect URI. This redirect URI is used when a resource owner grants authorization to the client application. When a resource owner has successfully authorized the client application via the authorization server, the resource owner is redirected back to the client application, to the redirect URI.</a:t>
            </a:r>
          </a:p>
          <a:p>
            <a:endParaRPr lang="en-US" sz="1200"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381000" y="2267466"/>
            <a:ext cx="2156360" cy="369332"/>
          </a:xfrm>
          <a:prstGeom prst="rect">
            <a:avLst/>
          </a:prstGeom>
          <a:noFill/>
        </p:spPr>
        <p:txBody>
          <a:bodyPr wrap="none" rtlCol="0">
            <a:spAutoFit/>
          </a:bodyPr>
          <a:lstStyle/>
          <a:p>
            <a:r>
              <a:rPr lang="en-US" b="1" dirty="0"/>
              <a:t>Authorization Grant</a:t>
            </a:r>
          </a:p>
        </p:txBody>
      </p:sp>
      <p:sp>
        <p:nvSpPr>
          <p:cNvPr id="8" name="TextBox 7"/>
          <p:cNvSpPr txBox="1"/>
          <p:nvPr/>
        </p:nvSpPr>
        <p:spPr>
          <a:xfrm>
            <a:off x="751934" y="2743200"/>
            <a:ext cx="7223618" cy="2123658"/>
          </a:xfrm>
          <a:prstGeom prst="rect">
            <a:avLst/>
          </a:prstGeom>
          <a:noFill/>
        </p:spPr>
        <p:txBody>
          <a:bodyPr wrap="square" rtlCol="0">
            <a:spAutoFit/>
          </a:bodyPr>
          <a:lstStyle/>
          <a:p>
            <a:pPr algn="just"/>
            <a:r>
              <a:rPr lang="en-US" sz="1200" dirty="0"/>
              <a:t>The authorization grant is given to a client application by the resource owner, in cooperation with the authorization server associated with the resource server</a:t>
            </a:r>
            <a:r>
              <a:rPr lang="en-US" sz="1200" dirty="0" smtClean="0"/>
              <a:t>.</a:t>
            </a:r>
          </a:p>
          <a:p>
            <a:pPr algn="just"/>
            <a:endParaRPr lang="en-US" sz="1200" dirty="0"/>
          </a:p>
          <a:p>
            <a:pPr algn="just"/>
            <a:r>
              <a:rPr lang="en-US" sz="1200" dirty="0"/>
              <a:t>The OAuth 2.0 specification lists four different types of authorization grants. Each type has different security characteristics. The authorization grant types are</a:t>
            </a:r>
            <a:r>
              <a:rPr lang="en-US" sz="1200" dirty="0" smtClean="0"/>
              <a:t>:</a:t>
            </a:r>
          </a:p>
          <a:p>
            <a:pPr algn="just"/>
            <a:endParaRPr lang="en-US" sz="1200" dirty="0"/>
          </a:p>
          <a:p>
            <a:pPr marL="171450" indent="-171450" algn="just">
              <a:buFont typeface="Arial" panose="020B0604020202020204" pitchFamily="34" charset="0"/>
              <a:buChar char="•"/>
            </a:pPr>
            <a:r>
              <a:rPr lang="en-US" sz="1200" dirty="0"/>
              <a:t>Authorization Code</a:t>
            </a:r>
          </a:p>
          <a:p>
            <a:pPr marL="171450" indent="-171450" algn="just">
              <a:buFont typeface="Arial" panose="020B0604020202020204" pitchFamily="34" charset="0"/>
              <a:buChar char="•"/>
            </a:pPr>
            <a:r>
              <a:rPr lang="en-US" sz="1200" dirty="0"/>
              <a:t>Implicit</a:t>
            </a:r>
          </a:p>
          <a:p>
            <a:pPr marL="171450" indent="-171450" algn="just">
              <a:buFont typeface="Arial" panose="020B0604020202020204" pitchFamily="34" charset="0"/>
              <a:buChar char="•"/>
            </a:pPr>
            <a:r>
              <a:rPr lang="en-US" sz="1200" dirty="0"/>
              <a:t>Resource Owner Password Credentials</a:t>
            </a:r>
          </a:p>
          <a:p>
            <a:pPr marL="171450" indent="-171450" algn="just">
              <a:buFont typeface="Arial" panose="020B0604020202020204" pitchFamily="34" charset="0"/>
              <a:buChar char="•"/>
            </a:pPr>
            <a:r>
              <a:rPr lang="en-US" sz="1200" dirty="0"/>
              <a:t>Client Credentials</a:t>
            </a:r>
          </a:p>
          <a:p>
            <a:pPr algn="just"/>
            <a:endParaRPr lang="en-US" sz="1200"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7170" name="Picture 2" descr="Authorization grant via authorization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43923"/>
            <a:ext cx="3164774" cy="4457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3803441"/>
            <a:ext cx="3597460" cy="1569660"/>
          </a:xfrm>
          <a:prstGeom prst="rect">
            <a:avLst/>
          </a:prstGeom>
        </p:spPr>
        <p:txBody>
          <a:bodyPr wrap="none">
            <a:spAutoFit/>
          </a:bodyPr>
          <a:lstStyle/>
          <a:p>
            <a:r>
              <a:rPr lang="en-US" sz="3200" b="1" dirty="0"/>
              <a:t>Authorization </a:t>
            </a:r>
            <a:r>
              <a:rPr lang="en-US" sz="3200" b="1" dirty="0" smtClean="0"/>
              <a:t>Code</a:t>
            </a:r>
          </a:p>
          <a:p>
            <a:endParaRPr lang="en-US" sz="3200" b="1" dirty="0"/>
          </a:p>
          <a:p>
            <a:pPr algn="ctr"/>
            <a:r>
              <a:rPr lang="en-US" sz="3200" b="1" dirty="0" smtClean="0"/>
              <a:t>Flow</a:t>
            </a:r>
            <a:endParaRPr lang="en-US" sz="3200" b="1"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8194" name="Picture 2" descr="Implicit authorization gr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4139179"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34000" y="4267200"/>
            <a:ext cx="2462534" cy="584775"/>
          </a:xfrm>
          <a:prstGeom prst="rect">
            <a:avLst/>
          </a:prstGeom>
        </p:spPr>
        <p:txBody>
          <a:bodyPr wrap="none">
            <a:spAutoFit/>
          </a:bodyPr>
          <a:lstStyle/>
          <a:p>
            <a:r>
              <a:rPr lang="en-US" sz="3200" b="1" dirty="0" smtClean="0"/>
              <a:t>Implicit Flow</a:t>
            </a:r>
            <a:endParaRPr lang="en-US" sz="3200" b="1"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Rectangle 1"/>
          <p:cNvSpPr/>
          <p:nvPr/>
        </p:nvSpPr>
        <p:spPr>
          <a:xfrm>
            <a:off x="381000" y="2362200"/>
            <a:ext cx="8458200" cy="3631763"/>
          </a:xfrm>
          <a:prstGeom prst="rect">
            <a:avLst/>
          </a:prstGeom>
        </p:spPr>
        <p:txBody>
          <a:bodyPr wrap="square">
            <a:spAutoFit/>
          </a:bodyPr>
          <a:lstStyle/>
          <a:p>
            <a:pPr algn="just"/>
            <a:r>
              <a:rPr lang="en-US" sz="2400" b="1" dirty="0"/>
              <a:t>Resource Owner Password </a:t>
            </a:r>
            <a:r>
              <a:rPr lang="en-US" sz="2400" b="1" dirty="0" smtClean="0"/>
              <a:t>Credentials</a:t>
            </a:r>
          </a:p>
          <a:p>
            <a:pPr algn="just"/>
            <a:endParaRPr lang="en-US" sz="1400" dirty="0" smtClean="0"/>
          </a:p>
          <a:p>
            <a:pPr algn="just"/>
            <a:r>
              <a:rPr lang="en-US" sz="1400" dirty="0" smtClean="0"/>
              <a:t>The </a:t>
            </a:r>
            <a:r>
              <a:rPr lang="en-US" sz="1400" dirty="0"/>
              <a:t>resource owner password credentials authorization grant method works by giving the client application access to the resource owners credentials. For instance, a user could type his Twitter user name and password (credentials) into the client application. </a:t>
            </a:r>
            <a:r>
              <a:rPr lang="en-US" sz="1400" b="1" dirty="0"/>
              <a:t>The client application could then use the user name and password</a:t>
            </a:r>
            <a:r>
              <a:rPr lang="en-US" sz="1400" dirty="0"/>
              <a:t> to access resources in Twitter</a:t>
            </a:r>
            <a:r>
              <a:rPr lang="en-US" sz="1400" dirty="0" smtClean="0"/>
              <a:t>.</a:t>
            </a:r>
          </a:p>
          <a:p>
            <a:pPr algn="just"/>
            <a:endParaRPr lang="en-US" sz="1400" dirty="0"/>
          </a:p>
          <a:p>
            <a:pPr algn="just"/>
            <a:r>
              <a:rPr lang="en-US" sz="1400" dirty="0"/>
              <a:t>Using the resource owner password credentials </a:t>
            </a:r>
            <a:r>
              <a:rPr lang="en-US" sz="1400" b="1" dirty="0"/>
              <a:t>requires a lot of trust </a:t>
            </a:r>
            <a:r>
              <a:rPr lang="en-US" sz="1400" dirty="0"/>
              <a:t>in the client application. You do not want to type your credentials into an application you suspect might abuse </a:t>
            </a:r>
            <a:r>
              <a:rPr lang="en-US" sz="1400" dirty="0" smtClean="0"/>
              <a:t>it. The </a:t>
            </a:r>
            <a:r>
              <a:rPr lang="en-US" sz="1400" dirty="0"/>
              <a:t>resource owner password credentials would normally be used by user agent client applications, or native client applications</a:t>
            </a:r>
            <a:r>
              <a:rPr lang="en-US" sz="1400" dirty="0" smtClean="0"/>
              <a:t>.</a:t>
            </a:r>
          </a:p>
          <a:p>
            <a:pPr algn="just"/>
            <a:endParaRPr lang="en-US" sz="1400" dirty="0"/>
          </a:p>
          <a:p>
            <a:pPr algn="just"/>
            <a:r>
              <a:rPr lang="en-US" sz="2400" b="1" dirty="0" smtClean="0"/>
              <a:t>Client Credentials</a:t>
            </a:r>
            <a:endParaRPr lang="en-US" sz="2400" b="1" dirty="0"/>
          </a:p>
          <a:p>
            <a:pPr algn="just"/>
            <a:endParaRPr lang="en-US" sz="1400" dirty="0" smtClean="0"/>
          </a:p>
          <a:p>
            <a:pPr algn="just"/>
            <a:r>
              <a:rPr lang="en-US" sz="1400" dirty="0" smtClean="0"/>
              <a:t>Client </a:t>
            </a:r>
            <a:r>
              <a:rPr lang="en-US" sz="1400" dirty="0"/>
              <a:t>credential authorization is for the situations where the client application needs to access resources or call functions in the resource server, which are not related to a specific resource owner</a:t>
            </a:r>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2.0 End Points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9218" name="Picture 2" descr="OAuth 2.0 Endpo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19089"/>
            <a:ext cx="3081617"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0" y="2819400"/>
            <a:ext cx="4572000" cy="3046988"/>
          </a:xfrm>
          <a:prstGeom prst="rect">
            <a:avLst/>
          </a:prstGeom>
        </p:spPr>
        <p:txBody>
          <a:bodyPr>
            <a:spAutoFit/>
          </a:bodyPr>
          <a:lstStyle/>
          <a:p>
            <a:pPr algn="just"/>
            <a:r>
              <a:rPr lang="en-US" sz="2400" b="1" dirty="0" smtClean="0"/>
              <a:t>End Points</a:t>
            </a:r>
          </a:p>
          <a:p>
            <a:pPr algn="just"/>
            <a:r>
              <a:rPr lang="en-US" sz="1400" dirty="0" smtClean="0"/>
              <a:t>An </a:t>
            </a:r>
            <a:r>
              <a:rPr lang="en-US" sz="1400" dirty="0"/>
              <a:t>endpoint is typically a URI on a web server. For instance, the address of a Java servlet, JSP page, PHP page, ASP.NET page etc</a:t>
            </a:r>
            <a:r>
              <a:rPr lang="en-US" sz="1400" dirty="0" smtClean="0"/>
              <a:t>.</a:t>
            </a:r>
          </a:p>
          <a:p>
            <a:pPr algn="just"/>
            <a:endParaRPr lang="en-US" sz="1400" dirty="0"/>
          </a:p>
          <a:p>
            <a:pPr algn="just"/>
            <a:r>
              <a:rPr lang="en-US" sz="1400" dirty="0"/>
              <a:t>The endpoints defined are:</a:t>
            </a:r>
          </a:p>
          <a:p>
            <a:pPr marL="742950" lvl="1" indent="-285750" algn="just">
              <a:buFont typeface="Arial" panose="020B0604020202020204" pitchFamily="34" charset="0"/>
              <a:buChar char="•"/>
            </a:pPr>
            <a:r>
              <a:rPr lang="en-US" sz="1400" dirty="0"/>
              <a:t>Authorization Endpoint</a:t>
            </a:r>
          </a:p>
          <a:p>
            <a:pPr marL="742950" lvl="1" indent="-285750" algn="just">
              <a:buFont typeface="Arial" panose="020B0604020202020204" pitchFamily="34" charset="0"/>
              <a:buChar char="•"/>
            </a:pPr>
            <a:r>
              <a:rPr lang="en-US" sz="1400" dirty="0"/>
              <a:t>Token Endpoint</a:t>
            </a:r>
          </a:p>
          <a:p>
            <a:pPr marL="742950" lvl="1" indent="-285750" algn="just">
              <a:buFont typeface="Arial" panose="020B0604020202020204" pitchFamily="34" charset="0"/>
              <a:buChar char="•"/>
            </a:pPr>
            <a:r>
              <a:rPr lang="en-US" sz="1400" dirty="0"/>
              <a:t>Redirection Endpoint</a:t>
            </a:r>
          </a:p>
          <a:p>
            <a:pPr algn="just"/>
            <a:endParaRPr lang="en-US" sz="1400" dirty="0" smtClean="0"/>
          </a:p>
          <a:p>
            <a:pPr algn="just"/>
            <a:r>
              <a:rPr lang="en-US" sz="1400" dirty="0" smtClean="0"/>
              <a:t>The </a:t>
            </a:r>
            <a:r>
              <a:rPr lang="en-US" sz="1400" dirty="0"/>
              <a:t>authorization endpoint and token endpoint are both located on the authorization server. The redirection endpoint is located in the client application.</a:t>
            </a:r>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Requests and Responses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Rectangle 1"/>
          <p:cNvSpPr/>
          <p:nvPr/>
        </p:nvSpPr>
        <p:spPr>
          <a:xfrm>
            <a:off x="457200" y="3352800"/>
            <a:ext cx="8382000" cy="1815882"/>
          </a:xfrm>
          <a:prstGeom prst="rect">
            <a:avLst/>
          </a:prstGeom>
        </p:spPr>
        <p:txBody>
          <a:bodyPr wrap="square">
            <a:spAutoFit/>
          </a:bodyPr>
          <a:lstStyle/>
          <a:p>
            <a:r>
              <a:rPr lang="en-US" sz="1400" dirty="0"/>
              <a:t>When the client application requests authorization and access tokens it sends HTTP requests to the authorization server, to its authorization and token endpoints. What request and response is sent forth and back depends on the authorization grant type. </a:t>
            </a:r>
            <a:r>
              <a:rPr lang="en-US" sz="1400" dirty="0" smtClean="0"/>
              <a:t> Remember</a:t>
            </a:r>
            <a:r>
              <a:rPr lang="en-US" sz="1400" dirty="0"/>
              <a:t>, the four grant types are:</a:t>
            </a:r>
          </a:p>
          <a:p>
            <a:endParaRPr lang="en-US" sz="1400" dirty="0" smtClean="0"/>
          </a:p>
          <a:p>
            <a:pPr marL="742950" lvl="1" indent="-285750">
              <a:buFont typeface="Arial" panose="020B0604020202020204" pitchFamily="34" charset="0"/>
              <a:buChar char="•"/>
            </a:pPr>
            <a:r>
              <a:rPr lang="en-US" sz="1400" dirty="0" smtClean="0"/>
              <a:t>Authorization </a:t>
            </a:r>
            <a:r>
              <a:rPr lang="en-US" sz="1400" dirty="0"/>
              <a:t>Code Grant</a:t>
            </a:r>
          </a:p>
          <a:p>
            <a:pPr marL="742950" lvl="1" indent="-285750">
              <a:buFont typeface="Arial" panose="020B0604020202020204" pitchFamily="34" charset="0"/>
              <a:buChar char="•"/>
            </a:pPr>
            <a:r>
              <a:rPr lang="en-US" sz="1400" dirty="0"/>
              <a:t>Implicit Grant</a:t>
            </a:r>
          </a:p>
          <a:p>
            <a:pPr marL="742950" lvl="1" indent="-285750">
              <a:buFont typeface="Arial" panose="020B0604020202020204" pitchFamily="34" charset="0"/>
              <a:buChar char="•"/>
            </a:pPr>
            <a:r>
              <a:rPr lang="en-US" sz="1400" dirty="0"/>
              <a:t>Resource Owner Password Credentials Grant</a:t>
            </a:r>
          </a:p>
          <a:p>
            <a:pPr marL="742950" lvl="1" indent="-285750">
              <a:buFont typeface="Arial" panose="020B0604020202020204" pitchFamily="34" charset="0"/>
              <a:buChar char="•"/>
            </a:pPr>
            <a:r>
              <a:rPr lang="en-US" sz="1400" dirty="0"/>
              <a:t>Client Credentials </a:t>
            </a:r>
            <a:r>
              <a:rPr lang="en-US" sz="1400" dirty="0" smtClean="0"/>
              <a:t>Grant</a:t>
            </a:r>
            <a:endParaRPr lang="en-US" sz="1400" dirty="0"/>
          </a:p>
        </p:txBody>
      </p:sp>
      <p:sp>
        <p:nvSpPr>
          <p:cNvPr id="7" name="Rectangle 6"/>
          <p:cNvSpPr/>
          <p:nvPr/>
        </p:nvSpPr>
        <p:spPr>
          <a:xfrm>
            <a:off x="533400" y="2514600"/>
            <a:ext cx="2603598" cy="369332"/>
          </a:xfrm>
          <a:prstGeom prst="rect">
            <a:avLst/>
          </a:prstGeom>
        </p:spPr>
        <p:txBody>
          <a:bodyPr wrap="none">
            <a:spAutoFit/>
          </a:bodyPr>
          <a:lstStyle/>
          <a:p>
            <a:r>
              <a:rPr lang="en-US" b="1" dirty="0"/>
              <a:t>Requests and Responses</a:t>
            </a:r>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Authorization Code Requests and Responses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482600" y="1992868"/>
            <a:ext cx="2408032" cy="369332"/>
          </a:xfrm>
          <a:prstGeom prst="rect">
            <a:avLst/>
          </a:prstGeom>
          <a:noFill/>
        </p:spPr>
        <p:txBody>
          <a:bodyPr wrap="none" rtlCol="0">
            <a:spAutoFit/>
          </a:bodyPr>
          <a:lstStyle/>
          <a:p>
            <a:r>
              <a:rPr lang="en-US" b="1" dirty="0" smtClean="0"/>
              <a:t>Authorization Request</a:t>
            </a:r>
            <a:endParaRPr lang="en-US" b="1" dirty="0"/>
          </a:p>
        </p:txBody>
      </p:sp>
      <p:sp>
        <p:nvSpPr>
          <p:cNvPr id="7" name="Rectangle 6"/>
          <p:cNvSpPr/>
          <p:nvPr/>
        </p:nvSpPr>
        <p:spPr>
          <a:xfrm>
            <a:off x="541867" y="2362200"/>
            <a:ext cx="8414222" cy="1384995"/>
          </a:xfrm>
          <a:prstGeom prst="rect">
            <a:avLst/>
          </a:prstGeom>
        </p:spPr>
        <p:txBody>
          <a:bodyPr wrap="square">
            <a:spAutoFit/>
          </a:bodyPr>
          <a:lstStyle/>
          <a:p>
            <a:r>
              <a:rPr lang="en-US" sz="1200" dirty="0"/>
              <a:t>The authorization code grant consists of 2 requests and 2 responses in total. </a:t>
            </a:r>
            <a:endParaRPr lang="en-US" sz="1200" dirty="0" smtClean="0"/>
          </a:p>
          <a:p>
            <a:endParaRPr lang="en-US" sz="1200" dirty="0" smtClean="0"/>
          </a:p>
          <a:p>
            <a:r>
              <a:rPr lang="en-US" sz="1200" dirty="0" smtClean="0"/>
              <a:t>An </a:t>
            </a:r>
            <a:r>
              <a:rPr lang="en-US" sz="1200" dirty="0"/>
              <a:t>authorization request + response, and a token request + response</a:t>
            </a:r>
            <a:r>
              <a:rPr lang="en-US" sz="1200" dirty="0" smtClean="0"/>
              <a:t>. </a:t>
            </a:r>
            <a:r>
              <a:rPr lang="en-US" sz="1200" dirty="0"/>
              <a:t>The authorization request is sent to the authorization endpoint to obtain an authorization code. </a:t>
            </a:r>
            <a:endParaRPr lang="en-US" sz="1200" dirty="0" smtClean="0"/>
          </a:p>
          <a:p>
            <a:endParaRPr lang="en-US" sz="1200" dirty="0"/>
          </a:p>
          <a:p>
            <a:endParaRPr lang="en-US" sz="1200" dirty="0" smtClean="0"/>
          </a:p>
          <a:p>
            <a:r>
              <a:rPr lang="en-US" sz="1200" dirty="0" smtClean="0"/>
              <a:t>Here </a:t>
            </a:r>
            <a:r>
              <a:rPr lang="en-US" sz="1200" dirty="0"/>
              <a:t>are the parameters used in the request:</a:t>
            </a:r>
            <a:endParaRPr 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2095820909"/>
              </p:ext>
            </p:extLst>
          </p:nvPr>
        </p:nvGraphicFramePr>
        <p:xfrm>
          <a:off x="692411" y="3810000"/>
          <a:ext cx="7342664" cy="1828800"/>
        </p:xfrm>
        <a:graphic>
          <a:graphicData uri="http://schemas.openxmlformats.org/drawingml/2006/table">
            <a:tbl>
              <a:tblPr/>
              <a:tblGrid>
                <a:gridCol w="1600200"/>
                <a:gridCol w="5742464"/>
              </a:tblGrid>
              <a:tr h="74259">
                <a:tc>
                  <a:txBody>
                    <a:bodyPr/>
                    <a:lstStyle/>
                    <a:p>
                      <a:r>
                        <a:rPr lang="en-US" sz="1200" dirty="0" err="1">
                          <a:effectLst/>
                        </a:rPr>
                        <a:t>response_type</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a:solidFill>
                            <a:schemeClr val="accent3">
                              <a:lumMod val="75000"/>
                            </a:schemeClr>
                          </a:solidFill>
                          <a:effectLst/>
                        </a:rPr>
                        <a:t>Required</a:t>
                      </a:r>
                      <a:r>
                        <a:rPr lang="en-US" sz="1200" dirty="0">
                          <a:effectLst/>
                        </a:rPr>
                        <a:t>. Must be set to </a:t>
                      </a:r>
                      <a:r>
                        <a:rPr lang="en-US" sz="1200" b="1" dirty="0">
                          <a:effectLst/>
                        </a:rPr>
                        <a:t>code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41360">
                <a:tc>
                  <a:txBody>
                    <a:bodyPr/>
                    <a:lstStyle/>
                    <a:p>
                      <a:r>
                        <a:rPr lang="en-US" sz="1200" dirty="0" err="1">
                          <a:effectLst/>
                        </a:rPr>
                        <a:t>client_id</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client identifier as assigned by the authorization server, when the client was registered.</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04800">
                <a:tc>
                  <a:txBody>
                    <a:bodyPr/>
                    <a:lstStyle/>
                    <a:p>
                      <a:r>
                        <a:rPr lang="en-US" sz="1200" dirty="0" err="1">
                          <a:effectLst/>
                        </a:rPr>
                        <a:t>redirect_uri</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a:solidFill>
                            <a:schemeClr val="accent5">
                              <a:lumMod val="75000"/>
                            </a:schemeClr>
                          </a:solidFill>
                          <a:effectLst/>
                        </a:rPr>
                        <a:t>Optional</a:t>
                      </a:r>
                      <a:r>
                        <a:rPr lang="en-US" sz="1200" dirty="0">
                          <a:effectLst/>
                        </a:rPr>
                        <a:t>. The redirect URI registered by the client.</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04800">
                <a:tc>
                  <a:txBody>
                    <a:bodyPr/>
                    <a:lstStyle/>
                    <a:p>
                      <a:r>
                        <a:rPr lang="en-US" sz="1200">
                          <a:effectLst/>
                        </a:rPr>
                        <a:t>scope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possible scope of the request.</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457200">
                <a:tc>
                  <a:txBody>
                    <a:bodyPr/>
                    <a:lstStyle/>
                    <a:p>
                      <a:r>
                        <a:rPr lang="en-US" sz="1200">
                          <a:effectLst/>
                        </a:rPr>
                        <a:t>state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(recommended</a:t>
                      </a:r>
                      <a:r>
                        <a:rPr lang="en-US" sz="1200" dirty="0">
                          <a:effectLst/>
                        </a:rPr>
                        <a:t>). Any client state that needs to be passed on to the client request URI.</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35877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smtClean="0"/>
              <a:t>OUTLINE</a:t>
            </a:r>
            <a:endParaRPr lang="en-US" sz="6000" dirty="0"/>
          </a:p>
        </p:txBody>
      </p:sp>
      <p:sp>
        <p:nvSpPr>
          <p:cNvPr id="7" name="TextBox 6"/>
          <p:cNvSpPr txBox="1"/>
          <p:nvPr/>
        </p:nvSpPr>
        <p:spPr>
          <a:xfrm>
            <a:off x="457200" y="2921000"/>
            <a:ext cx="4114800" cy="2339102"/>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Introduction</a:t>
            </a:r>
          </a:p>
          <a:p>
            <a:pPr marL="285750" indent="-285750">
              <a:buFont typeface="Arial" panose="020B0604020202020204" pitchFamily="34" charset="0"/>
              <a:buChar char="•"/>
            </a:pPr>
            <a:endParaRPr lang="en-US" sz="1400" b="1" dirty="0" smtClean="0"/>
          </a:p>
          <a:p>
            <a:pPr marL="285750" indent="-285750">
              <a:buFont typeface="Arial" panose="020B0604020202020204" pitchFamily="34" charset="0"/>
              <a:buChar char="•"/>
            </a:pPr>
            <a:r>
              <a:rPr lang="en-US" sz="1400" b="1" dirty="0" smtClean="0"/>
              <a:t>Why we need Open Authentication (OAuth) ?</a:t>
            </a:r>
          </a:p>
          <a:p>
            <a:pPr marL="285750" indent="-285750">
              <a:buFont typeface="Arial" panose="020B0604020202020204" pitchFamily="34" charset="0"/>
              <a:buChar char="•"/>
            </a:pPr>
            <a:endParaRPr lang="en-US" sz="1400" b="1" dirty="0" smtClean="0"/>
          </a:p>
          <a:p>
            <a:pPr marL="285750" indent="-285750">
              <a:buFont typeface="Arial" panose="020B0604020202020204" pitchFamily="34" charset="0"/>
              <a:buChar char="•"/>
            </a:pPr>
            <a:r>
              <a:rPr lang="en-US" sz="1400" b="1" dirty="0" smtClean="0"/>
              <a:t>OAuth ROLEs</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smtClean="0"/>
              <a:t>Client Types &amp; Profiles</a:t>
            </a:r>
          </a:p>
          <a:p>
            <a:pPr marL="742950" lvl="1" indent="-285750">
              <a:buFont typeface="Arial" panose="020B0604020202020204" pitchFamily="34" charset="0"/>
              <a:buChar char="•"/>
            </a:pPr>
            <a:r>
              <a:rPr lang="fr-FR" sz="1200" b="1" dirty="0">
                <a:solidFill>
                  <a:schemeClr val="bg1">
                    <a:lumMod val="50000"/>
                  </a:schemeClr>
                </a:solidFill>
              </a:rPr>
              <a:t>Web Applications</a:t>
            </a:r>
          </a:p>
          <a:p>
            <a:pPr marL="742950" lvl="1" indent="-285750">
              <a:buFont typeface="Arial" panose="020B0604020202020204" pitchFamily="34" charset="0"/>
              <a:buChar char="•"/>
            </a:pPr>
            <a:r>
              <a:rPr lang="fr-FR" sz="1200" b="1" dirty="0">
                <a:solidFill>
                  <a:schemeClr val="bg1">
                    <a:lumMod val="50000"/>
                  </a:schemeClr>
                </a:solidFill>
              </a:rPr>
              <a:t>User Agent Applications</a:t>
            </a:r>
          </a:p>
          <a:p>
            <a:pPr marL="742950" lvl="1" indent="-285750">
              <a:buFont typeface="Arial" panose="020B0604020202020204" pitchFamily="34" charset="0"/>
              <a:buChar char="•"/>
            </a:pPr>
            <a:r>
              <a:rPr lang="fr-FR" sz="1200" b="1" dirty="0">
                <a:solidFill>
                  <a:schemeClr val="bg1">
                    <a:lumMod val="50000"/>
                  </a:schemeClr>
                </a:solidFill>
              </a:rPr>
              <a:t>Native Applications</a:t>
            </a:r>
          </a:p>
          <a:p>
            <a:pPr marL="742950" lvl="1" indent="-285750">
              <a:buFont typeface="Arial" panose="020B0604020202020204" pitchFamily="34" charset="0"/>
              <a:buChar char="•"/>
            </a:pPr>
            <a:r>
              <a:rPr lang="fr-FR" sz="1200" b="1" dirty="0">
                <a:solidFill>
                  <a:schemeClr val="bg1">
                    <a:lumMod val="50000"/>
                  </a:schemeClr>
                </a:solidFill>
              </a:rPr>
              <a:t>Hybrid </a:t>
            </a:r>
            <a:r>
              <a:rPr lang="fr-FR" sz="1200" b="1" dirty="0" smtClean="0">
                <a:solidFill>
                  <a:schemeClr val="bg1">
                    <a:lumMod val="50000"/>
                  </a:schemeClr>
                </a:solidFill>
              </a:rPr>
              <a:t>Applications</a:t>
            </a:r>
          </a:p>
        </p:txBody>
      </p:sp>
      <p:sp>
        <p:nvSpPr>
          <p:cNvPr id="8" name="TextBox 7"/>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Rectangle 1"/>
          <p:cNvSpPr/>
          <p:nvPr/>
        </p:nvSpPr>
        <p:spPr>
          <a:xfrm>
            <a:off x="4363743" y="2895600"/>
            <a:ext cx="4572000" cy="2739211"/>
          </a:xfrm>
          <a:prstGeom prst="rect">
            <a:avLst/>
          </a:prstGeom>
        </p:spPr>
        <p:txBody>
          <a:bodyPr>
            <a:spAutoFit/>
          </a:bodyPr>
          <a:lstStyle/>
          <a:p>
            <a:pPr marL="285750" indent="-285750">
              <a:buFont typeface="Arial" panose="020B0604020202020204" pitchFamily="34" charset="0"/>
              <a:buChar char="•"/>
            </a:pPr>
            <a:r>
              <a:rPr lang="en-US" sz="1400" b="1" dirty="0"/>
              <a:t>OAuth 2.0 Authentication</a:t>
            </a:r>
          </a:p>
          <a:p>
            <a:pPr marL="742950" lvl="1" indent="-285750">
              <a:buFont typeface="Arial" panose="020B0604020202020204" pitchFamily="34" charset="0"/>
              <a:buChar char="•"/>
            </a:pPr>
            <a:r>
              <a:rPr lang="en-US" sz="1200" b="1" dirty="0">
                <a:solidFill>
                  <a:schemeClr val="bg1">
                    <a:lumMod val="50000"/>
                  </a:schemeClr>
                </a:solidFill>
              </a:rPr>
              <a:t>Client ID, Client Secret and Redirect URI</a:t>
            </a:r>
          </a:p>
          <a:p>
            <a:pPr marL="742950" lvl="1" indent="-285750">
              <a:buFont typeface="Arial" panose="020B0604020202020204" pitchFamily="34" charset="0"/>
              <a:buChar char="•"/>
            </a:pPr>
            <a:r>
              <a:rPr lang="en-US" sz="1200" b="1" dirty="0">
                <a:solidFill>
                  <a:schemeClr val="bg1">
                    <a:lumMod val="50000"/>
                  </a:schemeClr>
                </a:solidFill>
              </a:rPr>
              <a:t>Authorization Grant</a:t>
            </a:r>
          </a:p>
          <a:p>
            <a:pPr marL="1085850" lvl="2" indent="-171450">
              <a:buFont typeface="Arial" panose="020B0604020202020204" pitchFamily="34" charset="0"/>
              <a:buChar char="•"/>
            </a:pPr>
            <a:r>
              <a:rPr lang="en-US" sz="1200" b="1" dirty="0">
                <a:solidFill>
                  <a:schemeClr val="bg1">
                    <a:lumMod val="50000"/>
                  </a:schemeClr>
                </a:solidFill>
              </a:rPr>
              <a:t>Authorization Code</a:t>
            </a:r>
          </a:p>
          <a:p>
            <a:pPr marL="1085850" lvl="2" indent="-171450">
              <a:buFont typeface="Arial" panose="020B0604020202020204" pitchFamily="34" charset="0"/>
              <a:buChar char="•"/>
            </a:pPr>
            <a:r>
              <a:rPr lang="en-US" sz="1200" b="1" dirty="0">
                <a:solidFill>
                  <a:schemeClr val="bg1">
                    <a:lumMod val="50000"/>
                  </a:schemeClr>
                </a:solidFill>
              </a:rPr>
              <a:t>Implicit</a:t>
            </a:r>
          </a:p>
          <a:p>
            <a:pPr marL="1085850" lvl="2" indent="-171450">
              <a:buFont typeface="Arial" panose="020B0604020202020204" pitchFamily="34" charset="0"/>
              <a:buChar char="•"/>
            </a:pPr>
            <a:r>
              <a:rPr lang="en-US" sz="1200" b="1" dirty="0">
                <a:solidFill>
                  <a:schemeClr val="bg1">
                    <a:lumMod val="50000"/>
                  </a:schemeClr>
                </a:solidFill>
              </a:rPr>
              <a:t>Resource Owner Password Credentials</a:t>
            </a:r>
          </a:p>
          <a:p>
            <a:pPr marL="1085850" lvl="2" indent="-171450">
              <a:buFont typeface="Arial" panose="020B0604020202020204" pitchFamily="34" charset="0"/>
              <a:buChar char="•"/>
            </a:pPr>
            <a:r>
              <a:rPr lang="en-US" sz="1200" b="1" dirty="0">
                <a:solidFill>
                  <a:schemeClr val="bg1">
                    <a:lumMod val="50000"/>
                  </a:schemeClr>
                </a:solidFill>
              </a:rPr>
              <a:t>Client Credentials</a:t>
            </a:r>
          </a:p>
          <a:p>
            <a:pPr marL="742950" lvl="1" indent="-285750">
              <a:buFont typeface="Arial" panose="020B0604020202020204" pitchFamily="34" charset="0"/>
              <a:buChar char="•"/>
            </a:pPr>
            <a:r>
              <a:rPr lang="en-US" sz="1200" b="1" dirty="0">
                <a:solidFill>
                  <a:schemeClr val="bg1">
                    <a:lumMod val="50000"/>
                  </a:schemeClr>
                </a:solidFill>
              </a:rPr>
              <a:t>End Points</a:t>
            </a:r>
          </a:p>
          <a:p>
            <a:pPr marL="742950" lvl="1" indent="-285750">
              <a:buFont typeface="Arial" panose="020B0604020202020204" pitchFamily="34" charset="0"/>
              <a:buChar char="•"/>
            </a:pPr>
            <a:endParaRPr lang="en-US" sz="1200" b="1" dirty="0">
              <a:solidFill>
                <a:schemeClr val="bg1">
                  <a:lumMod val="50000"/>
                </a:schemeClr>
              </a:solidFill>
            </a:endParaRPr>
          </a:p>
          <a:p>
            <a:pPr marL="285750" indent="-285750">
              <a:buFont typeface="Arial" panose="020B0604020202020204" pitchFamily="34" charset="0"/>
              <a:buChar char="•"/>
            </a:pPr>
            <a:r>
              <a:rPr lang="en-US" sz="1400" b="1" dirty="0"/>
              <a:t>OAuth 2.0 Requests and Response</a:t>
            </a:r>
          </a:p>
          <a:p>
            <a:pPr marL="628650" lvl="1" indent="-171450">
              <a:buFont typeface="Arial" panose="020B0604020202020204" pitchFamily="34" charset="0"/>
              <a:buChar char="•"/>
            </a:pPr>
            <a:r>
              <a:rPr lang="en-US" sz="1200" b="1" dirty="0">
                <a:solidFill>
                  <a:schemeClr val="bg1">
                    <a:lumMod val="50000"/>
                  </a:schemeClr>
                </a:solidFill>
              </a:rPr>
              <a:t>Authorization Code</a:t>
            </a:r>
          </a:p>
          <a:p>
            <a:pPr marL="628650" lvl="1" indent="-171450">
              <a:buFont typeface="Arial" panose="020B0604020202020204" pitchFamily="34" charset="0"/>
              <a:buChar char="•"/>
            </a:pPr>
            <a:r>
              <a:rPr lang="en-US" sz="1200" b="1" dirty="0">
                <a:solidFill>
                  <a:schemeClr val="bg1">
                    <a:lumMod val="50000"/>
                  </a:schemeClr>
                </a:solidFill>
              </a:rPr>
              <a:t>Implicit</a:t>
            </a:r>
          </a:p>
          <a:p>
            <a:pPr marL="628650" lvl="1" indent="-171450">
              <a:buFont typeface="Arial" panose="020B0604020202020204" pitchFamily="34" charset="0"/>
              <a:buChar char="•"/>
            </a:pPr>
            <a:r>
              <a:rPr lang="en-US" sz="1200" b="1" dirty="0">
                <a:solidFill>
                  <a:schemeClr val="bg1">
                    <a:lumMod val="50000"/>
                  </a:schemeClr>
                </a:solidFill>
              </a:rPr>
              <a:t>Resource Owner Password Credentials</a:t>
            </a:r>
          </a:p>
          <a:p>
            <a:pPr marL="628650" lvl="1" indent="-171450">
              <a:buFont typeface="Arial" panose="020B0604020202020204" pitchFamily="34" charset="0"/>
              <a:buChar char="•"/>
            </a:pPr>
            <a:r>
              <a:rPr lang="en-US" sz="1200" b="1" dirty="0">
                <a:solidFill>
                  <a:schemeClr val="bg1">
                    <a:lumMod val="50000"/>
                  </a:schemeClr>
                </a:solidFill>
              </a:rPr>
              <a:t>Client Credentials</a:t>
            </a:r>
            <a:endParaRPr lang="en-US" sz="1200" b="1" dirty="0">
              <a:solidFill>
                <a:schemeClr val="bg1">
                  <a:lumMod val="50000"/>
                </a:schemeClr>
              </a:solidFill>
            </a:endParaRPr>
          </a:p>
        </p:txBody>
      </p:sp>
    </p:spTree>
    <p:extLst>
      <p:ext uri="{BB962C8B-B14F-4D97-AF65-F5344CB8AC3E}">
        <p14:creationId xmlns:p14="http://schemas.microsoft.com/office/powerpoint/2010/main" val="59767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Authorization Code 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8" name="TextBox 7"/>
          <p:cNvSpPr txBox="1"/>
          <p:nvPr/>
        </p:nvSpPr>
        <p:spPr>
          <a:xfrm>
            <a:off x="482600" y="1992868"/>
            <a:ext cx="2552302" cy="369332"/>
          </a:xfrm>
          <a:prstGeom prst="rect">
            <a:avLst/>
          </a:prstGeom>
          <a:noFill/>
        </p:spPr>
        <p:txBody>
          <a:bodyPr wrap="none" rtlCol="0">
            <a:spAutoFit/>
          </a:bodyPr>
          <a:lstStyle/>
          <a:p>
            <a:r>
              <a:rPr lang="en-US" b="1" dirty="0" smtClean="0"/>
              <a:t>Authorization Response</a:t>
            </a:r>
            <a:endParaRPr lang="en-US" b="1" dirty="0"/>
          </a:p>
        </p:txBody>
      </p:sp>
      <p:sp>
        <p:nvSpPr>
          <p:cNvPr id="9" name="Rectangle 8"/>
          <p:cNvSpPr/>
          <p:nvPr/>
        </p:nvSpPr>
        <p:spPr>
          <a:xfrm>
            <a:off x="541867" y="2362200"/>
            <a:ext cx="8414222" cy="830997"/>
          </a:xfrm>
          <a:prstGeom prst="rect">
            <a:avLst/>
          </a:prstGeom>
        </p:spPr>
        <p:txBody>
          <a:bodyPr wrap="square">
            <a:spAutoFit/>
          </a:bodyPr>
          <a:lstStyle/>
          <a:p>
            <a:endParaRPr lang="en-US" sz="1200" dirty="0" smtClean="0"/>
          </a:p>
          <a:p>
            <a:r>
              <a:rPr lang="en-US" sz="1200" dirty="0"/>
              <a:t>The authorization response contains the authorization code needed to obtain an access token</a:t>
            </a:r>
            <a:endParaRPr lang="en-US" sz="1200" dirty="0"/>
          </a:p>
          <a:p>
            <a:endParaRPr lang="en-US" sz="1200" dirty="0" smtClean="0"/>
          </a:p>
          <a:p>
            <a:r>
              <a:rPr lang="en-US" sz="1200" dirty="0" smtClean="0"/>
              <a:t>Here </a:t>
            </a:r>
            <a:r>
              <a:rPr lang="en-US" sz="1200" dirty="0"/>
              <a:t>are the parameters used in the request:</a:t>
            </a:r>
            <a:endParaRPr lang="en-US" sz="1200" dirty="0"/>
          </a:p>
        </p:txBody>
      </p:sp>
      <p:graphicFrame>
        <p:nvGraphicFramePr>
          <p:cNvPr id="10" name="Table 9"/>
          <p:cNvGraphicFramePr>
            <a:graphicFrameLocks noGrp="1"/>
          </p:cNvGraphicFramePr>
          <p:nvPr>
            <p:extLst>
              <p:ext uri="{D42A27DB-BD31-4B8C-83A1-F6EECF244321}">
                <p14:modId xmlns:p14="http://schemas.microsoft.com/office/powerpoint/2010/main" val="3600196365"/>
              </p:ext>
            </p:extLst>
          </p:nvPr>
        </p:nvGraphicFramePr>
        <p:xfrm>
          <a:off x="692411" y="3227064"/>
          <a:ext cx="7342664" cy="762000"/>
        </p:xfrm>
        <a:graphic>
          <a:graphicData uri="http://schemas.openxmlformats.org/drawingml/2006/table">
            <a:tbl>
              <a:tblPr/>
              <a:tblGrid>
                <a:gridCol w="1600200"/>
                <a:gridCol w="5742464"/>
              </a:tblGrid>
              <a:tr h="74259">
                <a:tc>
                  <a:txBody>
                    <a:bodyPr/>
                    <a:lstStyle/>
                    <a:p>
                      <a:r>
                        <a:rPr lang="en-US" sz="1200" dirty="0" smtClean="0">
                          <a:effectLst/>
                        </a:rPr>
                        <a:t>code</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a:solidFill>
                            <a:schemeClr val="accent3">
                              <a:lumMod val="75000"/>
                            </a:schemeClr>
                          </a:solidFill>
                          <a:effectLst/>
                        </a:rPr>
                        <a:t>Required</a:t>
                      </a:r>
                      <a:r>
                        <a:rPr lang="en-US" sz="1200" dirty="0">
                          <a:effectLst/>
                        </a:rPr>
                        <a:t>. </a:t>
                      </a:r>
                      <a:r>
                        <a:rPr lang="en-US" sz="1200" dirty="0" smtClean="0">
                          <a:effectLst/>
                        </a:rPr>
                        <a:t>The </a:t>
                      </a:r>
                      <a:r>
                        <a:rPr lang="en-US" sz="1200" b="1" dirty="0" smtClean="0">
                          <a:effectLst/>
                        </a:rPr>
                        <a:t>authorization</a:t>
                      </a:r>
                      <a:r>
                        <a:rPr lang="en-US" sz="1200" dirty="0">
                          <a:effectLst/>
                        </a:rPr>
                        <a:t> </a:t>
                      </a:r>
                      <a:r>
                        <a:rPr lang="en-US" sz="1200" b="1" dirty="0">
                          <a:effectLst/>
                        </a:rPr>
                        <a:t>code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541360">
                <a:tc>
                  <a:txBody>
                    <a:bodyPr/>
                    <a:lstStyle/>
                    <a:p>
                      <a:r>
                        <a:rPr lang="en-US" sz="1200" dirty="0" smtClean="0">
                          <a:effectLst/>
                        </a:rPr>
                        <a:t>state</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if present in request. The same value as sent by the client in the </a:t>
                      </a:r>
                      <a:r>
                        <a:rPr lang="en-US" sz="1200" b="1" dirty="0" smtClean="0">
                          <a:effectLst/>
                        </a:rPr>
                        <a:t>state</a:t>
                      </a:r>
                      <a:r>
                        <a:rPr lang="en-US" sz="1200" dirty="0" smtClean="0">
                          <a:effectLst/>
                        </a:rPr>
                        <a:t> parameter,</a:t>
                      </a:r>
                      <a:r>
                        <a:rPr lang="en-US" sz="1200" baseline="0" dirty="0" smtClean="0">
                          <a:effectLst/>
                        </a:rPr>
                        <a:t> if any.</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Authorization Code 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82600" y="1992868"/>
            <a:ext cx="3116559" cy="369332"/>
          </a:xfrm>
          <a:prstGeom prst="rect">
            <a:avLst/>
          </a:prstGeom>
          <a:noFill/>
        </p:spPr>
        <p:txBody>
          <a:bodyPr wrap="none" rtlCol="0">
            <a:spAutoFit/>
          </a:bodyPr>
          <a:lstStyle/>
          <a:p>
            <a:r>
              <a:rPr lang="en-US" b="1" dirty="0" smtClean="0"/>
              <a:t>Authorization Error Response</a:t>
            </a:r>
            <a:endParaRPr lang="en-US" b="1" dirty="0"/>
          </a:p>
        </p:txBody>
      </p:sp>
      <p:sp>
        <p:nvSpPr>
          <p:cNvPr id="8" name="Rectangle 7"/>
          <p:cNvSpPr/>
          <p:nvPr/>
        </p:nvSpPr>
        <p:spPr>
          <a:xfrm>
            <a:off x="541867" y="2362200"/>
            <a:ext cx="8414222" cy="1569660"/>
          </a:xfrm>
          <a:prstGeom prst="rect">
            <a:avLst/>
          </a:prstGeom>
        </p:spPr>
        <p:txBody>
          <a:bodyPr wrap="square">
            <a:spAutoFit/>
          </a:bodyPr>
          <a:lstStyle/>
          <a:p>
            <a:r>
              <a:rPr lang="en-US" sz="1200" dirty="0" smtClean="0"/>
              <a:t>If </a:t>
            </a:r>
            <a:r>
              <a:rPr lang="en-US" sz="1200" dirty="0"/>
              <a:t>an error occurs during authorization, two situations can </a:t>
            </a:r>
            <a:r>
              <a:rPr lang="en-US" sz="1200" dirty="0" smtClean="0"/>
              <a:t>occur</a:t>
            </a:r>
          </a:p>
          <a:p>
            <a:endParaRPr lang="en-US" sz="1200" b="1" dirty="0" smtClean="0"/>
          </a:p>
          <a:p>
            <a:r>
              <a:rPr lang="en-US" sz="1200" b="1" dirty="0" smtClean="0"/>
              <a:t>FIRST</a:t>
            </a:r>
            <a:r>
              <a:rPr lang="en-US" sz="1200" dirty="0" smtClean="0"/>
              <a:t> is </a:t>
            </a:r>
            <a:r>
              <a:rPr lang="en-US" sz="1200" dirty="0"/>
              <a:t>that the client is not authenticated or recognized. For instance, a wrong redirect URI was sent in the request. In that case the authorization server must not redirect the resource owner to the redirect URI. Instead it should inform the resource owner of the error</a:t>
            </a:r>
            <a:r>
              <a:rPr lang="en-US" sz="1200" dirty="0" smtClean="0"/>
              <a:t>.</a:t>
            </a:r>
          </a:p>
          <a:p>
            <a:endParaRPr lang="en-US" sz="1200" dirty="0"/>
          </a:p>
          <a:p>
            <a:r>
              <a:rPr lang="en-US" sz="1200" b="1" dirty="0" smtClean="0"/>
              <a:t>SECOND</a:t>
            </a:r>
            <a:r>
              <a:rPr lang="en-US" sz="1200" dirty="0" smtClean="0"/>
              <a:t> is that </a:t>
            </a:r>
            <a:r>
              <a:rPr lang="en-US" sz="1200" dirty="0"/>
              <a:t>client is authenticated correctly, but that something else failed. In that case the following error response is sent to the client, included in the redirect URI</a:t>
            </a:r>
            <a:r>
              <a:rPr lang="en-US" sz="1200" dirty="0" smtClean="0"/>
              <a:t>:</a:t>
            </a:r>
            <a:endParaRPr lang="en-US" sz="1200" dirty="0"/>
          </a:p>
        </p:txBody>
      </p:sp>
      <p:graphicFrame>
        <p:nvGraphicFramePr>
          <p:cNvPr id="9" name="Table 8"/>
          <p:cNvGraphicFramePr>
            <a:graphicFrameLocks noGrp="1"/>
          </p:cNvGraphicFramePr>
          <p:nvPr>
            <p:extLst>
              <p:ext uri="{D42A27DB-BD31-4B8C-83A1-F6EECF244321}">
                <p14:modId xmlns:p14="http://schemas.microsoft.com/office/powerpoint/2010/main" val="2718671464"/>
              </p:ext>
            </p:extLst>
          </p:nvPr>
        </p:nvGraphicFramePr>
        <p:xfrm>
          <a:off x="692411" y="3931860"/>
          <a:ext cx="7342664" cy="1729460"/>
        </p:xfrm>
        <a:graphic>
          <a:graphicData uri="http://schemas.openxmlformats.org/drawingml/2006/table">
            <a:tbl>
              <a:tblPr/>
              <a:tblGrid>
                <a:gridCol w="1600200"/>
                <a:gridCol w="5742464"/>
              </a:tblGrid>
              <a:tr h="74259">
                <a:tc>
                  <a:txBody>
                    <a:bodyPr/>
                    <a:lstStyle/>
                    <a:p>
                      <a:r>
                        <a:rPr lang="en-US" sz="1200" dirty="0" smtClean="0">
                          <a:effectLst/>
                        </a:rPr>
                        <a:t>error</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a:solidFill>
                            <a:schemeClr val="accent3">
                              <a:lumMod val="75000"/>
                            </a:schemeClr>
                          </a:solidFill>
                          <a:effectLst/>
                        </a:rPr>
                        <a:t>Required</a:t>
                      </a:r>
                      <a:r>
                        <a:rPr lang="en-US" sz="1200" dirty="0">
                          <a:effectLst/>
                        </a:rPr>
                        <a:t>. </a:t>
                      </a:r>
                      <a:r>
                        <a:rPr lang="en-US" sz="1200" b="0" i="0" kern="1200" dirty="0" smtClean="0">
                          <a:solidFill>
                            <a:schemeClr val="tx1"/>
                          </a:solidFill>
                          <a:effectLst/>
                          <a:latin typeface="+mn-lt"/>
                          <a:ea typeface="+mn-ea"/>
                          <a:cs typeface="+mn-cs"/>
                        </a:rPr>
                        <a:t>Must be one of a set of predefined error codes. See the specification for the codes and their meaning</a:t>
                      </a:r>
                      <a:endParaRPr lang="en-US" sz="1200" b="1"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465220">
                <a:tc>
                  <a:txBody>
                    <a:bodyPr/>
                    <a:lstStyle/>
                    <a:p>
                      <a:r>
                        <a:rPr lang="en-US" sz="1200" b="0" i="0" kern="1200" dirty="0" err="1" smtClean="0">
                          <a:solidFill>
                            <a:schemeClr val="tx1"/>
                          </a:solidFill>
                          <a:effectLst/>
                          <a:latin typeface="+mn-lt"/>
                          <a:ea typeface="+mn-ea"/>
                          <a:cs typeface="+mn-cs"/>
                        </a:rPr>
                        <a:t>error_description</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b="0" i="0" kern="1200" dirty="0" smtClean="0">
                          <a:solidFill>
                            <a:schemeClr val="tx1"/>
                          </a:solidFill>
                          <a:effectLst/>
                          <a:latin typeface="+mn-lt"/>
                          <a:ea typeface="+mn-ea"/>
                          <a:cs typeface="+mn-cs"/>
                        </a:rPr>
                        <a:t>A human-readable UTF-8 encoded text describing the error. Intended for a developer, not an end user.</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04800">
                <a:tc>
                  <a:txBody>
                    <a:bodyPr/>
                    <a:lstStyle/>
                    <a:p>
                      <a:r>
                        <a:rPr lang="en-US" sz="1200" b="0" i="0" kern="1200" dirty="0" err="1" smtClean="0">
                          <a:solidFill>
                            <a:schemeClr val="tx1"/>
                          </a:solidFill>
                          <a:effectLst/>
                          <a:latin typeface="+mn-lt"/>
                          <a:ea typeface="+mn-ea"/>
                          <a:cs typeface="+mn-cs"/>
                        </a:rPr>
                        <a:t>error_uri</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b="0" i="0" kern="1200" dirty="0" smtClean="0">
                          <a:solidFill>
                            <a:schemeClr val="tx1"/>
                          </a:solidFill>
                          <a:effectLst/>
                          <a:latin typeface="+mn-lt"/>
                          <a:ea typeface="+mn-ea"/>
                          <a:cs typeface="+mn-cs"/>
                        </a:rPr>
                        <a:t>, A URI pointing to a human-readable web page with information about the error.</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457200">
                <a:tc>
                  <a:txBody>
                    <a:bodyPr/>
                    <a:lstStyle/>
                    <a:p>
                      <a:r>
                        <a:rPr lang="en-US" sz="1200" b="0" i="0" kern="1200" dirty="0" smtClean="0">
                          <a:solidFill>
                            <a:schemeClr val="tx1"/>
                          </a:solidFill>
                          <a:effectLst/>
                          <a:latin typeface="+mn-lt"/>
                          <a:ea typeface="+mn-ea"/>
                          <a:cs typeface="+mn-cs"/>
                        </a:rPr>
                        <a:t>state</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b="0" i="0" kern="1200" dirty="0" smtClean="0">
                          <a:solidFill>
                            <a:schemeClr val="tx1"/>
                          </a:solidFill>
                          <a:effectLst/>
                          <a:latin typeface="+mn-lt"/>
                          <a:ea typeface="+mn-ea"/>
                          <a:cs typeface="+mn-cs"/>
                        </a:rPr>
                        <a:t>, if present in authorization request. The same value as sent in the </a:t>
                      </a:r>
                      <a:r>
                        <a:rPr lang="en-US" sz="1200" b="1" dirty="0" smtClean="0"/>
                        <a:t>state</a:t>
                      </a:r>
                      <a:r>
                        <a:rPr lang="en-US" sz="1200" dirty="0" smtClean="0"/>
                        <a:t> </a:t>
                      </a:r>
                      <a:r>
                        <a:rPr lang="en-US" sz="1200" b="0" i="0" kern="1200" dirty="0" smtClean="0">
                          <a:solidFill>
                            <a:schemeClr val="tx1"/>
                          </a:solidFill>
                          <a:effectLst/>
                          <a:latin typeface="+mn-lt"/>
                          <a:ea typeface="+mn-ea"/>
                          <a:cs typeface="+mn-cs"/>
                        </a:rPr>
                        <a:t>parameter in the request.</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Authorization Code 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82600" y="1992868"/>
            <a:ext cx="1640962" cy="369332"/>
          </a:xfrm>
          <a:prstGeom prst="rect">
            <a:avLst/>
          </a:prstGeom>
          <a:noFill/>
        </p:spPr>
        <p:txBody>
          <a:bodyPr wrap="none" rtlCol="0">
            <a:spAutoFit/>
          </a:bodyPr>
          <a:lstStyle/>
          <a:p>
            <a:r>
              <a:rPr lang="en-US" b="1" dirty="0" smtClean="0"/>
              <a:t>Token Request</a:t>
            </a:r>
            <a:endParaRPr lang="en-US" b="1" dirty="0"/>
          </a:p>
        </p:txBody>
      </p:sp>
      <p:sp>
        <p:nvSpPr>
          <p:cNvPr id="8" name="Rectangle 7"/>
          <p:cNvSpPr/>
          <p:nvPr/>
        </p:nvSpPr>
        <p:spPr>
          <a:xfrm>
            <a:off x="541867" y="2362200"/>
            <a:ext cx="8414222" cy="830997"/>
          </a:xfrm>
          <a:prstGeom prst="rect">
            <a:avLst/>
          </a:prstGeom>
        </p:spPr>
        <p:txBody>
          <a:bodyPr wrap="square">
            <a:spAutoFit/>
          </a:bodyPr>
          <a:lstStyle/>
          <a:p>
            <a:endParaRPr lang="en-US" sz="1200" dirty="0" smtClean="0"/>
          </a:p>
          <a:p>
            <a:r>
              <a:rPr lang="en-US" sz="1200" dirty="0"/>
              <a:t>Once an authorization code is obtained, the client can use that code to obtain an access </a:t>
            </a:r>
            <a:r>
              <a:rPr lang="en-US" sz="1200" dirty="0" smtClean="0"/>
              <a:t>token.</a:t>
            </a:r>
          </a:p>
          <a:p>
            <a:endParaRPr lang="en-US" sz="1200" dirty="0" smtClean="0"/>
          </a:p>
          <a:p>
            <a:r>
              <a:rPr lang="en-US" sz="1200" dirty="0"/>
              <a:t>Here is the access token request parameters</a:t>
            </a:r>
            <a:r>
              <a:rPr lang="en-US" sz="1200" dirty="0" smtClean="0"/>
              <a:t>:</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1346455095"/>
              </p:ext>
            </p:extLst>
          </p:nvPr>
        </p:nvGraphicFramePr>
        <p:xfrm>
          <a:off x="659312" y="3276600"/>
          <a:ext cx="7408862" cy="1287780"/>
        </p:xfrm>
        <a:graphic>
          <a:graphicData uri="http://schemas.openxmlformats.org/drawingml/2006/table">
            <a:tbl>
              <a:tblPr/>
              <a:tblGrid>
                <a:gridCol w="1626688"/>
                <a:gridCol w="5782174"/>
              </a:tblGrid>
              <a:tr h="0">
                <a:tc>
                  <a:txBody>
                    <a:bodyPr/>
                    <a:lstStyle/>
                    <a:p>
                      <a:r>
                        <a:rPr lang="en-US" sz="1200" dirty="0" err="1">
                          <a:effectLst/>
                        </a:rPr>
                        <a:t>client_id</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client application's id.</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err="1">
                          <a:effectLst/>
                        </a:rPr>
                        <a:t>client_secret</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client application's client secret .</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err="1">
                          <a:effectLst/>
                        </a:rPr>
                        <a:t>grant_type</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Must be set to </a:t>
                      </a:r>
                      <a:r>
                        <a:rPr lang="en-US" sz="1200" b="1" dirty="0" err="1">
                          <a:effectLst/>
                        </a:rPr>
                        <a:t>authorization_code</a:t>
                      </a:r>
                      <a:r>
                        <a:rPr lang="en-US" sz="1200" dirty="0">
                          <a:effectLst/>
                        </a:rPr>
                        <a:t> .</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a:effectLst/>
                        </a:rPr>
                        <a:t>code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authorization code received by the authorization server.</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err="1">
                          <a:effectLst/>
                        </a:rPr>
                        <a:t>redirect_uri</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if the request URI was included in the authorization request. Must be identical then.</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Authorization Code 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82600" y="1992868"/>
            <a:ext cx="1785232" cy="369332"/>
          </a:xfrm>
          <a:prstGeom prst="rect">
            <a:avLst/>
          </a:prstGeom>
          <a:noFill/>
        </p:spPr>
        <p:txBody>
          <a:bodyPr wrap="none" rtlCol="0">
            <a:spAutoFit/>
          </a:bodyPr>
          <a:lstStyle/>
          <a:p>
            <a:r>
              <a:rPr lang="en-US" b="1" dirty="0" smtClean="0"/>
              <a:t>Token Response</a:t>
            </a:r>
            <a:endParaRPr lang="en-US" b="1" dirty="0"/>
          </a:p>
        </p:txBody>
      </p:sp>
      <p:sp>
        <p:nvSpPr>
          <p:cNvPr id="8" name="Rectangle 7"/>
          <p:cNvSpPr/>
          <p:nvPr/>
        </p:nvSpPr>
        <p:spPr>
          <a:xfrm>
            <a:off x="541867" y="2362200"/>
            <a:ext cx="8414222" cy="461665"/>
          </a:xfrm>
          <a:prstGeom prst="rect">
            <a:avLst/>
          </a:prstGeom>
        </p:spPr>
        <p:txBody>
          <a:bodyPr wrap="square">
            <a:spAutoFit/>
          </a:bodyPr>
          <a:lstStyle/>
          <a:p>
            <a:endParaRPr lang="en-US" sz="1200" dirty="0" smtClean="0"/>
          </a:p>
          <a:p>
            <a:r>
              <a:rPr lang="en-US" sz="1200" dirty="0" smtClean="0"/>
              <a:t>The </a:t>
            </a:r>
            <a:r>
              <a:rPr lang="en-US" sz="1200" dirty="0"/>
              <a:t>response to the access token request is a JSON string containing the access token plus some more information</a:t>
            </a:r>
            <a:r>
              <a:rPr lang="en-US" sz="1200" dirty="0" smtClean="0"/>
              <a:t>:</a:t>
            </a:r>
          </a:p>
        </p:txBody>
      </p:sp>
      <p:sp>
        <p:nvSpPr>
          <p:cNvPr id="10" name="Rectangle 2"/>
          <p:cNvSpPr>
            <a:spLocks noChangeArrowheads="1"/>
          </p:cNvSpPr>
          <p:nvPr/>
        </p:nvSpPr>
        <p:spPr bwMode="auto">
          <a:xfrm>
            <a:off x="706143" y="2823865"/>
            <a:ext cx="7315200" cy="101566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access_token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token_type</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expires_in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refresh_token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706143" y="4114800"/>
            <a:ext cx="8185622" cy="1754326"/>
          </a:xfrm>
          <a:prstGeom prst="rect">
            <a:avLst/>
          </a:prstGeom>
        </p:spPr>
        <p:txBody>
          <a:bodyPr wrap="square">
            <a:spAutoFit/>
          </a:bodyPr>
          <a:lstStyle/>
          <a:p>
            <a:pPr marL="171450" indent="-171450" algn="just">
              <a:buFont typeface="Arial" panose="020B0604020202020204" pitchFamily="34" charset="0"/>
              <a:buChar char="•"/>
            </a:pPr>
            <a:r>
              <a:rPr lang="en-US" sz="1200" b="1" dirty="0" err="1" smtClean="0"/>
              <a:t>access_token</a:t>
            </a:r>
            <a:r>
              <a:rPr lang="en-US" sz="1200" b="1" dirty="0" smtClean="0"/>
              <a:t> </a:t>
            </a:r>
            <a:r>
              <a:rPr lang="en-US" sz="1200" dirty="0"/>
              <a:t> property is the access token as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token_type</a:t>
            </a:r>
            <a:r>
              <a:rPr lang="en-US" sz="1200" b="1" dirty="0" smtClean="0"/>
              <a:t> </a:t>
            </a:r>
            <a:r>
              <a:rPr lang="en-US" sz="1200" dirty="0"/>
              <a:t> property is a type of token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expires_in</a:t>
            </a:r>
            <a:r>
              <a:rPr lang="en-US" sz="1200" dirty="0"/>
              <a:t> property is a number of seconds after which the access token expires, and is no longer valid. Expiration of access tokens is optional</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refresh_token</a:t>
            </a:r>
            <a:r>
              <a:rPr lang="en-US" sz="1200" dirty="0"/>
              <a:t> property contains a refresh token in case the access token can expire. The refresh token is used to obtain a new access token once the one returned in this response is no longer valid.</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Implicit </a:t>
            </a:r>
            <a:r>
              <a:rPr lang="en-US" b="1" dirty="0" smtClean="0"/>
              <a:t/>
            </a:r>
            <a:br>
              <a:rPr lang="en-US" b="1" dirty="0" smtClean="0"/>
            </a:br>
            <a:r>
              <a:rPr lang="en-US" b="1" dirty="0" smtClean="0"/>
              <a:t>Requests </a:t>
            </a:r>
            <a:r>
              <a:rPr lang="en-US" b="1" dirty="0"/>
              <a:t>and </a:t>
            </a:r>
            <a:r>
              <a:rPr lang="en-US" b="1" dirty="0" smtClean="0"/>
              <a:t>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8" name="Rectangle 7"/>
          <p:cNvSpPr/>
          <p:nvPr/>
        </p:nvSpPr>
        <p:spPr>
          <a:xfrm>
            <a:off x="457199" y="2209800"/>
            <a:ext cx="8498889" cy="738664"/>
          </a:xfrm>
          <a:prstGeom prst="rect">
            <a:avLst/>
          </a:prstGeom>
        </p:spPr>
        <p:txBody>
          <a:bodyPr wrap="square">
            <a:spAutoFit/>
          </a:bodyPr>
          <a:lstStyle/>
          <a:p>
            <a:r>
              <a:rPr lang="en-US" b="1" dirty="0"/>
              <a:t>Implicit Grant Request</a:t>
            </a:r>
          </a:p>
          <a:p>
            <a:pPr lvl="1"/>
            <a:endParaRPr lang="en-US" sz="1200" dirty="0" smtClean="0"/>
          </a:p>
          <a:p>
            <a:pPr lvl="1"/>
            <a:r>
              <a:rPr lang="en-US" sz="1200" dirty="0" smtClean="0"/>
              <a:t>The </a:t>
            </a:r>
            <a:r>
              <a:rPr lang="en-US" sz="1200" dirty="0"/>
              <a:t>implicit grant request contains the following parameters:</a:t>
            </a:r>
          </a:p>
        </p:txBody>
      </p:sp>
      <p:graphicFrame>
        <p:nvGraphicFramePr>
          <p:cNvPr id="9" name="Table 8"/>
          <p:cNvGraphicFramePr>
            <a:graphicFrameLocks noGrp="1"/>
          </p:cNvGraphicFramePr>
          <p:nvPr>
            <p:extLst>
              <p:ext uri="{D42A27DB-BD31-4B8C-83A1-F6EECF244321}">
                <p14:modId xmlns:p14="http://schemas.microsoft.com/office/powerpoint/2010/main" val="2144469287"/>
              </p:ext>
            </p:extLst>
          </p:nvPr>
        </p:nvGraphicFramePr>
        <p:xfrm>
          <a:off x="533400" y="3112515"/>
          <a:ext cx="7342664" cy="1764285"/>
        </p:xfrm>
        <a:graphic>
          <a:graphicData uri="http://schemas.openxmlformats.org/drawingml/2006/table">
            <a:tbl>
              <a:tblPr/>
              <a:tblGrid>
                <a:gridCol w="1676400"/>
                <a:gridCol w="5666264"/>
              </a:tblGrid>
              <a:tr h="309628">
                <a:tc>
                  <a:txBody>
                    <a:bodyPr/>
                    <a:lstStyle/>
                    <a:p>
                      <a:r>
                        <a:rPr lang="en-US" sz="1200" dirty="0" err="1">
                          <a:effectLst/>
                        </a:rPr>
                        <a:t>response_type</a:t>
                      </a:r>
                      <a:endParaRPr lang="en-US" sz="1200" dirty="0">
                        <a:effectLst/>
                      </a:endParaRP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Must be set to token .</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87857">
                <a:tc>
                  <a:txBody>
                    <a:bodyPr/>
                    <a:lstStyle/>
                    <a:p>
                      <a:r>
                        <a:rPr lang="en-US" sz="1200">
                          <a:effectLst/>
                        </a:rPr>
                        <a:t>client_id</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client identifier as assigned by the authorization server, when the client was registered.</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289137">
                <a:tc>
                  <a:txBody>
                    <a:bodyPr/>
                    <a:lstStyle/>
                    <a:p>
                      <a:r>
                        <a:rPr lang="en-US" sz="1200">
                          <a:effectLst/>
                        </a:rPr>
                        <a:t>redirect_uri</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redirect URI registered by the client.</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04800">
                <a:tc>
                  <a:txBody>
                    <a:bodyPr/>
                    <a:lstStyle/>
                    <a:p>
                      <a:r>
                        <a:rPr lang="en-US" sz="1200">
                          <a:effectLst/>
                        </a:rPr>
                        <a:t>scope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possible scope of the request.</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457200">
                <a:tc>
                  <a:txBody>
                    <a:bodyPr/>
                    <a:lstStyle/>
                    <a:p>
                      <a:r>
                        <a:rPr lang="en-US" sz="1200">
                          <a:effectLst/>
                        </a:rPr>
                        <a:t>state</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(recommended</a:t>
                      </a:r>
                      <a:r>
                        <a:rPr lang="en-US" sz="1200" dirty="0">
                          <a:effectLst/>
                        </a:rPr>
                        <a:t>). Any client state that needs to be passed on to the client request URI.</a:t>
                      </a:r>
                    </a:p>
                  </a:txBody>
                  <a:tcPr marL="75519" marR="75519" marT="18880" marB="1888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Implicit </a:t>
            </a:r>
            <a:br>
              <a:rPr lang="en-US" b="1" dirty="0"/>
            </a:br>
            <a:r>
              <a:rPr lang="en-US" b="1" dirty="0"/>
              <a:t>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Rectangle 6"/>
          <p:cNvSpPr/>
          <p:nvPr/>
        </p:nvSpPr>
        <p:spPr>
          <a:xfrm>
            <a:off x="457199" y="2209800"/>
            <a:ext cx="8498889" cy="738664"/>
          </a:xfrm>
          <a:prstGeom prst="rect">
            <a:avLst/>
          </a:prstGeom>
        </p:spPr>
        <p:txBody>
          <a:bodyPr wrap="square">
            <a:spAutoFit/>
          </a:bodyPr>
          <a:lstStyle/>
          <a:p>
            <a:r>
              <a:rPr lang="en-US" b="1" dirty="0"/>
              <a:t>Implicit Grant </a:t>
            </a:r>
            <a:r>
              <a:rPr lang="en-US" b="1" dirty="0" smtClean="0"/>
              <a:t>Response</a:t>
            </a:r>
            <a:endParaRPr lang="en-US" b="1" dirty="0"/>
          </a:p>
          <a:p>
            <a:pPr lvl="1"/>
            <a:endParaRPr lang="en-US" sz="1200" dirty="0" smtClean="0"/>
          </a:p>
          <a:p>
            <a:pPr lvl="1"/>
            <a:r>
              <a:rPr lang="en-US" sz="1200" dirty="0"/>
              <a:t>The implicit grant response contains the following parameters. Note, that the implicit grant response is not </a:t>
            </a:r>
            <a:r>
              <a:rPr lang="en-US" sz="1200" dirty="0" smtClean="0"/>
              <a:t>JSON.</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4254017695"/>
              </p:ext>
            </p:extLst>
          </p:nvPr>
        </p:nvGraphicFramePr>
        <p:xfrm>
          <a:off x="838200" y="3200400"/>
          <a:ext cx="7408862" cy="1287780"/>
        </p:xfrm>
        <a:graphic>
          <a:graphicData uri="http://schemas.openxmlformats.org/drawingml/2006/table">
            <a:tbl>
              <a:tblPr/>
              <a:tblGrid>
                <a:gridCol w="1262062"/>
                <a:gridCol w="6146800"/>
              </a:tblGrid>
              <a:tr h="0">
                <a:tc>
                  <a:txBody>
                    <a:bodyPr/>
                    <a:lstStyle/>
                    <a:p>
                      <a:r>
                        <a:rPr lang="en-US" sz="1200" dirty="0" err="1">
                          <a:effectLst/>
                        </a:rPr>
                        <a:t>access_token</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access token assigned by the authorization server.</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err="1">
                          <a:effectLst/>
                        </a:rPr>
                        <a:t>token_type</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type of the token</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err="1">
                          <a:effectLst/>
                        </a:rPr>
                        <a:t>expires_in</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dirty="0">
                          <a:solidFill>
                            <a:srgbClr val="00B0F0"/>
                          </a:solidFill>
                          <a:effectLst/>
                        </a:rPr>
                        <a:t>Recommended</a:t>
                      </a:r>
                      <a:r>
                        <a:rPr lang="en-US" sz="1200" dirty="0">
                          <a:effectLst/>
                        </a:rPr>
                        <a:t>. A number of seconds after which the access token expires.</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a:effectLst/>
                        </a:rPr>
                        <a:t>scope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scope of the access token.</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a:effectLst/>
                        </a:rPr>
                        <a:t>state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if present in the </a:t>
                      </a:r>
                      <a:r>
                        <a:rPr lang="en-US" sz="1200" dirty="0" smtClean="0">
                          <a:effectLst/>
                        </a:rPr>
                        <a:t>authorization </a:t>
                      </a:r>
                      <a:r>
                        <a:rPr lang="en-US" sz="1200" dirty="0">
                          <a:effectLst/>
                        </a:rPr>
                        <a:t>request. Must be same value as </a:t>
                      </a:r>
                      <a:r>
                        <a:rPr lang="en-US" sz="1200" b="1" dirty="0" smtClean="0">
                          <a:effectLst/>
                        </a:rPr>
                        <a:t>state</a:t>
                      </a:r>
                      <a:r>
                        <a:rPr lang="en-US" sz="1200" dirty="0" smtClean="0">
                          <a:effectLst/>
                        </a:rPr>
                        <a:t> parameter </a:t>
                      </a:r>
                      <a:r>
                        <a:rPr lang="en-US" sz="1200" dirty="0">
                          <a:effectLst/>
                        </a:rPr>
                        <a:t>in request.</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Implicit </a:t>
            </a:r>
            <a:br>
              <a:rPr lang="en-US" b="1" dirty="0"/>
            </a:br>
            <a:r>
              <a:rPr lang="en-US" b="1" dirty="0"/>
              <a:t>Requests and Responses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Rectangle 6"/>
          <p:cNvSpPr/>
          <p:nvPr/>
        </p:nvSpPr>
        <p:spPr>
          <a:xfrm>
            <a:off x="457199" y="2209800"/>
            <a:ext cx="8498889" cy="2031325"/>
          </a:xfrm>
          <a:prstGeom prst="rect">
            <a:avLst/>
          </a:prstGeom>
        </p:spPr>
        <p:txBody>
          <a:bodyPr wrap="square">
            <a:spAutoFit/>
          </a:bodyPr>
          <a:lstStyle/>
          <a:p>
            <a:r>
              <a:rPr lang="en-US" b="1" dirty="0"/>
              <a:t>Implicit Grant </a:t>
            </a:r>
            <a:r>
              <a:rPr lang="en-US" b="1" dirty="0" smtClean="0"/>
              <a:t>Error Response</a:t>
            </a:r>
            <a:endParaRPr lang="en-US" b="1" dirty="0"/>
          </a:p>
          <a:p>
            <a:pPr lvl="1"/>
            <a:endParaRPr lang="en-US" sz="1200" dirty="0" smtClean="0"/>
          </a:p>
          <a:p>
            <a:r>
              <a:rPr lang="en-US" sz="1200" dirty="0"/>
              <a:t>If an error occurs during authorization, two situations can occur</a:t>
            </a:r>
            <a:r>
              <a:rPr lang="en-US" sz="1200" dirty="0" smtClean="0"/>
              <a:t>.</a:t>
            </a:r>
          </a:p>
          <a:p>
            <a:endParaRPr lang="en-US" sz="1200" dirty="0"/>
          </a:p>
          <a:p>
            <a:r>
              <a:rPr lang="en-US" sz="1200" dirty="0"/>
              <a:t>The first is, that the client is not authenticated or recognized. For instance, a wrong redirect URI was sent in the request. In that case the authorization server must not redirect the resource owner to the redirect URI. Instead it should inform the resource owner of the error</a:t>
            </a:r>
            <a:r>
              <a:rPr lang="en-US" sz="1200" dirty="0" smtClean="0"/>
              <a:t>.</a:t>
            </a:r>
          </a:p>
          <a:p>
            <a:endParaRPr lang="en-US" sz="1200" dirty="0"/>
          </a:p>
          <a:p>
            <a:r>
              <a:rPr lang="en-US" sz="1200" dirty="0"/>
              <a:t>The second situation is that client is okay, but that something else happened. In that case the following error response is sent to the client, included in the redirect URI:</a:t>
            </a:r>
          </a:p>
        </p:txBody>
      </p:sp>
      <p:graphicFrame>
        <p:nvGraphicFramePr>
          <p:cNvPr id="2" name="Table 1"/>
          <p:cNvGraphicFramePr>
            <a:graphicFrameLocks noGrp="1"/>
          </p:cNvGraphicFramePr>
          <p:nvPr>
            <p:extLst>
              <p:ext uri="{D42A27DB-BD31-4B8C-83A1-F6EECF244321}">
                <p14:modId xmlns:p14="http://schemas.microsoft.com/office/powerpoint/2010/main" val="573931946"/>
              </p:ext>
            </p:extLst>
          </p:nvPr>
        </p:nvGraphicFramePr>
        <p:xfrm>
          <a:off x="762000" y="4343400"/>
          <a:ext cx="7848600" cy="1702805"/>
        </p:xfrm>
        <a:graphic>
          <a:graphicData uri="http://schemas.openxmlformats.org/drawingml/2006/table">
            <a:tbl>
              <a:tblPr/>
              <a:tblGrid>
                <a:gridCol w="1445337"/>
                <a:gridCol w="6403263"/>
              </a:tblGrid>
              <a:tr h="465913">
                <a:tc>
                  <a:txBody>
                    <a:bodyPr/>
                    <a:lstStyle/>
                    <a:p>
                      <a:r>
                        <a:rPr lang="en-US" sz="1200" dirty="0">
                          <a:effectLst/>
                        </a:rPr>
                        <a:t>error</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Must be one of a set of predefined error codes. See the specification for the codes and their meaning.</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81000">
                <a:tc>
                  <a:txBody>
                    <a:bodyPr/>
                    <a:lstStyle/>
                    <a:p>
                      <a:r>
                        <a:rPr lang="en-US" sz="1200" dirty="0" err="1">
                          <a:effectLst/>
                        </a:rPr>
                        <a:t>error_description</a:t>
                      </a:r>
                      <a:endParaRPr lang="en-US" sz="1200" dirty="0">
                        <a:effectLst/>
                      </a:endParaRP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A human-readable UTF-8 encoded text describing the error. Intended for a developer, not an end user.</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439508">
                <a:tc>
                  <a:txBody>
                    <a:bodyPr/>
                    <a:lstStyle/>
                    <a:p>
                      <a:r>
                        <a:rPr lang="en-US" sz="1200" dirty="0" err="1">
                          <a:effectLst/>
                        </a:rPr>
                        <a:t>error_uri</a:t>
                      </a:r>
                      <a:endParaRPr lang="en-US" sz="1200" dirty="0">
                        <a:effectLst/>
                      </a:endParaRP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A URI pointing to a human-readable web page with information about the error.</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381000">
                <a:tc>
                  <a:txBody>
                    <a:bodyPr/>
                    <a:lstStyle/>
                    <a:p>
                      <a:r>
                        <a:rPr lang="en-US" sz="1200">
                          <a:effectLst/>
                        </a:rPr>
                        <a:t>state</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if present in authorization request. The same value as sent in the </a:t>
                      </a:r>
                      <a:r>
                        <a:rPr lang="en-US" sz="1200" dirty="0" err="1">
                          <a:effectLst/>
                        </a:rPr>
                        <a:t>stateparameter</a:t>
                      </a:r>
                      <a:r>
                        <a:rPr lang="en-US" sz="1200" dirty="0">
                          <a:effectLst/>
                        </a:rPr>
                        <a:t> in the request.</a:t>
                      </a:r>
                    </a:p>
                  </a:txBody>
                  <a:tcPr marL="65863" marR="65863" marT="16466" marB="1646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a:t>
            </a:r>
            <a:r>
              <a:rPr lang="en-US" b="1" dirty="0" smtClean="0"/>
              <a:t>Resource Owner</a:t>
            </a:r>
            <a:r>
              <a:rPr lang="en-US" b="1" dirty="0"/>
              <a:t/>
            </a:r>
            <a:br>
              <a:rPr lang="en-US" b="1" dirty="0"/>
            </a:br>
            <a:r>
              <a:rPr lang="en-US" b="1" dirty="0" smtClean="0"/>
              <a:t>Password Credential Grant (R&amp;R)</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Rectangle 6"/>
          <p:cNvSpPr/>
          <p:nvPr/>
        </p:nvSpPr>
        <p:spPr>
          <a:xfrm>
            <a:off x="380999" y="2286000"/>
            <a:ext cx="8498889" cy="553998"/>
          </a:xfrm>
          <a:prstGeom prst="rect">
            <a:avLst/>
          </a:prstGeom>
        </p:spPr>
        <p:txBody>
          <a:bodyPr wrap="square">
            <a:spAutoFit/>
          </a:bodyPr>
          <a:lstStyle/>
          <a:p>
            <a:r>
              <a:rPr lang="en-US" b="1" dirty="0" smtClean="0"/>
              <a:t>Resource Owner Password Credentials Grant Request</a:t>
            </a:r>
            <a:endParaRPr lang="en-US" sz="1200" dirty="0" smtClean="0"/>
          </a:p>
          <a:p>
            <a:pPr lvl="1"/>
            <a:r>
              <a:rPr lang="en-US" sz="1200" dirty="0"/>
              <a:t>The request contains the following parameters:</a:t>
            </a:r>
          </a:p>
        </p:txBody>
      </p:sp>
      <p:graphicFrame>
        <p:nvGraphicFramePr>
          <p:cNvPr id="2" name="Table 1"/>
          <p:cNvGraphicFramePr>
            <a:graphicFrameLocks noGrp="1"/>
          </p:cNvGraphicFramePr>
          <p:nvPr>
            <p:extLst>
              <p:ext uri="{D42A27DB-BD31-4B8C-83A1-F6EECF244321}">
                <p14:modId xmlns:p14="http://schemas.microsoft.com/office/powerpoint/2010/main" val="224584211"/>
              </p:ext>
            </p:extLst>
          </p:nvPr>
        </p:nvGraphicFramePr>
        <p:xfrm>
          <a:off x="926012" y="2869063"/>
          <a:ext cx="7408862" cy="883920"/>
        </p:xfrm>
        <a:graphic>
          <a:graphicData uri="http://schemas.openxmlformats.org/drawingml/2006/table">
            <a:tbl>
              <a:tblPr/>
              <a:tblGrid>
                <a:gridCol w="1109662"/>
                <a:gridCol w="6299200"/>
              </a:tblGrid>
              <a:tr h="0">
                <a:tc>
                  <a:txBody>
                    <a:bodyPr/>
                    <a:lstStyle/>
                    <a:p>
                      <a:r>
                        <a:rPr lang="en-US" sz="1200" dirty="0" err="1">
                          <a:effectLst/>
                        </a:rPr>
                        <a:t>grant_type</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Must be set to password</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a:effectLst/>
                        </a:rPr>
                        <a:t>username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username of the resource owner, UTF-8 encoded.</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a:effectLst/>
                        </a:rPr>
                        <a:t>password</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The password of the resource owner, UTF-8 encoded.</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a:effectLst/>
                        </a:rPr>
                        <a:t>scope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scope of the authorization.</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
        <p:nvSpPr>
          <p:cNvPr id="8" name="Rectangle 7"/>
          <p:cNvSpPr/>
          <p:nvPr/>
        </p:nvSpPr>
        <p:spPr>
          <a:xfrm>
            <a:off x="457200" y="4086999"/>
            <a:ext cx="8498889" cy="553998"/>
          </a:xfrm>
          <a:prstGeom prst="rect">
            <a:avLst/>
          </a:prstGeom>
        </p:spPr>
        <p:txBody>
          <a:bodyPr wrap="square">
            <a:spAutoFit/>
          </a:bodyPr>
          <a:lstStyle/>
          <a:p>
            <a:r>
              <a:rPr lang="en-US" b="1" dirty="0" smtClean="0"/>
              <a:t>Resource Owner Password Credentials Grant Response</a:t>
            </a:r>
            <a:endParaRPr lang="en-US" sz="1200" dirty="0" smtClean="0"/>
          </a:p>
          <a:p>
            <a:pPr lvl="1"/>
            <a:r>
              <a:rPr lang="en-US" sz="1200" dirty="0"/>
              <a:t>The response is a JSON structure containing the access token. The JSON structure looks like this:</a:t>
            </a:r>
          </a:p>
        </p:txBody>
      </p:sp>
      <p:sp>
        <p:nvSpPr>
          <p:cNvPr id="9" name="Rectangle 2"/>
          <p:cNvSpPr>
            <a:spLocks noChangeArrowheads="1"/>
          </p:cNvSpPr>
          <p:nvPr/>
        </p:nvSpPr>
        <p:spPr bwMode="auto">
          <a:xfrm>
            <a:off x="685800" y="4740532"/>
            <a:ext cx="2142067" cy="101566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access_token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token_type</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expires_in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refresh_token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2980267" y="4648200"/>
            <a:ext cx="5908088" cy="1200329"/>
          </a:xfrm>
          <a:prstGeom prst="rect">
            <a:avLst/>
          </a:prstGeom>
        </p:spPr>
        <p:txBody>
          <a:bodyPr wrap="square">
            <a:spAutoFit/>
          </a:bodyPr>
          <a:lstStyle/>
          <a:p>
            <a:pPr marL="171450" indent="-171450" algn="just">
              <a:buFont typeface="Arial" panose="020B0604020202020204" pitchFamily="34" charset="0"/>
              <a:buChar char="•"/>
            </a:pPr>
            <a:r>
              <a:rPr lang="en-US" sz="1200" b="1" dirty="0" err="1" smtClean="0"/>
              <a:t>access_token</a:t>
            </a:r>
            <a:r>
              <a:rPr lang="en-US" sz="1200" b="1" dirty="0" smtClean="0"/>
              <a:t> </a:t>
            </a:r>
            <a:r>
              <a:rPr lang="en-US" sz="1200" dirty="0"/>
              <a:t> property is the access token as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token_type</a:t>
            </a:r>
            <a:r>
              <a:rPr lang="en-US" sz="1200" b="1" dirty="0" smtClean="0"/>
              <a:t> </a:t>
            </a:r>
            <a:r>
              <a:rPr lang="en-US" sz="1200" dirty="0"/>
              <a:t> property is a type of token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expires_in</a:t>
            </a:r>
            <a:r>
              <a:rPr lang="en-US" sz="1200" dirty="0"/>
              <a:t> property is a number of seconds after which the access token expires, and is no longer valid. Expiration of access tokens is optional</a:t>
            </a:r>
            <a:r>
              <a:rPr lang="en-US" sz="1200" dirty="0" smtClean="0"/>
              <a:t>.</a:t>
            </a:r>
          </a:p>
        </p:txBody>
      </p:sp>
      <p:sp>
        <p:nvSpPr>
          <p:cNvPr id="11" name="Rectangle 10"/>
          <p:cNvSpPr/>
          <p:nvPr/>
        </p:nvSpPr>
        <p:spPr>
          <a:xfrm>
            <a:off x="498735" y="5885255"/>
            <a:ext cx="8389620" cy="461665"/>
          </a:xfrm>
          <a:prstGeom prst="rect">
            <a:avLst/>
          </a:prstGeom>
        </p:spPr>
        <p:txBody>
          <a:bodyPr wrap="square">
            <a:spAutoFit/>
          </a:bodyPr>
          <a:lstStyle/>
          <a:p>
            <a:pPr marL="171450" indent="-171450" algn="just">
              <a:buFont typeface="Arial" panose="020B0604020202020204" pitchFamily="34" charset="0"/>
              <a:buChar char="•"/>
            </a:pPr>
            <a:r>
              <a:rPr lang="en-US" sz="1200" b="1" dirty="0" err="1" smtClean="0"/>
              <a:t>refresh_token</a:t>
            </a:r>
            <a:r>
              <a:rPr lang="en-US" sz="1200" dirty="0"/>
              <a:t> property contains a refresh token in case the access token can expire. The refresh token is used to obtain a new access token once the one returned in this response is no longer valid.</a:t>
            </a:r>
            <a:endParaRPr lang="en-US" sz="1200" dirty="0"/>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OAuth 2.0 Client Credentials </a:t>
            </a:r>
            <a:r>
              <a:rPr lang="en-US" b="1" dirty="0" smtClean="0"/>
              <a:t>Grant </a:t>
            </a:r>
            <a:r>
              <a:rPr lang="en-US" b="1" dirty="0"/>
              <a:t>Requests and Response</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Rectangle 6"/>
          <p:cNvSpPr/>
          <p:nvPr/>
        </p:nvSpPr>
        <p:spPr>
          <a:xfrm>
            <a:off x="380999" y="2286000"/>
            <a:ext cx="8498889" cy="553998"/>
          </a:xfrm>
          <a:prstGeom prst="rect">
            <a:avLst/>
          </a:prstGeom>
        </p:spPr>
        <p:txBody>
          <a:bodyPr wrap="square">
            <a:spAutoFit/>
          </a:bodyPr>
          <a:lstStyle/>
          <a:p>
            <a:r>
              <a:rPr lang="en-US" b="1" dirty="0" smtClean="0"/>
              <a:t>Client Credentials Grant Request</a:t>
            </a:r>
            <a:endParaRPr lang="en-US" sz="1200" dirty="0" smtClean="0"/>
          </a:p>
          <a:p>
            <a:pPr lvl="1"/>
            <a:r>
              <a:rPr lang="en-US" sz="1200" dirty="0"/>
              <a:t>The client credentials grant request contains the following parameters</a:t>
            </a:r>
          </a:p>
        </p:txBody>
      </p:sp>
      <p:graphicFrame>
        <p:nvGraphicFramePr>
          <p:cNvPr id="8" name="Table 7"/>
          <p:cNvGraphicFramePr>
            <a:graphicFrameLocks noGrp="1"/>
          </p:cNvGraphicFramePr>
          <p:nvPr>
            <p:extLst>
              <p:ext uri="{D42A27DB-BD31-4B8C-83A1-F6EECF244321}">
                <p14:modId xmlns:p14="http://schemas.microsoft.com/office/powerpoint/2010/main" val="1587261658"/>
              </p:ext>
            </p:extLst>
          </p:nvPr>
        </p:nvGraphicFramePr>
        <p:xfrm>
          <a:off x="926012" y="2869063"/>
          <a:ext cx="7408862" cy="441960"/>
        </p:xfrm>
        <a:graphic>
          <a:graphicData uri="http://schemas.openxmlformats.org/drawingml/2006/table">
            <a:tbl>
              <a:tblPr/>
              <a:tblGrid>
                <a:gridCol w="1109662"/>
                <a:gridCol w="6299200"/>
              </a:tblGrid>
              <a:tr h="0">
                <a:tc>
                  <a:txBody>
                    <a:bodyPr/>
                    <a:lstStyle/>
                    <a:p>
                      <a:r>
                        <a:rPr lang="en-US" sz="1200" dirty="0" err="1">
                          <a:effectLst/>
                        </a:rPr>
                        <a:t>grant_type</a:t>
                      </a:r>
                      <a:endParaRPr lang="en-US" sz="1200"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3">
                              <a:lumMod val="75000"/>
                            </a:schemeClr>
                          </a:solidFill>
                          <a:effectLst/>
                        </a:rPr>
                        <a:t>Required</a:t>
                      </a:r>
                      <a:r>
                        <a:rPr lang="en-US" sz="1200" dirty="0" smtClean="0">
                          <a:effectLst/>
                        </a:rPr>
                        <a:t>. </a:t>
                      </a:r>
                      <a:r>
                        <a:rPr lang="en-US" sz="1200" dirty="0">
                          <a:effectLst/>
                        </a:rPr>
                        <a:t>Must be set to </a:t>
                      </a:r>
                      <a:r>
                        <a:rPr lang="en-US" sz="1200" b="1" i="0" kern="1200" dirty="0" err="1" smtClean="0">
                          <a:solidFill>
                            <a:schemeClr val="tx1"/>
                          </a:solidFill>
                          <a:effectLst/>
                          <a:latin typeface="+mn-lt"/>
                          <a:ea typeface="+mn-ea"/>
                          <a:cs typeface="+mn-cs"/>
                        </a:rPr>
                        <a:t>client_credentials</a:t>
                      </a:r>
                      <a:endParaRPr lang="en-US" sz="1200" b="1" dirty="0">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r h="0">
                <a:tc>
                  <a:txBody>
                    <a:bodyPr/>
                    <a:lstStyle/>
                    <a:p>
                      <a:r>
                        <a:rPr lang="en-US" sz="1200" dirty="0">
                          <a:effectLst/>
                        </a:rPr>
                        <a:t>scope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1200" b="1" i="1" dirty="0" smtClean="0">
                          <a:solidFill>
                            <a:schemeClr val="accent5">
                              <a:lumMod val="75000"/>
                            </a:schemeClr>
                          </a:solidFill>
                          <a:effectLst/>
                        </a:rPr>
                        <a:t>Optional</a:t>
                      </a:r>
                      <a:r>
                        <a:rPr lang="en-US" sz="1200" dirty="0" smtClean="0">
                          <a:effectLst/>
                        </a:rPr>
                        <a:t>. </a:t>
                      </a:r>
                      <a:r>
                        <a:rPr lang="en-US" sz="1200" dirty="0">
                          <a:effectLst/>
                        </a:rPr>
                        <a:t>The scope of the authorization.</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r>
            </a:tbl>
          </a:graphicData>
        </a:graphic>
      </p:graphicFrame>
      <p:sp>
        <p:nvSpPr>
          <p:cNvPr id="9" name="Rectangle 8"/>
          <p:cNvSpPr/>
          <p:nvPr/>
        </p:nvSpPr>
        <p:spPr>
          <a:xfrm>
            <a:off x="444100" y="3533001"/>
            <a:ext cx="8498889" cy="553998"/>
          </a:xfrm>
          <a:prstGeom prst="rect">
            <a:avLst/>
          </a:prstGeom>
        </p:spPr>
        <p:txBody>
          <a:bodyPr wrap="square">
            <a:spAutoFit/>
          </a:bodyPr>
          <a:lstStyle/>
          <a:p>
            <a:r>
              <a:rPr lang="en-US" b="1" dirty="0"/>
              <a:t>Client Credentials Grant </a:t>
            </a:r>
            <a:r>
              <a:rPr lang="en-US" b="1" dirty="0" smtClean="0"/>
              <a:t>Response</a:t>
            </a:r>
            <a:endParaRPr lang="en-US" sz="1200" dirty="0"/>
          </a:p>
          <a:p>
            <a:pPr lvl="1"/>
            <a:r>
              <a:rPr lang="en-US" sz="1200" dirty="0"/>
              <a:t>The client credentials response contains the following parameters</a:t>
            </a:r>
          </a:p>
        </p:txBody>
      </p:sp>
      <p:sp>
        <p:nvSpPr>
          <p:cNvPr id="10" name="Rectangle 2"/>
          <p:cNvSpPr>
            <a:spLocks noChangeArrowheads="1"/>
          </p:cNvSpPr>
          <p:nvPr/>
        </p:nvSpPr>
        <p:spPr bwMode="auto">
          <a:xfrm>
            <a:off x="702733" y="4217312"/>
            <a:ext cx="2142067" cy="86177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access_token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token_type</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a:solidFill>
                  <a:srgbClr val="000000"/>
                </a:solidFill>
                <a:latin typeface="Arial Unicode MS" pitchFamily="34" charset="-128"/>
                <a:cs typeface="Arial" pitchFamily="34" charset="0"/>
              </a:rPr>
              <a:t> </a:t>
            </a:r>
            <a:r>
              <a:rPr lang="en-US" altLang="en-US" sz="1000" dirty="0" smtClean="0">
                <a:solidFill>
                  <a:srgbClr val="000000"/>
                </a:solidFill>
                <a:latin typeface="Arial Unicode MS" pitchFamily="34" charset="-128"/>
                <a:cs typeface="Arial" pitchFamily="34" charset="0"/>
              </a:rPr>
              <a:t>              </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1000" b="0" i="0" u="none" strike="noStrike" cap="none" normalizeH="0" baseline="0" dirty="0" err="1" smtClean="0">
                <a:ln>
                  <a:noFill/>
                </a:ln>
                <a:solidFill>
                  <a:srgbClr val="000000"/>
                </a:solidFill>
                <a:effectLst/>
                <a:latin typeface="Arial Unicode MS" pitchFamily="34" charset="-128"/>
                <a:cs typeface="Arial" pitchFamily="34" charset="0"/>
              </a:rPr>
              <a:t>expires_in</a:t>
            </a: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3001034" y="4217312"/>
            <a:ext cx="5908088" cy="1200329"/>
          </a:xfrm>
          <a:prstGeom prst="rect">
            <a:avLst/>
          </a:prstGeom>
        </p:spPr>
        <p:txBody>
          <a:bodyPr wrap="square">
            <a:spAutoFit/>
          </a:bodyPr>
          <a:lstStyle/>
          <a:p>
            <a:pPr marL="171450" indent="-171450" algn="just">
              <a:buFont typeface="Arial" panose="020B0604020202020204" pitchFamily="34" charset="0"/>
              <a:buChar char="•"/>
            </a:pPr>
            <a:r>
              <a:rPr lang="en-US" sz="1200" b="1" dirty="0" err="1" smtClean="0"/>
              <a:t>access_token</a:t>
            </a:r>
            <a:r>
              <a:rPr lang="en-US" sz="1200" b="1" dirty="0" smtClean="0"/>
              <a:t> </a:t>
            </a:r>
            <a:r>
              <a:rPr lang="en-US" sz="1200" dirty="0"/>
              <a:t> property is the access token as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token_type</a:t>
            </a:r>
            <a:r>
              <a:rPr lang="en-US" sz="1200" b="1" dirty="0" smtClean="0"/>
              <a:t> </a:t>
            </a:r>
            <a:r>
              <a:rPr lang="en-US" sz="1200" dirty="0"/>
              <a:t> property is a type of token assigned by the authorization server</a:t>
            </a:r>
            <a:r>
              <a:rPr lang="en-US" sz="1200" dirty="0" smtClean="0"/>
              <a: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err="1" smtClean="0"/>
              <a:t>expires_in</a:t>
            </a:r>
            <a:r>
              <a:rPr lang="en-US" sz="1200" dirty="0"/>
              <a:t> property is a number of seconds after which the access token expires, and is no longer valid. Expiration of access tokens is optional</a:t>
            </a:r>
            <a:r>
              <a:rPr lang="en-US" sz="1200" dirty="0" smtClean="0"/>
              <a:t>.</a:t>
            </a:r>
          </a:p>
        </p:txBody>
      </p:sp>
      <p:sp>
        <p:nvSpPr>
          <p:cNvPr id="12" name="Rectangle 11"/>
          <p:cNvSpPr/>
          <p:nvPr/>
        </p:nvSpPr>
        <p:spPr>
          <a:xfrm>
            <a:off x="519502" y="5609178"/>
            <a:ext cx="8389620" cy="276999"/>
          </a:xfrm>
          <a:prstGeom prst="rect">
            <a:avLst/>
          </a:prstGeom>
        </p:spPr>
        <p:txBody>
          <a:bodyPr wrap="square">
            <a:spAutoFit/>
          </a:bodyPr>
          <a:lstStyle/>
          <a:p>
            <a:pPr algn="just"/>
            <a:r>
              <a:rPr lang="en-US" sz="1200" b="1" dirty="0" smtClean="0"/>
              <a:t>NOTE</a:t>
            </a:r>
            <a:r>
              <a:rPr lang="en-US" sz="1200" dirty="0" smtClean="0"/>
              <a:t>: </a:t>
            </a:r>
            <a:r>
              <a:rPr lang="en-US" sz="1200" dirty="0"/>
              <a:t>A </a:t>
            </a:r>
            <a:r>
              <a:rPr lang="en-US" sz="1200" b="1" dirty="0"/>
              <a:t>refresh token </a:t>
            </a:r>
            <a:r>
              <a:rPr lang="en-US" sz="1200" dirty="0"/>
              <a:t>should not be included for this type of authorization request.</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609600"/>
            <a:ext cx="7772400" cy="1165225"/>
          </a:xfrm>
        </p:spPr>
        <p:txBody>
          <a:bodyPr>
            <a:noAutofit/>
          </a:bodyPr>
          <a:lstStyle/>
          <a:p>
            <a:r>
              <a:rPr lang="en-US" sz="6000" dirty="0" smtClean="0"/>
              <a:t>Any question ?</a:t>
            </a:r>
            <a:endParaRPr lang="en-US" sz="6000" dirty="0"/>
          </a:p>
        </p:txBody>
      </p:sp>
      <p:sp>
        <p:nvSpPr>
          <p:cNvPr id="3" name="Subtitle 2"/>
          <p:cNvSpPr>
            <a:spLocks noGrp="1"/>
          </p:cNvSpPr>
          <p:nvPr>
            <p:ph type="subTitle" idx="1"/>
          </p:nvPr>
        </p:nvSpPr>
        <p:spPr>
          <a:xfrm>
            <a:off x="397933" y="2133600"/>
            <a:ext cx="8458200" cy="2971800"/>
          </a:xfrm>
        </p:spPr>
        <p:txBody>
          <a:bodyPr>
            <a:normAutofit/>
          </a:bodyPr>
          <a:lstStyle/>
          <a:p>
            <a:r>
              <a:rPr lang="en-US" dirty="0" smtClean="0">
                <a:solidFill>
                  <a:srgbClr val="FFC000"/>
                </a:solidFill>
              </a:rPr>
              <a:t>refer </a:t>
            </a:r>
            <a:r>
              <a:rPr lang="en-US" dirty="0" smtClean="0">
                <a:solidFill>
                  <a:srgbClr val="FFC000"/>
                </a:solidFill>
              </a:rPr>
              <a:t>these sites </a:t>
            </a:r>
            <a:r>
              <a:rPr lang="en-US" dirty="0" smtClean="0">
                <a:solidFill>
                  <a:srgbClr val="FFC000"/>
                </a:solidFill>
              </a:rPr>
              <a:t>for </a:t>
            </a:r>
            <a:r>
              <a:rPr lang="en-US" dirty="0" smtClean="0">
                <a:solidFill>
                  <a:srgbClr val="FFC000"/>
                </a:solidFill>
              </a:rPr>
              <a:t>more clarity on OAuth 2.0 implementation</a:t>
            </a:r>
          </a:p>
          <a:p>
            <a:endParaRPr lang="en-US" dirty="0" smtClean="0">
              <a:solidFill>
                <a:schemeClr val="accent6">
                  <a:lumMod val="20000"/>
                  <a:lumOff val="80000"/>
                </a:schemeClr>
              </a:solidFill>
            </a:endParaRPr>
          </a:p>
          <a:p>
            <a:r>
              <a:rPr lang="en-US" sz="1500" dirty="0">
                <a:solidFill>
                  <a:schemeClr val="accent6">
                    <a:lumMod val="20000"/>
                    <a:lumOff val="80000"/>
                  </a:schemeClr>
                </a:solidFill>
              </a:rPr>
              <a:t>http://tutorials.jenkov.com/oauth2/index.html</a:t>
            </a:r>
          </a:p>
          <a:p>
            <a:r>
              <a:rPr lang="en-US" sz="1500" dirty="0">
                <a:solidFill>
                  <a:schemeClr val="accent6">
                    <a:lumMod val="20000"/>
                    <a:lumOff val="80000"/>
                  </a:schemeClr>
                </a:solidFill>
              </a:rPr>
              <a:t>https://github.com/MikeWasson/LocalAccountsApp</a:t>
            </a:r>
          </a:p>
          <a:p>
            <a:r>
              <a:rPr lang="en-US" sz="1500" dirty="0">
                <a:solidFill>
                  <a:schemeClr val="accent6">
                    <a:lumMod val="20000"/>
                    <a:lumOff val="80000"/>
                  </a:schemeClr>
                </a:solidFill>
              </a:rPr>
              <a:t>http://bitoftech.net/2015/01/21/asp-net-identity-2-with-asp-net-web-api-2-accounts-management/</a:t>
            </a:r>
          </a:p>
          <a:p>
            <a:r>
              <a:rPr lang="en-US" sz="1500" dirty="0" smtClean="0">
                <a:solidFill>
                  <a:schemeClr val="accent6">
                    <a:lumMod val="20000"/>
                    <a:lumOff val="80000"/>
                  </a:schemeClr>
                </a:solidFill>
              </a:rPr>
              <a:t>http</a:t>
            </a:r>
            <a:r>
              <a:rPr lang="en-US" sz="1500" dirty="0">
                <a:solidFill>
                  <a:schemeClr val="accent6">
                    <a:lumMod val="20000"/>
                    <a:lumOff val="80000"/>
                  </a:schemeClr>
                </a:solidFill>
              </a:rPr>
              <a:t>://</a:t>
            </a:r>
            <a:r>
              <a:rPr lang="en-US" sz="1500" dirty="0" smtClean="0">
                <a:solidFill>
                  <a:schemeClr val="accent6">
                    <a:lumMod val="20000"/>
                    <a:lumOff val="80000"/>
                  </a:schemeClr>
                </a:solidFill>
              </a:rPr>
              <a:t>www.asp.net/web-api/overview/security/individual-accounts-in-web-api</a:t>
            </a:r>
            <a:endParaRPr lang="en-US" sz="1500" dirty="0">
              <a:solidFill>
                <a:schemeClr val="accent6">
                  <a:lumMod val="20000"/>
                  <a:lumOff val="80000"/>
                </a:schemeClr>
              </a:solidFill>
            </a:endParaRPr>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48365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497889" y="2362200"/>
            <a:ext cx="822960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Why we need to secure everything?</a:t>
            </a:r>
            <a:endParaRPr lang="en-US" b="1" dirty="0" smtClean="0"/>
          </a:p>
          <a:p>
            <a:pPr lvl="1"/>
            <a:endParaRPr lang="en-US" b="1" dirty="0" smtClean="0"/>
          </a:p>
          <a:p>
            <a:pPr marL="285750" indent="-285750">
              <a:buFont typeface="Arial" panose="020B0604020202020204" pitchFamily="34" charset="0"/>
              <a:buChar char="•"/>
            </a:pPr>
            <a:r>
              <a:rPr lang="en-US" b="1" dirty="0" smtClean="0"/>
              <a:t>Differences between Authentication (Vs.) Authorization</a:t>
            </a:r>
            <a:endParaRPr lang="en-US" b="1"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Classic way of Authentication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Drawbacks on Classic way</a:t>
            </a:r>
          </a:p>
        </p:txBody>
      </p:sp>
      <p:sp>
        <p:nvSpPr>
          <p:cNvPr id="7" name="TextBox 6"/>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4138480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9600" dirty="0" smtClean="0"/>
              <a:t>Thank You</a:t>
            </a:r>
            <a:endParaRPr lang="en-US" sz="96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1949475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smtClean="0"/>
              <a:t>OAuth?</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796771" y="2446403"/>
            <a:ext cx="7930718" cy="1446550"/>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What is OAuth?</a:t>
            </a:r>
            <a:endParaRPr lang="en-US" sz="1600" b="1" dirty="0" smtClean="0"/>
          </a:p>
          <a:p>
            <a:pPr marL="742950" lvl="1" indent="-285750">
              <a:buFont typeface="Arial" panose="020B0604020202020204" pitchFamily="34" charset="0"/>
              <a:buChar char="•"/>
            </a:pPr>
            <a:r>
              <a:rPr lang="en-US" sz="1200" b="1" dirty="0"/>
              <a:t>OAuth</a:t>
            </a:r>
            <a:r>
              <a:rPr lang="en-US" sz="1200" dirty="0"/>
              <a:t> (Open Authorization) is an open standard for token-based authentication and authorization on the Internet. </a:t>
            </a:r>
            <a:r>
              <a:rPr lang="en-US" sz="1200" b="1" dirty="0"/>
              <a:t>OAuth</a:t>
            </a:r>
            <a:r>
              <a:rPr lang="en-US" sz="1200" dirty="0"/>
              <a:t>, which is pronounced "oh-</a:t>
            </a:r>
            <a:r>
              <a:rPr lang="en-US" sz="1200" dirty="0" err="1"/>
              <a:t>auth</a:t>
            </a:r>
            <a:r>
              <a:rPr lang="en-US" sz="1200" dirty="0"/>
              <a:t>," allows an end user's account information to be used by third-party services, such as Facebook, without exposing the user's password</a:t>
            </a:r>
            <a:r>
              <a:rPr lang="en-US" sz="1200" dirty="0" smtClean="0"/>
              <a:t>.</a:t>
            </a:r>
          </a:p>
          <a:p>
            <a:pPr marL="742950" lvl="1" indent="-285750">
              <a:buFont typeface="Arial" panose="020B0604020202020204" pitchFamily="34" charset="0"/>
              <a:buChar char="•"/>
            </a:pPr>
            <a:endParaRPr lang="en-US" sz="1200" dirty="0" smtClean="0"/>
          </a:p>
          <a:p>
            <a:pPr marL="742950" lvl="1" indent="-285750">
              <a:buFont typeface="Arial" panose="020B0604020202020204" pitchFamily="34" charset="0"/>
              <a:buChar char="•"/>
            </a:pPr>
            <a:r>
              <a:rPr lang="en-US" sz="1200" dirty="0" smtClean="0"/>
              <a:t>In other word, </a:t>
            </a:r>
            <a:r>
              <a:rPr lang="en-US" sz="1200" dirty="0"/>
              <a:t>OAuth 2.0 is an open authorization protocol which enables applications to access each others data. For instance, a game application can access a users data in the Facebook </a:t>
            </a:r>
            <a:r>
              <a:rPr lang="en-US" sz="1200" dirty="0" smtClean="0"/>
              <a:t>application.</a:t>
            </a:r>
            <a:endParaRPr lang="en-US" sz="1200" dirty="0"/>
          </a:p>
        </p:txBody>
      </p:sp>
      <p:sp>
        <p:nvSpPr>
          <p:cNvPr id="9" name="TextBox 8"/>
          <p:cNvSpPr txBox="1"/>
          <p:nvPr/>
        </p:nvSpPr>
        <p:spPr>
          <a:xfrm>
            <a:off x="796771" y="3962400"/>
            <a:ext cx="7930718" cy="1446550"/>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OAuth 2.0 Use Cases?</a:t>
            </a:r>
            <a:endParaRPr lang="en-US" sz="1600" b="1" dirty="0" smtClean="0"/>
          </a:p>
          <a:p>
            <a:pPr marL="742950" lvl="1" indent="-285750">
              <a:buFont typeface="Arial" panose="020B0604020202020204" pitchFamily="34" charset="0"/>
              <a:buChar char="•"/>
            </a:pPr>
            <a:r>
              <a:rPr lang="en-US" sz="1200" dirty="0" smtClean="0"/>
              <a:t>OAuth </a:t>
            </a:r>
            <a:r>
              <a:rPr lang="en-US" sz="1200" dirty="0"/>
              <a:t>2.0 can be used either to create an application that can read user data from another application (e.g. the game in the diagram above), or an application that enables other applications to access its user data (e.g. Facebook in the example above</a:t>
            </a:r>
            <a:r>
              <a:rPr lang="en-US" sz="1200" dirty="0" smtClean="0"/>
              <a:t>). </a:t>
            </a:r>
          </a:p>
          <a:p>
            <a:pPr marL="742950" lvl="1" indent="-285750">
              <a:buFont typeface="Arial" panose="020B0604020202020204" pitchFamily="34" charset="0"/>
              <a:buChar char="•"/>
            </a:pPr>
            <a:endParaRPr lang="en-US" sz="1200" dirty="0" smtClean="0"/>
          </a:p>
          <a:p>
            <a:pPr marL="742950" lvl="1" indent="-285750">
              <a:buFont typeface="Arial" panose="020B0604020202020204" pitchFamily="34" charset="0"/>
              <a:buChar char="•"/>
            </a:pPr>
            <a:r>
              <a:rPr lang="en-US" sz="1200" dirty="0" smtClean="0"/>
              <a:t>OAuth </a:t>
            </a:r>
            <a:r>
              <a:rPr lang="en-US" sz="1200" dirty="0"/>
              <a:t>2.0 is a replacement for OAuth 1.0, which was more complicated. OAuth 1.0 involved certificates etc. OAuth 2.0 is more simple. It requires no certificates at all, just SSL / TLS</a:t>
            </a:r>
            <a:r>
              <a:rPr lang="en-US" sz="1200" dirty="0" smtClean="0"/>
              <a:t>.</a:t>
            </a:r>
            <a:endParaRPr lang="en-US" sz="1200" dirty="0"/>
          </a:p>
        </p:txBody>
      </p:sp>
    </p:spTree>
    <p:extLst>
      <p:ext uri="{BB962C8B-B14F-4D97-AF65-F5344CB8AC3E}">
        <p14:creationId xmlns:p14="http://schemas.microsoft.com/office/powerpoint/2010/main" val="1922612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ROLE</a:t>
            </a:r>
            <a:endParaRPr lang="en-US" dirty="0"/>
          </a:p>
        </p:txBody>
      </p:sp>
      <p:sp>
        <p:nvSpPr>
          <p:cNvPr id="5" name="TextBox 4"/>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612189" y="2286000"/>
            <a:ext cx="8343900" cy="412420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Resource Owner</a:t>
            </a:r>
            <a:endParaRPr lang="en-US" b="1" dirty="0"/>
          </a:p>
          <a:p>
            <a:pPr lvl="1" algn="just"/>
            <a:r>
              <a:rPr lang="en-US" sz="1200" dirty="0" smtClean="0"/>
              <a:t>The </a:t>
            </a:r>
            <a:r>
              <a:rPr lang="en-US" sz="1200" dirty="0"/>
              <a:t>resource owner is the person or application that owns the data that is to be </a:t>
            </a:r>
            <a:r>
              <a:rPr lang="en-US" sz="1200" dirty="0" smtClean="0"/>
              <a:t>shared. Probably  person is resource owner in most common situation. The resource owner could also be an application. The OAuth 2.0 specification mentions both possibilities.</a:t>
            </a:r>
          </a:p>
          <a:p>
            <a:pPr algn="just"/>
            <a:endParaRPr lang="en-US" sz="1400" b="1" dirty="0" smtClean="0"/>
          </a:p>
          <a:p>
            <a:pPr marL="285750" indent="-285750" algn="just">
              <a:buFont typeface="Arial" panose="020B0604020202020204" pitchFamily="34" charset="0"/>
              <a:buChar char="•"/>
            </a:pPr>
            <a:r>
              <a:rPr lang="en-US" b="1" dirty="0" smtClean="0"/>
              <a:t>Resource Server</a:t>
            </a:r>
            <a:endParaRPr lang="en-US" b="1" dirty="0" smtClean="0"/>
          </a:p>
          <a:p>
            <a:pPr lvl="1" algn="just"/>
            <a:r>
              <a:rPr lang="en-US" sz="1200" dirty="0" smtClean="0"/>
              <a:t>The </a:t>
            </a:r>
            <a:r>
              <a:rPr lang="en-US" sz="1200" dirty="0"/>
              <a:t>resource server is the server hosting the resources. For instance, Facebook or Google is a resource server (or has a resource server).</a:t>
            </a:r>
            <a:endParaRPr lang="en-US" sz="1200" dirty="0"/>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r>
              <a:rPr lang="en-US" b="1" dirty="0" smtClean="0"/>
              <a:t>Client Application</a:t>
            </a:r>
          </a:p>
          <a:p>
            <a:pPr lvl="1" algn="just"/>
            <a:r>
              <a:rPr lang="en-US" sz="1200" dirty="0"/>
              <a:t>The client application is the application requesting access to the resources stored on the resource server. The resources, which are owned by the resource owner. A client application could be a game requesting access to a users Facebook account</a:t>
            </a:r>
            <a:r>
              <a:rPr lang="en-US" sz="1200" dirty="0" smtClean="0"/>
              <a:t>.</a:t>
            </a:r>
          </a:p>
          <a:p>
            <a:pPr lvl="1"/>
            <a:endParaRPr lang="en-US" sz="1400" b="1" dirty="0"/>
          </a:p>
          <a:p>
            <a:pPr marL="285750" indent="-285750">
              <a:buFont typeface="Arial" panose="020B0604020202020204" pitchFamily="34" charset="0"/>
              <a:buChar char="•"/>
            </a:pPr>
            <a:r>
              <a:rPr lang="en-US" b="1" dirty="0" smtClean="0"/>
              <a:t>Authorization Server</a:t>
            </a:r>
          </a:p>
          <a:p>
            <a:pPr lvl="1" algn="just"/>
            <a:r>
              <a:rPr lang="en-US" sz="1200" dirty="0"/>
              <a:t>The authorization server is the server authorizing the client app to access the resources of the resource owner. The authorization server and the resource server can be the same server, but it doesn't have to. The OAuth 2.0 specification does not say anything about how these two servers should communicate, if they are separate. This is an internal design decision to be made by the resource server + authorization server developers.</a:t>
            </a:r>
            <a:endParaRPr lang="en-US" sz="1200" b="1" dirty="0" smtClean="0"/>
          </a:p>
        </p:txBody>
      </p:sp>
    </p:spTree>
    <p:extLst>
      <p:ext uri="{BB962C8B-B14F-4D97-AF65-F5344CB8AC3E}">
        <p14:creationId xmlns:p14="http://schemas.microsoft.com/office/powerpoint/2010/main" val="362373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ROLE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OAuth 2.0 roles as defined in the spec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8271"/>
            <a:ext cx="5173133" cy="368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77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2.0 Client Profiles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372409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Client Types</a:t>
            </a:r>
          </a:p>
          <a:p>
            <a:pPr marL="742950" lvl="1" indent="-285750">
              <a:buFont typeface="Arial" panose="020B0604020202020204" pitchFamily="34" charset="0"/>
              <a:buChar char="•"/>
            </a:pPr>
            <a:r>
              <a:rPr lang="en-US" sz="1600" dirty="0" smtClean="0"/>
              <a:t>Confidential</a:t>
            </a:r>
          </a:p>
          <a:p>
            <a:pPr marL="742950" lvl="1" indent="-285750">
              <a:buFont typeface="Arial" panose="020B0604020202020204" pitchFamily="34" charset="0"/>
              <a:buChar char="•"/>
            </a:pPr>
            <a:r>
              <a:rPr lang="en-US" sz="1600" dirty="0" smtClean="0"/>
              <a:t>Public</a:t>
            </a:r>
            <a:endParaRPr lang="en-US" sz="1600"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Client Profiles</a:t>
            </a:r>
          </a:p>
          <a:p>
            <a:pPr marL="285750" indent="-285750">
              <a:buFont typeface="Arial" panose="020B0604020202020204" pitchFamily="34" charset="0"/>
              <a:buChar char="•"/>
            </a:pPr>
            <a:endParaRPr lang="en-US" b="1" dirty="0" smtClean="0"/>
          </a:p>
          <a:p>
            <a:pPr lvl="1" algn="just"/>
            <a:r>
              <a:rPr lang="en-US" sz="1600" dirty="0"/>
              <a:t>The OAuth 2.0 specification also mentions a set of client profiles. These profiles are concrete types of applications, that can be either confidential or </a:t>
            </a:r>
            <a:r>
              <a:rPr lang="en-US" sz="1600" dirty="0" smtClean="0"/>
              <a:t>public. </a:t>
            </a:r>
            <a:r>
              <a:rPr lang="en-US" sz="1600" dirty="0"/>
              <a:t>The profiles are:</a:t>
            </a:r>
            <a:endParaRPr lang="en-US" sz="1600" b="1" dirty="0"/>
          </a:p>
          <a:p>
            <a:pPr marL="285750" indent="-285750">
              <a:buFont typeface="Arial" panose="020B0604020202020204" pitchFamily="34" charset="0"/>
              <a:buChar char="•"/>
            </a:pPr>
            <a:endParaRPr lang="en-US" b="1" dirty="0" smtClean="0"/>
          </a:p>
          <a:p>
            <a:pPr marL="742950" lvl="1" indent="-285750">
              <a:buFont typeface="Arial" panose="020B0604020202020204" pitchFamily="34" charset="0"/>
              <a:buChar char="•"/>
            </a:pPr>
            <a:r>
              <a:rPr lang="en-US" sz="1600" dirty="0" smtClean="0"/>
              <a:t>Web Application</a:t>
            </a:r>
            <a:endParaRPr lang="en-US" sz="1600" dirty="0" smtClean="0"/>
          </a:p>
          <a:p>
            <a:pPr marL="742950" lvl="1" indent="-285750">
              <a:buFont typeface="Arial" panose="020B0604020202020204" pitchFamily="34" charset="0"/>
              <a:buChar char="•"/>
            </a:pPr>
            <a:r>
              <a:rPr lang="en-US" sz="1600" dirty="0" smtClean="0"/>
              <a:t>User Agent Application</a:t>
            </a:r>
          </a:p>
          <a:p>
            <a:pPr marL="742950" lvl="1" indent="-285750">
              <a:buFont typeface="Arial" panose="020B0604020202020204" pitchFamily="34" charset="0"/>
              <a:buChar char="•"/>
            </a:pPr>
            <a:r>
              <a:rPr lang="en-US" sz="1600" dirty="0" smtClean="0"/>
              <a:t>Native Application</a:t>
            </a:r>
          </a:p>
          <a:p>
            <a:pPr marL="742950" lvl="1" indent="-285750">
              <a:buFont typeface="Arial" panose="020B0604020202020204" pitchFamily="34" charset="0"/>
              <a:buChar char="•"/>
            </a:pPr>
            <a:r>
              <a:rPr lang="en-US" sz="1600" dirty="0" smtClean="0"/>
              <a:t>Hybrid Applications</a:t>
            </a:r>
            <a:endParaRPr lang="en-US" sz="1600" dirty="0" smtClean="0"/>
          </a:p>
          <a:p>
            <a:pPr marL="742950"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990015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Client Profiles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Web Application - Client Profiles </a:t>
            </a:r>
          </a:p>
          <a:p>
            <a:pPr marL="285750" indent="-285750">
              <a:buFont typeface="Arial" panose="020B0604020202020204" pitchFamily="34" charset="0"/>
              <a:buChar char="•"/>
            </a:pPr>
            <a:endParaRPr lang="en-US" b="1" dirty="0" smtClean="0"/>
          </a:p>
          <a:p>
            <a:pPr lvl="1" algn="just"/>
            <a:r>
              <a:rPr lang="en-US" sz="1400" dirty="0"/>
              <a:t>A web application is an application running on a web server. In reality, a web application typically consists of both a browser part and a server part. If a web application needs access to a resource server (e.g. to Facebook user accounts), then the client password could be stored on the server. The password would thus be </a:t>
            </a:r>
            <a:r>
              <a:rPr lang="en-US" sz="1400" dirty="0" smtClean="0"/>
              <a:t>confidential. Here </a:t>
            </a:r>
            <a:r>
              <a:rPr lang="en-US" sz="1400" dirty="0"/>
              <a:t>is an illustration of a confidential client web application:</a:t>
            </a:r>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b="1" dirty="0" smtClean="0"/>
          </a:p>
        </p:txBody>
      </p:sp>
      <p:pic>
        <p:nvPicPr>
          <p:cNvPr id="2050" name="Picture 2" descr="Confidential client: Web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06047"/>
            <a:ext cx="41338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Client Profiles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224676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User Agent Application - Client Profiles </a:t>
            </a:r>
          </a:p>
          <a:p>
            <a:pPr marL="285750" indent="-285750">
              <a:buFont typeface="Arial" panose="020B0604020202020204" pitchFamily="34" charset="0"/>
              <a:buChar char="•"/>
            </a:pPr>
            <a:endParaRPr lang="en-US" b="1" dirty="0" smtClean="0"/>
          </a:p>
          <a:p>
            <a:pPr lvl="1" algn="just"/>
            <a:r>
              <a:rPr lang="en-US" sz="1400" dirty="0"/>
              <a:t>A user agent application is for instance a JavaScript application running in a browser. The browser is the user agent. A user agent application may be stored on a web server, but the application is only running in the user agent once downloaded. An example could be a little JavaScript game that only runs in the </a:t>
            </a:r>
            <a:r>
              <a:rPr lang="en-US" sz="1400" dirty="0" smtClean="0"/>
              <a:t>browser. Here </a:t>
            </a:r>
            <a:r>
              <a:rPr lang="en-US" sz="1400" dirty="0"/>
              <a:t>is an illustration of a client user agent application:</a:t>
            </a:r>
          </a:p>
          <a:p>
            <a:pPr lvl="1" algn="just"/>
            <a:endParaRPr lang="en-US" sz="1400" dirty="0"/>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b="1" dirty="0" smtClean="0"/>
          </a:p>
        </p:txBody>
      </p:sp>
      <p:pic>
        <p:nvPicPr>
          <p:cNvPr id="6146" name="Picture 2" descr="Public client: User Agent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2" y="3627535"/>
            <a:ext cx="4143375" cy="28479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6800" y="6049224"/>
            <a:ext cx="3839513" cy="369332"/>
          </a:xfrm>
          <a:prstGeom prst="rect">
            <a:avLst/>
          </a:prstGeom>
          <a:noFill/>
        </p:spPr>
        <p:txBody>
          <a:bodyPr wrap="none" rtlCol="0">
            <a:spAutoFit/>
          </a:bodyPr>
          <a:lstStyle/>
          <a:p>
            <a:r>
              <a:rPr lang="en-US" b="1" dirty="0"/>
              <a:t>Public client: User Agent Application.</a:t>
            </a:r>
            <a:endParaRPr lang="en-US" dirty="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396</TotalTime>
  <Words>2647</Words>
  <Application>Microsoft Office PowerPoint</Application>
  <PresentationFormat>On-screen Show (4:3)</PresentationFormat>
  <Paragraphs>349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Waveform</vt:lpstr>
      <vt:lpstr>Open Authentication 2.0</vt:lpstr>
      <vt:lpstr>PowerPoint Presentation</vt:lpstr>
      <vt:lpstr>Introduction</vt:lpstr>
      <vt:lpstr>What is OAuth?</vt:lpstr>
      <vt:lpstr>OAuth ROLE</vt:lpstr>
      <vt:lpstr>OAuth ROLE</vt:lpstr>
      <vt:lpstr>OAuth 2.0 Client Profiles</vt:lpstr>
      <vt:lpstr>OAuth 2.0 Client Profiles</vt:lpstr>
      <vt:lpstr>OAuth 2.0 Client Profiles</vt:lpstr>
      <vt:lpstr>OAuth 2.0 Client Profiles</vt:lpstr>
      <vt:lpstr>OAuth 2.0 Client Profiles</vt:lpstr>
      <vt:lpstr>OAuth 2.0 Authorization</vt:lpstr>
      <vt:lpstr>OAuth 2.0 Authorization</vt:lpstr>
      <vt:lpstr>OAuth 2.0 Authorization</vt:lpstr>
      <vt:lpstr>OAuth 2.0 Authorization</vt:lpstr>
      <vt:lpstr>OAuth 2.0 Authorization</vt:lpstr>
      <vt:lpstr>OAuth 2.0 End Points</vt:lpstr>
      <vt:lpstr>OAuth 2.0 Requests and Responses</vt:lpstr>
      <vt:lpstr>OAuth 2.0 Authorization Code Requests and Responses</vt:lpstr>
      <vt:lpstr>OAuth 2.0 Authorization Code Requests and Responses</vt:lpstr>
      <vt:lpstr>OAuth 2.0 Authorization Code Requests and Responses</vt:lpstr>
      <vt:lpstr>OAuth 2.0 Authorization Code Requests and Responses</vt:lpstr>
      <vt:lpstr>OAuth 2.0 Authorization Code Requests and Responses</vt:lpstr>
      <vt:lpstr>OAuth 2.0 Implicit  Requests and Responses</vt:lpstr>
      <vt:lpstr>OAuth 2.0 Implicit  Requests and Responses</vt:lpstr>
      <vt:lpstr>OAuth 2.0 Implicit  Requests and Responses</vt:lpstr>
      <vt:lpstr>OAuth 2.0 Resource Owner Password Credential Grant (R&amp;R)</vt:lpstr>
      <vt:lpstr>OAuth 2.0 Client Credentials Grant Requests and Response</vt:lpstr>
      <vt:lpstr>Any 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Data Interchange</dc:title>
  <dc:creator>MPillai</dc:creator>
  <cp:lastModifiedBy>MPillai</cp:lastModifiedBy>
  <cp:revision>126</cp:revision>
  <dcterms:created xsi:type="dcterms:W3CDTF">2016-06-22T12:30:25Z</dcterms:created>
  <dcterms:modified xsi:type="dcterms:W3CDTF">2016-08-12T17:58:08Z</dcterms:modified>
</cp:coreProperties>
</file>