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61" r:id="rId2"/>
    <p:sldId id="265" r:id="rId3"/>
    <p:sldId id="266" r:id="rId4"/>
    <p:sldId id="268" r:id="rId5"/>
    <p:sldId id="262"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B815C-EE9C-4364-B860-46D60A4687F9}" type="datetimeFigureOut">
              <a:rPr lang="en-US" smtClean="0"/>
              <a:pPr/>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ACFB9-2C2A-46EF-83B0-384FFFFFD0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1321AC-6533-426E-AF0A-5FBBB8F47311}" type="datetimeFigureOut">
              <a:rPr lang="en-US" smtClean="0"/>
              <a:pPr/>
              <a:t>2/28/2021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390889-F297-4EE3-AFD9-2576FFFCC4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1321AC-6533-426E-AF0A-5FBBB8F47311}"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90889-F297-4EE3-AFD9-2576FFFCC4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1321AC-6533-426E-AF0A-5FBBB8F47311}"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1321AC-6533-426E-AF0A-5FBBB8F47311}"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1321AC-6533-426E-AF0A-5FBBB8F47311}"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321AC-6533-426E-AF0A-5FBBB8F47311}"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1321AC-6533-426E-AF0A-5FBBB8F47311}"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90889-F297-4EE3-AFD9-2576FFFCC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1321AC-6533-426E-AF0A-5FBBB8F47311}"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390889-F297-4EE3-AFD9-2576FFFCC46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1321AC-6533-426E-AF0A-5FBBB8F47311}" type="datetimeFigureOut">
              <a:rPr lang="en-US" smtClean="0"/>
              <a:pPr/>
              <a:t>2/28/2021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390889-F297-4EE3-AFD9-2576FFFCC46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gramiz.com/python-programming/numbers"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rogramiz.com/python-programming/tuple" TargetMode="External"/><Relationship Id="rId4" Type="http://schemas.openxmlformats.org/officeDocument/2006/relationships/hyperlink" Target="https://www.programiz.com/python-programming/li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rogramiz.com/python-programming/dictionary" TargetMode="External"/><Relationship Id="rId4" Type="http://schemas.openxmlformats.org/officeDocument/2006/relationships/hyperlink" Target="https://www.programiz.com/python-programming/s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Python (programming), programming language, code, HD wallpaper"/>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8305800" y="6019800"/>
            <a:ext cx="838200" cy="838200"/>
          </a:xfrm>
          <a:prstGeom prst="rect">
            <a:avLst/>
          </a:prstGeom>
          <a:noFill/>
          <a:ln w="9525">
            <a:noFill/>
            <a:miter lim="800000"/>
            <a:headEnd/>
            <a:tailEnd/>
          </a:ln>
          <a:effectLst/>
        </p:spPr>
      </p:pic>
      <p:sp>
        <p:nvSpPr>
          <p:cNvPr id="2" name="Title 1"/>
          <p:cNvSpPr>
            <a:spLocks noGrp="1"/>
          </p:cNvSpPr>
          <p:nvPr>
            <p:ph type="title"/>
          </p:nvPr>
        </p:nvSpPr>
        <p:spPr>
          <a:xfrm>
            <a:off x="533400" y="152400"/>
            <a:ext cx="8229600" cy="1143000"/>
          </a:xfrm>
        </p:spPr>
        <p:txBody>
          <a:bodyPr>
            <a:normAutofit/>
          </a:bodyPr>
          <a:lstStyle/>
          <a:p>
            <a:r>
              <a:rPr lang="en-US" b="1" dirty="0" smtClean="0">
                <a:ln w="12700">
                  <a:solidFill>
                    <a:srgbClr val="FFFF00"/>
                  </a:solidFill>
                  <a:prstDash val="solid"/>
                </a:ln>
                <a:solidFill>
                  <a:schemeClr val="bg2">
                    <a:tint val="85000"/>
                    <a:satMod val="155000"/>
                  </a:schemeClr>
                </a:solidFill>
                <a:effectLst>
                  <a:innerShdw blurRad="63500" dist="50800" dir="13500000">
                    <a:prstClr val="black">
                      <a:alpha val="50000"/>
                    </a:prstClr>
                  </a:innerShdw>
                </a:effectLst>
              </a:rPr>
              <a:t>Full Stack Developer  - Python </a:t>
            </a:r>
            <a:endParaRPr lang="en-US" b="1" dirty="0">
              <a:ln w="12700">
                <a:solidFill>
                  <a:srgbClr val="FFFF00"/>
                </a:solidFill>
                <a:prstDash val="solid"/>
              </a:ln>
              <a:solidFill>
                <a:schemeClr val="bg2">
                  <a:tint val="85000"/>
                  <a:satMod val="155000"/>
                </a:schemeClr>
              </a:solidFill>
              <a:effectLst>
                <a:innerShdw blurRad="63500" dist="50800" dir="13500000">
                  <a:prstClr val="black">
                    <a:alpha val="50000"/>
                  </a:prst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rmAutofit fontScale="90000"/>
          </a:bodyPr>
          <a:lstStyle/>
          <a:p>
            <a:r>
              <a:rPr lang="en-US" b="1" dirty="0" smtClean="0"/>
              <a:t>Kilometers to </a:t>
            </a:r>
            <a:r>
              <a:rPr lang="en-US" b="1" dirty="0" smtClean="0"/>
              <a:t>Miles  </a:t>
            </a:r>
            <a:r>
              <a:rPr lang="en-US" b="1" dirty="0" smtClean="0"/>
              <a:t>and </a:t>
            </a:r>
            <a:br>
              <a:rPr lang="en-US" b="1" dirty="0" smtClean="0"/>
            </a:br>
            <a:r>
              <a:rPr lang="en-US" b="1" dirty="0" smtClean="0"/>
              <a:t> Miles </a:t>
            </a:r>
            <a:r>
              <a:rPr lang="en-US" b="1" dirty="0" smtClean="0"/>
              <a:t> to </a:t>
            </a:r>
            <a:r>
              <a:rPr lang="en-US" b="1" dirty="0" smtClean="0"/>
              <a:t>Kilometers </a:t>
            </a:r>
            <a:endParaRPr lang="en-US" u="sng" dirty="0"/>
          </a:p>
        </p:txBody>
      </p:sp>
      <p:pic>
        <p:nvPicPr>
          <p:cNvPr id="1026"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4" name="Title 1"/>
          <p:cNvSpPr txBox="1">
            <a:spLocks/>
          </p:cNvSpPr>
          <p:nvPr/>
        </p:nvSpPr>
        <p:spPr>
          <a:xfrm>
            <a:off x="457200" y="2743200"/>
            <a:ext cx="8686800" cy="2971800"/>
          </a:xfrm>
          <a:prstGeom prst="rect">
            <a:avLst/>
          </a:prstGeom>
        </p:spPr>
        <p:txBody>
          <a:bodyPr vert="horz" lIns="0" rIns="0" bIns="0" anchor="b">
            <a:normAutofit lnSpcReduction="10000"/>
          </a:bodyPr>
          <a:lstStyle/>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Understand  Python Data Types</a:t>
            </a:r>
          </a:p>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Understand of </a:t>
            </a:r>
            <a:r>
              <a:rPr lang="en-US" dirty="0" smtClean="0">
                <a:solidFill>
                  <a:schemeClr val="tx2"/>
                </a:solidFill>
                <a:latin typeface="+mj-lt"/>
                <a:ea typeface="+mj-ea"/>
                <a:cs typeface="+mj-cs"/>
              </a:rPr>
              <a:t>operation (* , / ) </a:t>
            </a:r>
          </a:p>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User inputs</a:t>
            </a:r>
            <a:endParaRPr lang="en-US" dirty="0" smtClean="0">
              <a:solidFill>
                <a:schemeClr val="tx2"/>
              </a:solidFill>
              <a:latin typeface="+mj-lt"/>
              <a:ea typeface="+mj-ea"/>
              <a:cs typeface="+mj-cs"/>
            </a:endParaRPr>
          </a:p>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Conversion </a:t>
            </a:r>
            <a:r>
              <a:rPr lang="en-US" dirty="0" smtClean="0">
                <a:solidFill>
                  <a:schemeClr val="tx2"/>
                </a:solidFill>
                <a:latin typeface="+mj-lt"/>
                <a:ea typeface="+mj-ea"/>
                <a:cs typeface="+mj-cs"/>
              </a:rPr>
              <a:t>between data </a:t>
            </a:r>
            <a:r>
              <a:rPr lang="en-US" dirty="0" smtClean="0">
                <a:solidFill>
                  <a:schemeClr val="tx2"/>
                </a:solidFill>
                <a:latin typeface="+mj-lt"/>
                <a:ea typeface="+mj-ea"/>
                <a:cs typeface="+mj-cs"/>
              </a:rPr>
              <a:t>types</a:t>
            </a:r>
          </a:p>
          <a:p>
            <a:pPr marL="914400" indent="-914400">
              <a:lnSpc>
                <a:spcPct val="220000"/>
              </a:lnSpc>
              <a:spcBef>
                <a:spcPct val="0"/>
              </a:spcBef>
              <a:buFont typeface="Wingdings" pitchFamily="2" charset="2"/>
              <a:buChar char="Ø"/>
              <a:defRPr/>
            </a:pPr>
            <a:r>
              <a:rPr lang="en-US" dirty="0" smtClean="0">
                <a:solidFill>
                  <a:schemeClr val="tx2"/>
                </a:solidFill>
                <a:latin typeface="+mj-lt"/>
                <a:ea typeface="+mj-ea"/>
                <a:cs typeface="+mj-cs"/>
              </a:rPr>
              <a:t>Print and formatting  </a:t>
            </a:r>
            <a:endParaRPr lang="en-US" dirty="0" smtClean="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5" name="Title 4"/>
          <p:cNvSpPr>
            <a:spLocks noGrp="1"/>
          </p:cNvSpPr>
          <p:nvPr>
            <p:ph type="title"/>
          </p:nvPr>
        </p:nvSpPr>
        <p:spPr>
          <a:xfrm>
            <a:off x="457200" y="704088"/>
            <a:ext cx="8229600" cy="5544312"/>
          </a:xfrm>
        </p:spPr>
        <p:txBody>
          <a:bodyPr>
            <a:normAutofit fontScale="90000"/>
          </a:bodyPr>
          <a:lstStyle/>
          <a:p>
            <a:r>
              <a:rPr lang="en-US" sz="1600" dirty="0" smtClean="0"/>
              <a:t/>
            </a:r>
            <a:br>
              <a:rPr lang="en-US" sz="1600" dirty="0" smtClean="0"/>
            </a:br>
            <a:r>
              <a:rPr lang="en-US" sz="2200" b="1" u="sng" dirty="0" smtClean="0"/>
              <a:t> Data types </a:t>
            </a:r>
            <a:r>
              <a:rPr lang="en-US" sz="1800" dirty="0" smtClean="0"/>
              <a:t/>
            </a:r>
            <a:br>
              <a:rPr lang="en-US" sz="1800" dirty="0" smtClean="0"/>
            </a:br>
            <a:r>
              <a:rPr lang="en-US" sz="1800" dirty="0" smtClean="0"/>
              <a:t> 	Data types are actually classes and variables are instance (object) of these classes.</a:t>
            </a:r>
            <a:br>
              <a:rPr lang="en-US" sz="1800" dirty="0" smtClean="0"/>
            </a:br>
            <a:r>
              <a:rPr lang="en-US" sz="2200" b="1" u="sng" dirty="0" smtClean="0"/>
              <a:t>Python Numbers</a:t>
            </a:r>
            <a:r>
              <a:rPr lang="en-US" sz="1800" u="sng" dirty="0" smtClean="0"/>
              <a:t/>
            </a:r>
            <a:br>
              <a:rPr lang="en-US" sz="1800" u="sng" dirty="0" smtClean="0"/>
            </a:br>
            <a:r>
              <a:rPr lang="en-US" sz="1800" dirty="0" smtClean="0"/>
              <a:t>	 Integers, floating point numbers and complex numbers fall under </a:t>
            </a:r>
            <a:r>
              <a:rPr lang="en-US" sz="1800" dirty="0" smtClean="0">
                <a:hlinkClick r:id="rId3"/>
              </a:rPr>
              <a:t>Python numbers</a:t>
            </a:r>
            <a:r>
              <a:rPr lang="en-US" sz="1800" dirty="0" smtClean="0"/>
              <a:t> category. They are defined as </a:t>
            </a:r>
            <a:r>
              <a:rPr lang="en-US" sz="1800" dirty="0" err="1" smtClean="0"/>
              <a:t>int</a:t>
            </a:r>
            <a:r>
              <a:rPr lang="en-US" sz="1800" dirty="0" smtClean="0"/>
              <a:t>, float and complex classes in Python. </a:t>
            </a:r>
            <a:br>
              <a:rPr lang="en-US" sz="1800" dirty="0" smtClean="0"/>
            </a:br>
            <a:r>
              <a:rPr lang="en-US" sz="1800" u="sng" dirty="0" smtClean="0"/>
              <a:t> </a:t>
            </a:r>
            <a:r>
              <a:rPr lang="en-US" sz="2200" b="1" u="sng" dirty="0" smtClean="0"/>
              <a:t>Python List</a:t>
            </a:r>
            <a:r>
              <a:rPr lang="en-US" sz="1800" b="1" dirty="0" smtClean="0"/>
              <a:t/>
            </a:r>
            <a:br>
              <a:rPr lang="en-US" sz="1800" b="1" dirty="0" smtClean="0"/>
            </a:br>
            <a:r>
              <a:rPr lang="en-US" sz="1800" b="1" dirty="0" smtClean="0"/>
              <a:t>	</a:t>
            </a:r>
            <a:r>
              <a:rPr lang="en-US" sz="1800" dirty="0" smtClean="0">
                <a:hlinkClick r:id="rId4"/>
              </a:rPr>
              <a:t>List</a:t>
            </a:r>
            <a:r>
              <a:rPr lang="en-US" sz="1800" dirty="0" smtClean="0"/>
              <a:t> is an ordered sequence of items. It is one of the most used </a:t>
            </a:r>
            <a:r>
              <a:rPr lang="en-US" sz="1800" dirty="0" err="1" smtClean="0"/>
              <a:t>datatype</a:t>
            </a:r>
            <a:r>
              <a:rPr lang="en-US" sz="1800" dirty="0" smtClean="0"/>
              <a:t> in Python and is very flexible. All the items in a list do not need to be of the same type.</a:t>
            </a:r>
            <a:br>
              <a:rPr lang="en-US" sz="1800" dirty="0" smtClean="0"/>
            </a:br>
            <a:r>
              <a:rPr lang="en-US" sz="1800" dirty="0" smtClean="0"/>
              <a:t>	Declaring a list is pretty straight forward. Items separated by commas are enclosed within brackets [ ].</a:t>
            </a:r>
            <a:br>
              <a:rPr lang="en-US" sz="1800" dirty="0" smtClean="0"/>
            </a:br>
            <a:r>
              <a:rPr lang="en-US" sz="1800" dirty="0" smtClean="0"/>
              <a:t>	a = [1, 2.2, 'python']</a:t>
            </a:r>
            <a:br>
              <a:rPr lang="en-US" sz="1800" dirty="0" smtClean="0"/>
            </a:br>
            <a:r>
              <a:rPr lang="en-US" sz="2200" b="1" u="sng" dirty="0" smtClean="0"/>
              <a:t> Python </a:t>
            </a:r>
            <a:r>
              <a:rPr lang="en-US" sz="2200" b="1" u="sng" dirty="0" err="1" smtClean="0"/>
              <a:t>Tuple</a:t>
            </a:r>
            <a:r>
              <a:rPr lang="en-US" sz="1800" b="1" dirty="0" smtClean="0"/>
              <a:t/>
            </a:r>
            <a:br>
              <a:rPr lang="en-US" sz="1800" b="1" dirty="0" smtClean="0"/>
            </a:br>
            <a:r>
              <a:rPr lang="en-US" sz="1800" b="1" dirty="0" smtClean="0"/>
              <a:t>	</a:t>
            </a:r>
            <a:r>
              <a:rPr lang="en-US" sz="1800" dirty="0" err="1" smtClean="0">
                <a:hlinkClick r:id="rId5"/>
              </a:rPr>
              <a:t>Tuple</a:t>
            </a:r>
            <a:r>
              <a:rPr lang="en-US" sz="1800" dirty="0" smtClean="0"/>
              <a:t> is an ordered sequence of items same as a list. The only difference is that </a:t>
            </a:r>
            <a:r>
              <a:rPr lang="en-US" sz="1800" dirty="0" err="1" smtClean="0"/>
              <a:t>tuples</a:t>
            </a:r>
            <a:r>
              <a:rPr lang="en-US" sz="1800" dirty="0" smtClean="0"/>
              <a:t> are immutable. </a:t>
            </a:r>
            <a:r>
              <a:rPr lang="en-US" sz="1800" dirty="0" err="1" smtClean="0"/>
              <a:t>Tuples</a:t>
            </a:r>
            <a:r>
              <a:rPr lang="en-US" sz="1800" dirty="0" smtClean="0"/>
              <a:t> once created cannot be modified.</a:t>
            </a:r>
            <a:br>
              <a:rPr lang="en-US" sz="1800" dirty="0" smtClean="0"/>
            </a:br>
            <a:r>
              <a:rPr lang="en-US" sz="1800" dirty="0" err="1" smtClean="0"/>
              <a:t>Tuples</a:t>
            </a:r>
            <a:r>
              <a:rPr lang="en-US" sz="1800" dirty="0" smtClean="0"/>
              <a:t> are used to write-protect data and are usually faster than lists as they cannot change dynamically.</a:t>
            </a:r>
            <a:br>
              <a:rPr lang="en-US" sz="1800" dirty="0" smtClean="0"/>
            </a:br>
            <a:r>
              <a:rPr lang="en-US" sz="1800" dirty="0" smtClean="0"/>
              <a:t>	It is defined within parentheses () where items are separated by commas.</a:t>
            </a:r>
            <a:br>
              <a:rPr lang="en-US" sz="1800" dirty="0" smtClean="0"/>
            </a:br>
            <a:r>
              <a:rPr lang="en-US" sz="1800" dirty="0" smtClean="0"/>
              <a:t>	t = (5,'program', 1+3j) We can use the slicing operator [] to extract items but we cannot change its value.</a:t>
            </a:r>
            <a:r>
              <a:rPr lang="en-US" sz="1600" dirty="0" smtClean="0"/>
              <a:t/>
            </a:r>
            <a:br>
              <a:rPr lang="en-US" sz="1600" dirty="0" smtClean="0"/>
            </a:br>
            <a:r>
              <a:rPr lang="en-US" sz="1600" u="sng" dirty="0" smtClean="0"/>
              <a:t> </a:t>
            </a:r>
            <a:r>
              <a:rPr lang="en-US" sz="1600" b="1" dirty="0" smtClean="0"/>
              <a:t/>
            </a:r>
            <a:br>
              <a:rPr lang="en-US" sz="1600" b="1" dirty="0" smtClean="0"/>
            </a:br>
            <a:r>
              <a:rPr lang="en-US" sz="16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5" name="Title 4"/>
          <p:cNvSpPr>
            <a:spLocks noGrp="1"/>
          </p:cNvSpPr>
          <p:nvPr>
            <p:ph type="title"/>
          </p:nvPr>
        </p:nvSpPr>
        <p:spPr>
          <a:xfrm>
            <a:off x="457200" y="704088"/>
            <a:ext cx="8229600" cy="5544312"/>
          </a:xfrm>
        </p:spPr>
        <p:txBody>
          <a:bodyPr>
            <a:normAutofit fontScale="90000"/>
          </a:bodyPr>
          <a:lstStyle/>
          <a:p>
            <a:r>
              <a:rPr lang="en-US" sz="2000" b="1" u="sng" dirty="0" smtClean="0"/>
              <a:t>  Python Strings</a:t>
            </a:r>
            <a:r>
              <a:rPr lang="en-US" sz="1600" b="1" dirty="0" smtClean="0"/>
              <a:t/>
            </a:r>
            <a:br>
              <a:rPr lang="en-US" sz="1600" b="1" dirty="0" smtClean="0"/>
            </a:br>
            <a:r>
              <a:rPr lang="en-US" sz="1600" b="1" dirty="0" smtClean="0"/>
              <a:t>	</a:t>
            </a:r>
            <a:r>
              <a:rPr lang="en-US" sz="1600" dirty="0" smtClean="0">
                <a:hlinkClick r:id="rId3"/>
              </a:rPr>
              <a:t>String</a:t>
            </a:r>
            <a:r>
              <a:rPr lang="en-US" sz="1600" dirty="0" smtClean="0"/>
              <a:t> is sequence of Unicode characters. We can use single quotes or double quotes to represent strings. Multi-line strings can be denoted using triple quotes, ''' or """.</a:t>
            </a:r>
            <a:br>
              <a:rPr lang="en-US" sz="1600" dirty="0" smtClean="0"/>
            </a:br>
            <a:r>
              <a:rPr lang="en-US" sz="1600" dirty="0" smtClean="0"/>
              <a:t>	s = "This is a string" </a:t>
            </a:r>
            <a:br>
              <a:rPr lang="en-US" sz="1600" dirty="0" smtClean="0"/>
            </a:br>
            <a:r>
              <a:rPr lang="en-US" sz="1600" dirty="0" smtClean="0"/>
              <a:t>	print(s) </a:t>
            </a:r>
            <a:br>
              <a:rPr lang="en-US" sz="1600" dirty="0" smtClean="0"/>
            </a:br>
            <a:r>
              <a:rPr lang="en-US" sz="1600" dirty="0" smtClean="0"/>
              <a:t>	s = '''A multiline string''‘</a:t>
            </a:r>
            <a:br>
              <a:rPr lang="en-US" sz="1600" dirty="0" smtClean="0"/>
            </a:br>
            <a:r>
              <a:rPr lang="en-US" sz="1600" dirty="0" smtClean="0"/>
              <a:t>	 print(s) </a:t>
            </a:r>
            <a:br>
              <a:rPr lang="en-US" sz="1600" dirty="0" smtClean="0"/>
            </a:br>
            <a:r>
              <a:rPr lang="en-US" sz="2000" b="1" u="sng" dirty="0" smtClean="0"/>
              <a:t> Python Set</a:t>
            </a:r>
            <a:r>
              <a:rPr lang="en-US" sz="1400" b="1" dirty="0" smtClean="0"/>
              <a:t/>
            </a:r>
            <a:br>
              <a:rPr lang="en-US" sz="1400" b="1" dirty="0" smtClean="0"/>
            </a:br>
            <a:r>
              <a:rPr lang="en-US" sz="1400" b="1" dirty="0" smtClean="0"/>
              <a:t>	</a:t>
            </a:r>
            <a:r>
              <a:rPr lang="en-US" sz="1400" dirty="0" smtClean="0">
                <a:hlinkClick r:id="rId4"/>
              </a:rPr>
              <a:t>Set</a:t>
            </a:r>
            <a:r>
              <a:rPr lang="en-US" sz="1400" dirty="0" smtClean="0"/>
              <a:t> is an unordered collection of unique items. Set is defined by values separated by comma inside braces { }. Items in a set are not ordered.</a:t>
            </a:r>
            <a:br>
              <a:rPr lang="en-US" sz="1400" dirty="0" smtClean="0"/>
            </a:br>
            <a:r>
              <a:rPr lang="en-US" sz="1400" dirty="0" smtClean="0"/>
              <a:t>a = {5,2,3,1,4} </a:t>
            </a:r>
            <a:br>
              <a:rPr lang="en-US" sz="1400" dirty="0" smtClean="0"/>
            </a:br>
            <a:r>
              <a:rPr lang="en-US" sz="2000" b="1" u="sng" dirty="0" smtClean="0"/>
              <a:t> Python Dictionary</a:t>
            </a:r>
            <a:r>
              <a:rPr lang="en-US" sz="1400" b="1" dirty="0" smtClean="0"/>
              <a:t/>
            </a:r>
            <a:br>
              <a:rPr lang="en-US" sz="1400" b="1" dirty="0" smtClean="0"/>
            </a:br>
            <a:r>
              <a:rPr lang="en-US" sz="1400" b="1" dirty="0" smtClean="0"/>
              <a:t>	</a:t>
            </a:r>
            <a:r>
              <a:rPr lang="en-US" sz="1400" dirty="0" smtClean="0">
                <a:hlinkClick r:id="rId5"/>
              </a:rPr>
              <a:t>Dictionary</a:t>
            </a:r>
            <a:r>
              <a:rPr lang="en-US" sz="1400" dirty="0" smtClean="0"/>
              <a:t> is an unordered collection of key-value pairs.</a:t>
            </a:r>
            <a:br>
              <a:rPr lang="en-US" sz="1400" dirty="0" smtClean="0"/>
            </a:br>
            <a:r>
              <a:rPr lang="en-US" sz="1400" dirty="0" smtClean="0"/>
              <a:t>It is generally used when we have a huge amount of data. Dictionaries are optimized for retrieving data. We must know the key to retrieve the value.</a:t>
            </a:r>
            <a:br>
              <a:rPr lang="en-US" sz="1400" dirty="0" smtClean="0"/>
            </a:br>
            <a:r>
              <a:rPr lang="en-US" sz="1400" dirty="0" smtClean="0"/>
              <a:t>	In Python, dictionaries are defined within braces {} with each item being a pair in the form </a:t>
            </a:r>
            <a:r>
              <a:rPr lang="en-US" sz="1400" dirty="0" err="1" smtClean="0"/>
              <a:t>key:value</a:t>
            </a:r>
            <a:r>
              <a:rPr lang="en-US" sz="1400" dirty="0" smtClean="0"/>
              <a:t>. Key and value can be of any type.</a:t>
            </a:r>
            <a:br>
              <a:rPr lang="en-US" sz="1400" dirty="0" smtClean="0"/>
            </a:br>
            <a:r>
              <a:rPr lang="en-US" sz="2000" b="1" u="sng" dirty="0" smtClean="0"/>
              <a:t> Conversion between data types</a:t>
            </a:r>
            <a:r>
              <a:rPr lang="en-US" sz="1600" b="1" u="sng" dirty="0" smtClean="0"/>
              <a:t/>
            </a:r>
            <a:br>
              <a:rPr lang="en-US" sz="1600" b="1" u="sng" dirty="0" smtClean="0"/>
            </a:br>
            <a:r>
              <a:rPr lang="en-US" sz="1600" b="1" dirty="0" smtClean="0"/>
              <a:t>	</a:t>
            </a:r>
            <a:r>
              <a:rPr lang="en-US" sz="1400" dirty="0" smtClean="0"/>
              <a:t>We can convert between different data types by using different type conversion functions like  </a:t>
            </a:r>
            <a:r>
              <a:rPr lang="en-US" sz="1400" dirty="0" err="1" smtClean="0"/>
              <a:t>int</a:t>
            </a:r>
            <a:r>
              <a:rPr lang="en-US" sz="1400" dirty="0" smtClean="0"/>
              <a:t>(), float(), </a:t>
            </a:r>
            <a:r>
              <a:rPr lang="en-US" sz="1400" dirty="0" err="1" smtClean="0"/>
              <a:t>str</a:t>
            </a:r>
            <a:r>
              <a:rPr lang="en-US" sz="1400" dirty="0" smtClean="0"/>
              <a:t>(), etc.</a:t>
            </a:r>
            <a:br>
              <a:rPr lang="en-US" sz="1400" dirty="0" smtClean="0"/>
            </a:br>
            <a:r>
              <a:rPr lang="en-US" sz="1400" dirty="0" smtClean="0"/>
              <a:t/>
            </a:r>
            <a:br>
              <a:rPr lang="en-US" sz="1400" dirty="0" smtClean="0"/>
            </a:br>
            <a:r>
              <a:rPr lang="en-US" sz="1400" dirty="0" smtClean="0"/>
              <a:t> &gt;&gt;&gt; float(5) </a:t>
            </a:r>
            <a:br>
              <a:rPr lang="en-US" sz="1400" dirty="0" smtClean="0"/>
            </a:br>
            <a:r>
              <a:rPr lang="en-US" sz="1400" dirty="0" smtClean="0"/>
              <a:t>5.0 </a:t>
            </a:r>
            <a:r>
              <a:rPr lang="en-US" sz="1600" dirty="0" smtClean="0"/>
              <a:t/>
            </a:r>
            <a:br>
              <a:rPr lang="en-US" sz="1600" dirty="0" smtClean="0"/>
            </a:br>
            <a:endParaRPr lang="en-US"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229600" cy="1143000"/>
          </a:xfrm>
        </p:spPr>
        <p:txBody>
          <a:bodyPr/>
          <a:lstStyle/>
          <a:p>
            <a:r>
              <a:rPr lang="en-US" b="1" dirty="0" smtClean="0"/>
              <a:t>Kilometers to Miles</a:t>
            </a:r>
            <a:endParaRPr lang="en-US" b="1" dirty="0"/>
          </a:p>
        </p:txBody>
      </p:sp>
      <p:pic>
        <p:nvPicPr>
          <p:cNvPr id="1026"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4097" name="Rectangle 1"/>
          <p:cNvSpPr>
            <a:spLocks noChangeArrowheads="1"/>
          </p:cNvSpPr>
          <p:nvPr/>
        </p:nvSpPr>
        <p:spPr bwMode="auto">
          <a:xfrm>
            <a:off x="107359" y="2286000"/>
            <a:ext cx="9036641" cy="3877985"/>
          </a:xfrm>
          <a:prstGeom prst="rect">
            <a:avLst/>
          </a:prstGeom>
          <a:solidFill>
            <a:srgbClr val="F5F5F5"/>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lnSpc>
                <a:spcPct val="150000"/>
              </a:lnSpc>
              <a:spcBef>
                <a:spcPct val="0"/>
              </a:spcBef>
              <a:spcAft>
                <a:spcPct val="0"/>
              </a:spcAft>
            </a:pPr>
            <a:r>
              <a:rPr lang="en-US" sz="2400" dirty="0" smtClean="0"/>
              <a:t># Taking kilometers input from the user </a:t>
            </a:r>
            <a:endParaRPr lang="en-US" sz="2400" dirty="0" smtClean="0"/>
          </a:p>
          <a:p>
            <a:pPr lvl="0" fontAlgn="base">
              <a:lnSpc>
                <a:spcPct val="150000"/>
              </a:lnSpc>
              <a:spcBef>
                <a:spcPct val="0"/>
              </a:spcBef>
              <a:spcAft>
                <a:spcPct val="0"/>
              </a:spcAft>
            </a:pPr>
            <a:r>
              <a:rPr lang="en-US" sz="2400" dirty="0" smtClean="0"/>
              <a:t>kilometers </a:t>
            </a:r>
            <a:r>
              <a:rPr lang="en-US" sz="2400" dirty="0" smtClean="0"/>
              <a:t>= float(input("Enter value in kilometers: ")) </a:t>
            </a:r>
            <a:endParaRPr lang="en-US" sz="2400" dirty="0" smtClean="0"/>
          </a:p>
          <a:p>
            <a:pPr lvl="0" fontAlgn="base">
              <a:lnSpc>
                <a:spcPct val="150000"/>
              </a:lnSpc>
              <a:spcBef>
                <a:spcPct val="0"/>
              </a:spcBef>
              <a:spcAft>
                <a:spcPct val="0"/>
              </a:spcAft>
            </a:pPr>
            <a:r>
              <a:rPr lang="en-US" sz="2400" dirty="0" smtClean="0"/>
              <a:t># </a:t>
            </a:r>
            <a:r>
              <a:rPr lang="en-US" sz="2400" dirty="0" smtClean="0"/>
              <a:t>conversion factor </a:t>
            </a:r>
            <a:endParaRPr lang="en-US" sz="2400" dirty="0" smtClean="0"/>
          </a:p>
          <a:p>
            <a:pPr lvl="0" fontAlgn="base">
              <a:lnSpc>
                <a:spcPct val="150000"/>
              </a:lnSpc>
              <a:spcBef>
                <a:spcPct val="0"/>
              </a:spcBef>
              <a:spcAft>
                <a:spcPct val="0"/>
              </a:spcAft>
            </a:pPr>
            <a:r>
              <a:rPr lang="en-US" sz="2400" dirty="0" err="1" smtClean="0"/>
              <a:t>conv_fac</a:t>
            </a:r>
            <a:r>
              <a:rPr lang="en-US" sz="2400" dirty="0" smtClean="0"/>
              <a:t> </a:t>
            </a:r>
            <a:r>
              <a:rPr lang="en-US" sz="2400" dirty="0" smtClean="0"/>
              <a:t>= 0.621371 </a:t>
            </a:r>
            <a:endParaRPr lang="en-US" sz="2400" dirty="0" smtClean="0"/>
          </a:p>
          <a:p>
            <a:pPr lvl="0" fontAlgn="base">
              <a:lnSpc>
                <a:spcPct val="150000"/>
              </a:lnSpc>
              <a:spcBef>
                <a:spcPct val="0"/>
              </a:spcBef>
              <a:spcAft>
                <a:spcPct val="0"/>
              </a:spcAft>
            </a:pPr>
            <a:r>
              <a:rPr lang="en-US" sz="2400" dirty="0" smtClean="0"/>
              <a:t># </a:t>
            </a:r>
            <a:r>
              <a:rPr lang="en-US" sz="2400" dirty="0" smtClean="0"/>
              <a:t>calculate miles </a:t>
            </a:r>
            <a:endParaRPr lang="en-US" sz="2400" dirty="0" smtClean="0"/>
          </a:p>
          <a:p>
            <a:pPr lvl="0" fontAlgn="base">
              <a:lnSpc>
                <a:spcPct val="150000"/>
              </a:lnSpc>
              <a:spcBef>
                <a:spcPct val="0"/>
              </a:spcBef>
              <a:spcAft>
                <a:spcPct val="0"/>
              </a:spcAft>
            </a:pPr>
            <a:r>
              <a:rPr lang="en-US" sz="2400" dirty="0" smtClean="0"/>
              <a:t>miles </a:t>
            </a:r>
            <a:r>
              <a:rPr lang="en-US" sz="2400" dirty="0" smtClean="0"/>
              <a:t>= kilometers * </a:t>
            </a:r>
            <a:r>
              <a:rPr lang="en-US" sz="2400" dirty="0" err="1" smtClean="0"/>
              <a:t>conv_fac</a:t>
            </a:r>
            <a:r>
              <a:rPr lang="en-US" sz="2400" dirty="0" smtClean="0"/>
              <a:t> </a:t>
            </a:r>
            <a:endParaRPr lang="en-US" sz="2400" dirty="0" smtClean="0"/>
          </a:p>
          <a:p>
            <a:pPr lvl="0" fontAlgn="base">
              <a:lnSpc>
                <a:spcPct val="150000"/>
              </a:lnSpc>
              <a:spcBef>
                <a:spcPct val="0"/>
              </a:spcBef>
              <a:spcAft>
                <a:spcPct val="0"/>
              </a:spcAft>
            </a:pPr>
            <a:r>
              <a:rPr lang="en-US" sz="2400" dirty="0" smtClean="0"/>
              <a:t>print</a:t>
            </a:r>
            <a:r>
              <a:rPr lang="en-US" sz="2400" dirty="0" smtClean="0"/>
              <a:t>('%0.2f kilometers is equal to %0.2f miles' %(</a:t>
            </a:r>
            <a:r>
              <a:rPr lang="en-US" sz="2400" dirty="0" err="1" smtClean="0"/>
              <a:t>kilometers,miles</a:t>
            </a:r>
            <a:r>
              <a:rPr lang="en-US" sz="2400" dirty="0" smtClean="0"/>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0" y="6211669"/>
            <a:ext cx="7696200" cy="646331"/>
          </a:xfrm>
          <a:prstGeom prst="rect">
            <a:avLst/>
          </a:prstGeom>
        </p:spPr>
        <p:txBody>
          <a:bodyPr wrap="square">
            <a:spAutoFit/>
          </a:bodyPr>
          <a:lstStyle/>
          <a:p>
            <a:r>
              <a:rPr lang="en-US" dirty="0" smtClean="0"/>
              <a:t>Since 1 kilometer is equal to 0.621371 miles, we can get the equivalent miles by multiplying kilometers with this factor.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229600" cy="1143000"/>
          </a:xfrm>
        </p:spPr>
        <p:txBody>
          <a:bodyPr/>
          <a:lstStyle/>
          <a:p>
            <a:r>
              <a:rPr lang="en-US" b="1" dirty="0" smtClean="0"/>
              <a:t>Miles </a:t>
            </a:r>
            <a:r>
              <a:rPr lang="en-US" b="1" dirty="0" smtClean="0"/>
              <a:t>to </a:t>
            </a:r>
            <a:r>
              <a:rPr lang="en-US" b="1" dirty="0" smtClean="0"/>
              <a:t>Kilometers</a:t>
            </a:r>
            <a:endParaRPr lang="en-US" b="1" dirty="0"/>
          </a:p>
        </p:txBody>
      </p:sp>
      <p:pic>
        <p:nvPicPr>
          <p:cNvPr id="1026" name="Picture 2"/>
          <p:cNvPicPr>
            <a:picLocks noChangeAspect="1" noChangeArrowheads="1"/>
          </p:cNvPicPr>
          <p:nvPr/>
        </p:nvPicPr>
        <p:blipFill>
          <a:blip r:embed="rId2"/>
          <a:srcRect/>
          <a:stretch>
            <a:fillRect/>
          </a:stretch>
        </p:blipFill>
        <p:spPr bwMode="auto">
          <a:xfrm>
            <a:off x="8305800" y="6019800"/>
            <a:ext cx="838200" cy="838200"/>
          </a:xfrm>
          <a:prstGeom prst="rect">
            <a:avLst/>
          </a:prstGeom>
          <a:noFill/>
          <a:ln w="9525">
            <a:noFill/>
            <a:miter lim="800000"/>
            <a:headEnd/>
            <a:tailEnd/>
          </a:ln>
          <a:effectLst/>
        </p:spPr>
      </p:pic>
      <p:sp>
        <p:nvSpPr>
          <p:cNvPr id="4097" name="Rectangle 1"/>
          <p:cNvSpPr>
            <a:spLocks noChangeArrowheads="1"/>
          </p:cNvSpPr>
          <p:nvPr/>
        </p:nvSpPr>
        <p:spPr bwMode="auto">
          <a:xfrm>
            <a:off x="107359" y="2286000"/>
            <a:ext cx="9036641" cy="3785652"/>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lnSpc>
                <a:spcPct val="150000"/>
              </a:lnSpc>
              <a:spcBef>
                <a:spcPct val="0"/>
              </a:spcBef>
              <a:spcAft>
                <a:spcPct val="0"/>
              </a:spcAft>
            </a:pPr>
            <a:r>
              <a:rPr lang="en-US" sz="2400" dirty="0" smtClean="0"/>
              <a:t># Taking miles </a:t>
            </a:r>
            <a:r>
              <a:rPr lang="en-US" sz="2400" dirty="0" smtClean="0"/>
              <a:t>input </a:t>
            </a:r>
            <a:r>
              <a:rPr lang="en-US" sz="2400" dirty="0" smtClean="0"/>
              <a:t>from the user </a:t>
            </a:r>
            <a:endParaRPr lang="en-US" sz="2400" dirty="0" smtClean="0"/>
          </a:p>
          <a:p>
            <a:pPr lvl="0" fontAlgn="base">
              <a:lnSpc>
                <a:spcPct val="150000"/>
              </a:lnSpc>
              <a:spcBef>
                <a:spcPct val="0"/>
              </a:spcBef>
              <a:spcAft>
                <a:spcPct val="0"/>
              </a:spcAft>
            </a:pPr>
            <a:r>
              <a:rPr lang="en-US" sz="2400" dirty="0" smtClean="0"/>
              <a:t>miles </a:t>
            </a:r>
            <a:r>
              <a:rPr lang="en-US" sz="2400" dirty="0" smtClean="0"/>
              <a:t>= </a:t>
            </a:r>
            <a:r>
              <a:rPr lang="en-US" sz="2400" dirty="0" smtClean="0"/>
              <a:t>float(input("Enter value in miles </a:t>
            </a:r>
            <a:r>
              <a:rPr lang="en-US" sz="2400" dirty="0" smtClean="0"/>
              <a:t>: </a:t>
            </a:r>
            <a:r>
              <a:rPr lang="en-US" sz="2400" dirty="0" smtClean="0"/>
              <a:t>")) </a:t>
            </a:r>
            <a:endParaRPr lang="en-US" sz="2400" dirty="0" smtClean="0"/>
          </a:p>
          <a:p>
            <a:pPr lvl="0" fontAlgn="base">
              <a:lnSpc>
                <a:spcPct val="150000"/>
              </a:lnSpc>
              <a:spcBef>
                <a:spcPct val="0"/>
              </a:spcBef>
              <a:spcAft>
                <a:spcPct val="0"/>
              </a:spcAft>
            </a:pPr>
            <a:r>
              <a:rPr lang="en-US" sz="2400" dirty="0" smtClean="0"/>
              <a:t># </a:t>
            </a:r>
            <a:r>
              <a:rPr lang="en-US" sz="2400" dirty="0" smtClean="0"/>
              <a:t>conversion </a:t>
            </a:r>
            <a:r>
              <a:rPr lang="en-US" sz="2400" dirty="0" smtClean="0"/>
              <a:t>factor</a:t>
            </a:r>
          </a:p>
          <a:p>
            <a:pPr lvl="0" fontAlgn="base">
              <a:lnSpc>
                <a:spcPct val="150000"/>
              </a:lnSpc>
              <a:spcBef>
                <a:spcPct val="0"/>
              </a:spcBef>
              <a:spcAft>
                <a:spcPct val="0"/>
              </a:spcAft>
            </a:pPr>
            <a:r>
              <a:rPr lang="en-US" sz="2400" dirty="0" smtClean="0"/>
              <a:t> </a:t>
            </a:r>
            <a:r>
              <a:rPr lang="en-US" sz="2400" dirty="0" err="1" smtClean="0"/>
              <a:t>conv_fac</a:t>
            </a:r>
            <a:r>
              <a:rPr lang="en-US" sz="2400" dirty="0" smtClean="0"/>
              <a:t> = 0.621371 </a:t>
            </a:r>
            <a:endParaRPr lang="en-US" sz="2400" dirty="0" smtClean="0"/>
          </a:p>
          <a:p>
            <a:pPr lvl="0" fontAlgn="base">
              <a:lnSpc>
                <a:spcPct val="150000"/>
              </a:lnSpc>
              <a:spcBef>
                <a:spcPct val="0"/>
              </a:spcBef>
              <a:spcAft>
                <a:spcPct val="0"/>
              </a:spcAft>
            </a:pPr>
            <a:r>
              <a:rPr lang="en-US" sz="2400" dirty="0" smtClean="0"/>
              <a:t># </a:t>
            </a:r>
            <a:r>
              <a:rPr lang="en-US" sz="2400" dirty="0" smtClean="0"/>
              <a:t>calculate kilometers </a:t>
            </a:r>
            <a:endParaRPr lang="en-US" sz="2400" dirty="0" smtClean="0"/>
          </a:p>
          <a:p>
            <a:pPr lvl="0" fontAlgn="base">
              <a:lnSpc>
                <a:spcPct val="150000"/>
              </a:lnSpc>
              <a:spcBef>
                <a:spcPct val="0"/>
              </a:spcBef>
              <a:spcAft>
                <a:spcPct val="0"/>
              </a:spcAft>
            </a:pPr>
            <a:r>
              <a:rPr lang="en-US" sz="2400" dirty="0" smtClean="0"/>
              <a:t>kilometers </a:t>
            </a:r>
            <a:r>
              <a:rPr lang="en-US" sz="2400" dirty="0" smtClean="0"/>
              <a:t>= </a:t>
            </a:r>
            <a:r>
              <a:rPr lang="en-US" sz="2400" dirty="0" smtClean="0"/>
              <a:t>miles </a:t>
            </a:r>
            <a:r>
              <a:rPr lang="en-US" sz="2400" dirty="0" smtClean="0"/>
              <a:t>/</a:t>
            </a:r>
            <a:r>
              <a:rPr lang="en-US" sz="2400" dirty="0" err="1" smtClean="0"/>
              <a:t>conv_fac</a:t>
            </a:r>
            <a:r>
              <a:rPr lang="en-US" sz="2400" dirty="0" smtClean="0"/>
              <a:t> </a:t>
            </a:r>
          </a:p>
          <a:p>
            <a:pPr lvl="0" fontAlgn="base">
              <a:lnSpc>
                <a:spcPct val="150000"/>
              </a:lnSpc>
              <a:spcBef>
                <a:spcPct val="0"/>
              </a:spcBef>
              <a:spcAft>
                <a:spcPct val="0"/>
              </a:spcAft>
            </a:pPr>
            <a:r>
              <a:rPr lang="en-US" sz="2000" dirty="0" smtClean="0"/>
              <a:t>print</a:t>
            </a:r>
            <a:r>
              <a:rPr lang="en-US" sz="2000" dirty="0" smtClean="0"/>
              <a:t>('%0.2f miles </a:t>
            </a:r>
            <a:r>
              <a:rPr lang="en-US" sz="2000" dirty="0" smtClean="0"/>
              <a:t> is </a:t>
            </a:r>
            <a:r>
              <a:rPr lang="en-US" sz="2000" dirty="0" smtClean="0"/>
              <a:t>equal to %0.2f kilometers </a:t>
            </a:r>
            <a:r>
              <a:rPr lang="en-US" sz="2000" dirty="0" smtClean="0"/>
              <a:t>' %(</a:t>
            </a:r>
            <a:r>
              <a:rPr lang="en-US" sz="2000" dirty="0" smtClean="0"/>
              <a:t>miles </a:t>
            </a:r>
            <a:r>
              <a:rPr lang="en-US" sz="2000" dirty="0" smtClean="0"/>
              <a:t>, </a:t>
            </a:r>
            <a:r>
              <a:rPr lang="en-US" sz="2000" dirty="0" smtClean="0"/>
              <a:t>kilometers </a:t>
            </a:r>
            <a:r>
              <a:rPr lang="en-US" sz="2000" dirty="0" smtClean="0"/>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TotalTime>
  <Words>153</Words>
  <Application>Microsoft Office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Full Stack Developer  - Python </vt:lpstr>
      <vt:lpstr>Kilometers to Miles  and   Miles  to Kilometers </vt:lpstr>
      <vt:lpstr>  Data types    Data types are actually classes and variables are instance (object) of these classes. Python Numbers   Integers, floating point numbers and complex numbers fall under Python numbers category. They are defined as int, float and complex classes in Python.   Python List  List is an ordered sequence of items. It is one of the most used datatype in Python and is very flexible. All the items in a list do not need to be of the same type.  Declaring a list is pretty straight forward. Items separated by commas are enclosed within brackets [ ].  a = [1, 2.2, 'python']  Python Tuple  Tuple is an ordered sequence of items same as a list. The only difference is that tuples are immutable. Tuples once created cannot be modified. Tuples are used to write-protect data and are usually faster than lists as they cannot change dynamically.  It is defined within parentheses () where items are separated by commas.  t = (5,'program', 1+3j) We can use the slicing operator [] to extract items but we cannot change its value.    </vt:lpstr>
      <vt:lpstr>  Python Strings  String is sequence of Unicode characters. We can use single quotes or double quotes to represent strings. Multi-line strings can be denoted using triple quotes, ''' or """.  s = "This is a string"   print(s)   s = '''A multiline string''‘   print(s)   Python Set  Set is an unordered collection of unique items. Set is defined by values separated by comma inside braces { }. Items in a set are not ordered. a = {5,2,3,1,4}   Python Dictionary  Dictionary is an unordered collection of key-value pairs. It is generally used when we have a huge amount of data. Dictionaries are optimized for retrieving data. We must know the key to retrieve the value.  In Python, dictionaries are defined within braces {} with each item being a pair in the form key:value. Key and value can be of any type.  Conversion between data types  We can convert between different data types by using different type conversion functions like  int(), float(), str(), etc.   &gt;&gt;&gt; float(5)  5.0  </vt:lpstr>
      <vt:lpstr>Kilometers to Miles</vt:lpstr>
      <vt:lpstr>Miles to Kilometers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36</cp:revision>
  <dcterms:created xsi:type="dcterms:W3CDTF">2021-02-27T09:43:57Z</dcterms:created>
  <dcterms:modified xsi:type="dcterms:W3CDTF">2021-02-28T08:59:12Z</dcterms:modified>
</cp:coreProperties>
</file>