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3DDB85"/>
    <a:srgbClr val="121212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D88C-ABBF-4973-83D8-589922203649}" type="datetimeFigureOut">
              <a:rPr lang="en-US" smtClean="0"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B0C5-F0D7-47E7-9905-6219206F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95437" y="2512696"/>
            <a:ext cx="7910285" cy="1093488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790419" y="-646388"/>
            <a:ext cx="3697014" cy="2837794"/>
          </a:xfrm>
          <a:prstGeom prst="ellipse">
            <a:avLst/>
          </a:prstGeom>
          <a:solidFill>
            <a:schemeClr val="tx1">
              <a:lumMod val="85000"/>
              <a:lumOff val="1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0125"/>
            <a:ext cx="9144000" cy="106983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Reactive Programming</a:t>
            </a:r>
            <a:endParaRPr lang="en-US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526057" y="5357541"/>
            <a:ext cx="1107102" cy="11429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666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Processor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10762" y="1779033"/>
            <a:ext cx="86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</a:t>
            </a:r>
            <a:r>
              <a:rPr lang="en-US" dirty="0"/>
              <a:t>interface is the combination of both Publisher and Subscriber interfaces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2" y="2774168"/>
            <a:ext cx="8331654" cy="1281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12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Pub Sub Event Flow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1261104" y="1830156"/>
            <a:ext cx="1698171" cy="365348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Publisher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2577" y="1978784"/>
            <a:ext cx="1564607" cy="36981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dk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940680" y="5143139"/>
            <a:ext cx="4309684" cy="1907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91182">
            <a:off x="3801302" y="5256458"/>
            <a:ext cx="23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ubscribe(Subscriber r)</a:t>
            </a:r>
            <a:endParaRPr lang="en-US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39144" y="4398184"/>
            <a:ext cx="4311220" cy="1867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3213">
            <a:off x="3763642" y="4518412"/>
            <a:ext cx="278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onSubscribe</a:t>
            </a:r>
            <a:r>
              <a:rPr lang="en-US" dirty="0" smtClean="0">
                <a:latin typeface="+mj-lt"/>
              </a:rPr>
              <a:t>(Subscription s)</a:t>
            </a:r>
            <a:endParaRPr lang="en-US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939145" y="3738642"/>
            <a:ext cx="4311219" cy="2169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210547">
            <a:off x="4387231" y="3828858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equest(n)</a:t>
            </a:r>
            <a:endParaRPr lang="en-US" dirty="0"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9970" y="3193971"/>
            <a:ext cx="4228033" cy="15216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23561">
            <a:off x="4492496" y="3242063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(data)</a:t>
            </a:r>
            <a:endParaRPr lang="en-US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44945" y="2571445"/>
            <a:ext cx="4305419" cy="13910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78988">
            <a:off x="4467913" y="2623137"/>
            <a:ext cx="14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onNext</a:t>
            </a:r>
            <a:r>
              <a:rPr lang="en-US" dirty="0" smtClean="0">
                <a:latin typeface="+mj-lt"/>
              </a:rPr>
              <a:t>(data)</a:t>
            </a:r>
            <a:endParaRPr lang="en-US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 rot="5400000">
            <a:off x="3596797" y="27366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……n…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957997" y="1975463"/>
            <a:ext cx="4292367" cy="1125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53359">
            <a:off x="4500310" y="2080209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onComplete</a:t>
            </a:r>
            <a:r>
              <a:rPr lang="en-US" dirty="0" smtClean="0">
                <a:latin typeface="+mj-lt"/>
              </a:rPr>
              <a:t>()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8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/>
      <p:bldP spid="24" grpId="0"/>
      <p:bldP spid="27" grpId="0"/>
      <p:bldP spid="29" grpId="0"/>
      <p:bldP spid="31" grpId="0"/>
      <p:bldP spid="32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819" y="631371"/>
            <a:ext cx="5424452" cy="6755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Reactive Programming?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01" y="1891603"/>
            <a:ext cx="8586846" cy="3204726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Reactive Programming is design pattern that focuses on use of </a:t>
            </a:r>
            <a:r>
              <a:rPr lang="en-US" sz="1800" b="1" dirty="0" smtClean="0">
                <a:solidFill>
                  <a:srgbClr val="FF66CC"/>
                </a:solidFill>
                <a:ea typeface="Hack" panose="020B0609030202020204" pitchFamily="49" charset="0"/>
                <a:cs typeface="Hack" panose="020B0609030202020204" pitchFamily="49" charset="0"/>
              </a:rPr>
              <a:t>asynchronous</a:t>
            </a: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 and</a:t>
            </a:r>
            <a:r>
              <a:rPr lang="en-US" sz="1800" dirty="0" smtClean="0">
                <a:solidFill>
                  <a:srgbClr val="FF66CC"/>
                </a:solidFill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dirty="0" smtClean="0">
                <a:solidFill>
                  <a:srgbClr val="FF66CC"/>
                </a:solidFill>
                <a:ea typeface="Hack" panose="020B0609030202020204" pitchFamily="49" charset="0"/>
                <a:cs typeface="Hack" panose="020B0609030202020204" pitchFamily="49" charset="0"/>
              </a:rPr>
              <a:t>non-blocking</a:t>
            </a: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 data streams  to handle </a:t>
            </a:r>
            <a:r>
              <a:rPr lang="en-US" sz="1800" b="1" dirty="0" smtClean="0">
                <a:ea typeface="Hack" panose="020B0609030202020204" pitchFamily="49" charset="0"/>
                <a:cs typeface="Hack" panose="020B0609030202020204" pitchFamily="49" charset="0"/>
              </a:rPr>
              <a:t>data</a:t>
            </a: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 and </a:t>
            </a:r>
            <a:r>
              <a:rPr lang="en-US" sz="1800" b="1" dirty="0" smtClean="0">
                <a:ea typeface="Hack" panose="020B0609030202020204" pitchFamily="49" charset="0"/>
                <a:cs typeface="Hack" panose="020B0609030202020204" pitchFamily="49" charset="0"/>
              </a:rPr>
              <a:t>events</a:t>
            </a: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Help us to increase </a:t>
            </a:r>
            <a:r>
              <a:rPr lang="en-US" sz="1800" b="1" dirty="0" smtClean="0">
                <a:ea typeface="Hack" panose="020B0609030202020204" pitchFamily="49" charset="0"/>
                <a:cs typeface="Hack" panose="020B0609030202020204" pitchFamily="49" charset="0"/>
              </a:rPr>
              <a:t>Efficiency</a:t>
            </a: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 and Scalability of </a:t>
            </a:r>
            <a:r>
              <a:rPr lang="en-US" sz="1800" b="1" dirty="0" smtClean="0">
                <a:ea typeface="Hack" panose="020B0609030202020204" pitchFamily="49" charset="0"/>
                <a:cs typeface="Hack" panose="020B0609030202020204" pitchFamily="49" charset="0"/>
              </a:rPr>
              <a:t>applications</a:t>
            </a:r>
            <a:r>
              <a:rPr lang="en-US" sz="1800" dirty="0" smtClean="0">
                <a:ea typeface="Hack" panose="020B0609030202020204" pitchFamily="49" charset="0"/>
                <a:cs typeface="Hack" panose="020B0609030202020204" pitchFamily="49" charset="0"/>
              </a:rPr>
              <a:t>.</a:t>
            </a: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811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819" y="627195"/>
            <a:ext cx="6371771" cy="6755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Synchronous and Blocking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592563" y="1851660"/>
            <a:ext cx="3822876" cy="3901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30357" y="2449285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97555" y="3450781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53" y="3105475"/>
            <a:ext cx="1096686" cy="16491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16121" y="4414634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Thread3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5664" y="2648856"/>
            <a:ext cx="1365908" cy="2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628150" y="4553715"/>
            <a:ext cx="569406" cy="89508"/>
          </a:xfrm>
          <a:custGeom>
            <a:avLst/>
            <a:gdLst>
              <a:gd name="connsiteX0" fmla="*/ 0 w 544285"/>
              <a:gd name="connsiteY0" fmla="*/ 0 h 43543"/>
              <a:gd name="connsiteX1" fmla="*/ 544285 w 544285"/>
              <a:gd name="connsiteY1" fmla="*/ 43543 h 4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4285" h="43543">
                <a:moveTo>
                  <a:pt x="0" y="0"/>
                </a:moveTo>
                <a:lnTo>
                  <a:pt x="544285" y="4354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590776" y="3722925"/>
            <a:ext cx="606779" cy="234685"/>
          </a:xfrm>
          <a:custGeom>
            <a:avLst/>
            <a:gdLst>
              <a:gd name="connsiteX0" fmla="*/ 0 w 551543"/>
              <a:gd name="connsiteY0" fmla="*/ 210457 h 210457"/>
              <a:gd name="connsiteX1" fmla="*/ 551543 w 551543"/>
              <a:gd name="connsiteY1" fmla="*/ 0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543" h="210457">
                <a:moveTo>
                  <a:pt x="0" y="210457"/>
                </a:moveTo>
                <a:lnTo>
                  <a:pt x="55154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606800" y="2757714"/>
            <a:ext cx="609321" cy="580572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.gifer.com/origin/a1/a1d81f564eeb1468aefbcfd54d1571b8_w2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90" y="2289052"/>
            <a:ext cx="1192209" cy="11922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6531428" y="2987040"/>
            <a:ext cx="1418862" cy="11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4344" y="198599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30 min(wait)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3618764" y="2910840"/>
            <a:ext cx="636075" cy="634582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879739" y="3338286"/>
            <a:ext cx="1711037" cy="11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H="1">
            <a:off x="1879740" y="3545422"/>
            <a:ext cx="1670081" cy="13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V="1">
            <a:off x="1879739" y="3957610"/>
            <a:ext cx="1694259" cy="18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endCxn id="43" idx="0"/>
          </p:cNvCxnSpPr>
          <p:nvPr/>
        </p:nvCxnSpPr>
        <p:spPr>
          <a:xfrm>
            <a:off x="1864545" y="4534207"/>
            <a:ext cx="1763605" cy="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2" grpId="0" animBg="1"/>
      <p:bldP spid="6" grpId="0" animBg="1"/>
      <p:bldP spid="26" grpId="0" animBg="1"/>
      <p:bldP spid="43" grpId="0" animBg="1"/>
      <p:bldP spid="44" grpId="0" animBg="1"/>
      <p:bldP spid="45" grpId="0" animBg="1"/>
      <p:bldP spid="53" grpId="0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371771" cy="6755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Asynchronous and Non-Blocking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3592563" y="1851660"/>
            <a:ext cx="3822876" cy="39014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30357" y="2449285"/>
            <a:ext cx="2315307" cy="616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3053" y="3105475"/>
            <a:ext cx="1096686" cy="1900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545664" y="2648856"/>
            <a:ext cx="1365908" cy="2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606800" y="2757714"/>
            <a:ext cx="609321" cy="580572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.gifer.com/origin/a1/a1d81f564eeb1468aefbcfd54d1571b8_w2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90" y="2289052"/>
            <a:ext cx="1192209" cy="11922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6555056" y="2952949"/>
            <a:ext cx="1395234" cy="45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34344" y="1985992"/>
            <a:ext cx="14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 min(wait)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3605012" y="2910839"/>
            <a:ext cx="649827" cy="1096137"/>
          </a:xfrm>
          <a:custGeom>
            <a:avLst/>
            <a:gdLst>
              <a:gd name="connsiteX0" fmla="*/ 0 w 662723"/>
              <a:gd name="connsiteY0" fmla="*/ 628150 h 628150"/>
              <a:gd name="connsiteX1" fmla="*/ 602343 w 662723"/>
              <a:gd name="connsiteY1" fmla="*/ 62093 h 628150"/>
              <a:gd name="connsiteX2" fmla="*/ 609600 w 662723"/>
              <a:gd name="connsiteY2" fmla="*/ 40321 h 62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723" h="628150">
                <a:moveTo>
                  <a:pt x="0" y="628150"/>
                </a:moveTo>
                <a:lnTo>
                  <a:pt x="602343" y="62093"/>
                </a:lnTo>
                <a:cubicBezTo>
                  <a:pt x="703943" y="-35879"/>
                  <a:pt x="656771" y="2221"/>
                  <a:pt x="609600" y="403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1879739" y="3338286"/>
            <a:ext cx="1711037" cy="11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V="1">
            <a:off x="1775460" y="4006977"/>
            <a:ext cx="1815316" cy="14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63029" y="2968954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After 30 min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862716" y="3105475"/>
            <a:ext cx="2626334" cy="1823206"/>
          </a:xfrm>
          <a:custGeom>
            <a:avLst/>
            <a:gdLst>
              <a:gd name="connsiteX0" fmla="*/ 2560096 w 2626334"/>
              <a:gd name="connsiteY0" fmla="*/ 0 h 1823206"/>
              <a:gd name="connsiteX1" fmla="*/ 2323876 w 2626334"/>
              <a:gd name="connsiteY1" fmla="*/ 1684020 h 1823206"/>
              <a:gd name="connsiteX2" fmla="*/ 175036 w 2626334"/>
              <a:gd name="connsiteY2" fmla="*/ 1729740 h 1823206"/>
              <a:gd name="connsiteX3" fmla="*/ 136936 w 2626334"/>
              <a:gd name="connsiteY3" fmla="*/ 1729740 h 182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6334" h="1823206">
                <a:moveTo>
                  <a:pt x="2560096" y="0"/>
                </a:moveTo>
                <a:cubicBezTo>
                  <a:pt x="2640741" y="697865"/>
                  <a:pt x="2721386" y="1395730"/>
                  <a:pt x="2323876" y="1684020"/>
                </a:cubicBezTo>
                <a:cubicBezTo>
                  <a:pt x="1926366" y="1972310"/>
                  <a:pt x="539526" y="1722120"/>
                  <a:pt x="175036" y="1729740"/>
                </a:cubicBezTo>
                <a:cubicBezTo>
                  <a:pt x="-189454" y="1737360"/>
                  <a:pt x="126776" y="1727200"/>
                  <a:pt x="136936" y="17297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7420" y="4883997"/>
            <a:ext cx="870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Response</a:t>
            </a:r>
            <a:endParaRPr lang="en-US" sz="14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50057" y="3066142"/>
            <a:ext cx="85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Request1</a:t>
            </a:r>
            <a:endParaRPr lang="en-US" sz="14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4849" y="3775429"/>
            <a:ext cx="85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Request2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06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6" grpId="0" animBg="1"/>
      <p:bldP spid="45" grpId="0" animBg="1"/>
      <p:bldP spid="53" grpId="0"/>
      <p:bldP spid="58" grpId="0" animBg="1"/>
      <p:bldP spid="30" grpId="0"/>
      <p:bldP spid="17" grpId="0" animBg="1"/>
      <p:bldP spid="19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Features of Reactive Programming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10761" y="1971265"/>
            <a:ext cx="8883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a typeface="Hack" panose="020B0609030202020204" pitchFamily="49" charset="0"/>
                <a:cs typeface="Hack" panose="020B0609030202020204" pitchFamily="49" charset="0"/>
              </a:rPr>
              <a:t>Asynchronous and non-blocking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a typeface="Hack" panose="020B0609030202020204" pitchFamily="49" charset="0"/>
                <a:cs typeface="Hack" panose="020B0609030202020204" pitchFamily="49" charset="0"/>
              </a:rPr>
              <a:t>Functional Style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a typeface="Hack" panose="020B0609030202020204" pitchFamily="49" charset="0"/>
                <a:cs typeface="Hack" panose="020B0609030202020204" pitchFamily="49" charset="0"/>
              </a:rPr>
              <a:t>Data flow as event driven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ea typeface="Hack" panose="020B0609030202020204" pitchFamily="49" charset="0"/>
                <a:cs typeface="Hack" panose="020B0609030202020204" pitchFamily="49" charset="0"/>
              </a:rPr>
              <a:t>Backpressure of DataStream</a:t>
            </a:r>
            <a:endParaRPr lang="en-US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Reactive Stream Specification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13543" y="2039257"/>
            <a:ext cx="7333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programming has some rules these rules is known as Specification</a:t>
            </a:r>
          </a:p>
          <a:p>
            <a:endParaRPr lang="en-US" dirty="0" smtClean="0"/>
          </a:p>
          <a:p>
            <a:r>
              <a:rPr lang="en-US" dirty="0" smtClean="0"/>
              <a:t>There are 4 main interfaces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543" y="32421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Publisher 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1254" y="3676208"/>
            <a:ext cx="158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Subscriber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1254" y="4110316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Subscription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1254" y="4489981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Processor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73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Publisher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5368"/>
            <a:ext cx="6262763" cy="1791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422400" y="2036002"/>
            <a:ext cx="19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 as data source.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7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Subscriber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37070" y="1862197"/>
            <a:ext cx="209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 as data receiver.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0" y="2498833"/>
            <a:ext cx="5342555" cy="3461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33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lum/>
          </a:blip>
          <a:srcRect/>
          <a:tile tx="0" ty="-38735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0762" y="526303"/>
            <a:ext cx="7966513" cy="921934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30288" y="-725215"/>
            <a:ext cx="3697014" cy="3224048"/>
          </a:xfrm>
          <a:prstGeom prst="ellipse">
            <a:avLst/>
          </a:prstGeom>
          <a:solidFill>
            <a:schemeClr val="tx1">
              <a:lumMod val="85000"/>
              <a:lumOff val="1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9088" y="602590"/>
            <a:ext cx="6931887" cy="67552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chemeClr val="bg1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Subscription</a:t>
            </a:r>
            <a:endParaRPr lang="en-US" sz="4000" b="1" dirty="0">
              <a:solidFill>
                <a:schemeClr val="bg1"/>
              </a:solidFill>
              <a:latin typeface="+mn-lt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20085492">
            <a:off x="-4344700" y="-4428858"/>
            <a:ext cx="3626971" cy="11837774"/>
          </a:xfrm>
          <a:prstGeom prst="triangle">
            <a:avLst/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9" t="8173" r="9419" b="8032"/>
          <a:stretch/>
        </p:blipFill>
        <p:spPr>
          <a:xfrm>
            <a:off x="913543" y="5676900"/>
            <a:ext cx="719616" cy="74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37070" y="1862197"/>
            <a:ext cx="481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equest </a:t>
            </a:r>
            <a:r>
              <a:rPr lang="en-US" b="1" dirty="0"/>
              <a:t>data from Publisher or cancel a request.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2870877"/>
            <a:ext cx="5106307" cy="2306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616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CD565A28D8B4D844B825DEFCD976D" ma:contentTypeVersion="12" ma:contentTypeDescription="Create a new document." ma:contentTypeScope="" ma:versionID="fc74a1088b71cdf1258adbb3303a758e">
  <xsd:schema xmlns:xsd="http://www.w3.org/2001/XMLSchema" xmlns:xs="http://www.w3.org/2001/XMLSchema" xmlns:p="http://schemas.microsoft.com/office/2006/metadata/properties" xmlns:ns3="7de32cbd-1926-44d7-a12c-86721daf073b" xmlns:ns4="04d34631-037c-40e0-8fe1-87a6e91b94ea" targetNamespace="http://schemas.microsoft.com/office/2006/metadata/properties" ma:root="true" ma:fieldsID="b8ccc07024024c59a27e3cca67b83328" ns3:_="" ns4:_="">
    <xsd:import namespace="7de32cbd-1926-44d7-a12c-86721daf073b"/>
    <xsd:import namespace="04d34631-037c-40e0-8fe1-87a6e91b94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32cbd-1926-44d7-a12c-86721daf07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34631-037c-40e0-8fe1-87a6e91b94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d34631-037c-40e0-8fe1-87a6e91b94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F71C6-3F8B-4A1C-842B-9E4326672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e32cbd-1926-44d7-a12c-86721daf073b"/>
    <ds:schemaRef ds:uri="04d34631-037c-40e0-8fe1-87a6e91b9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64B72-7322-4022-8063-F4ABC7FB828C}">
  <ds:schemaRefs>
    <ds:schemaRef ds:uri="http://purl.org/dc/terms/"/>
    <ds:schemaRef ds:uri="04d34631-037c-40e0-8fe1-87a6e91b94ea"/>
    <ds:schemaRef ds:uri="http://schemas.microsoft.com/office/2006/documentManagement/types"/>
    <ds:schemaRef ds:uri="7de32cbd-1926-44d7-a12c-86721daf073b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6E251C-3E1C-423C-9D40-7E359120E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Hack</vt:lpstr>
      <vt:lpstr>Office Theme</vt:lpstr>
      <vt:lpstr>Reactive Programming</vt:lpstr>
      <vt:lpstr>Reactive Programming?</vt:lpstr>
      <vt:lpstr>Synchronous and Blocking</vt:lpstr>
      <vt:lpstr>Asynchronous and Non-Blocking</vt:lpstr>
      <vt:lpstr>Features of Reactive Programming</vt:lpstr>
      <vt:lpstr>Reactive Stream Specification</vt:lpstr>
      <vt:lpstr>Publisher</vt:lpstr>
      <vt:lpstr>Subscriber</vt:lpstr>
      <vt:lpstr>Subscription</vt:lpstr>
      <vt:lpstr>Processor</vt:lpstr>
      <vt:lpstr>Pub Sub Event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Course</dc:title>
  <dc:creator>Durgesh Tiwari</dc:creator>
  <cp:lastModifiedBy>Durgesh Tiwari</cp:lastModifiedBy>
  <cp:revision>85</cp:revision>
  <dcterms:created xsi:type="dcterms:W3CDTF">2023-10-10T06:16:52Z</dcterms:created>
  <dcterms:modified xsi:type="dcterms:W3CDTF">2023-10-19T09:09:26Z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0x010100BF2CD565A28D8B4D844B825DEFCD976D</vt:lpwstr>
  </property>
</Properties>
</file>