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ype of Trees"/>
          <p:cNvSpPr txBox="1"/>
          <p:nvPr>
            <p:ph type="ctrTitle"/>
          </p:nvPr>
        </p:nvSpPr>
        <p:spPr>
          <a:xfrm>
            <a:off x="7473870" y="5079543"/>
            <a:ext cx="9958541" cy="2094685"/>
          </a:xfrm>
          <a:prstGeom prst="rect">
            <a:avLst/>
          </a:prstGeom>
        </p:spPr>
        <p:txBody>
          <a:bodyPr/>
          <a:lstStyle>
            <a:lvl1pPr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Type of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 self-balancing binary search tree with the following properties:…"/>
          <p:cNvSpPr txBox="1"/>
          <p:nvPr>
            <p:ph type="body" idx="21"/>
          </p:nvPr>
        </p:nvSpPr>
        <p:spPr>
          <a:xfrm>
            <a:off x="1206500" y="2476792"/>
            <a:ext cx="21971000" cy="31771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44830">
              <a:defRPr b="0" sz="3630">
                <a:latin typeface="Graphik"/>
                <a:ea typeface="Graphik"/>
                <a:cs typeface="Graphik"/>
                <a:sym typeface="Graphik"/>
              </a:defRPr>
            </a:pPr>
            <a:r>
              <a:t>A self-balancing binary search tree with the following properties:</a:t>
            </a:r>
          </a:p>
          <a:p>
            <a:pPr marL="150876" indent="-150876" defTabSz="544830">
              <a:buSzPct val="100000"/>
              <a:buChar char="•"/>
              <a:defRPr b="0" sz="3630">
                <a:latin typeface="Graphik"/>
                <a:ea typeface="Graphik"/>
                <a:cs typeface="Graphik"/>
                <a:sym typeface="Graphik"/>
              </a:defRPr>
            </a:pPr>
            <a:r>
              <a:t> Nodes are either red or black.</a:t>
            </a:r>
          </a:p>
          <a:p>
            <a:pPr marL="150876" indent="-150876" defTabSz="544830">
              <a:buSzPct val="100000"/>
              <a:buChar char="•"/>
              <a:defRPr b="0" sz="3630">
                <a:latin typeface="Graphik"/>
                <a:ea typeface="Graphik"/>
                <a:cs typeface="Graphik"/>
                <a:sym typeface="Graphik"/>
              </a:defRPr>
            </a:pPr>
            <a:r>
              <a:t> Root is black.</a:t>
            </a:r>
          </a:p>
          <a:p>
            <a:pPr marL="150876" indent="-150876" defTabSz="544830">
              <a:buSzPct val="100000"/>
              <a:buChar char="•"/>
              <a:defRPr b="0" sz="3630">
                <a:latin typeface="Graphik"/>
                <a:ea typeface="Graphik"/>
                <a:cs typeface="Graphik"/>
                <a:sym typeface="Graphik"/>
              </a:defRPr>
            </a:pPr>
            <a:r>
              <a:t> No two red nodes can be adjacent.</a:t>
            </a:r>
          </a:p>
          <a:p>
            <a:pPr marL="150876" indent="-150876" defTabSz="544830">
              <a:buSzPct val="100000"/>
              <a:buChar char="•"/>
              <a:defRPr b="0" sz="3630">
                <a:latin typeface="Graphik"/>
                <a:ea typeface="Graphik"/>
                <a:cs typeface="Graphik"/>
                <a:sym typeface="Graphik"/>
              </a:defRPr>
            </a:pPr>
            <a:r>
              <a:t> Every path from root to a leaf has the same number of black nodes.</a:t>
            </a:r>
          </a:p>
        </p:txBody>
      </p:sp>
      <p:sp>
        <p:nvSpPr>
          <p:cNvPr id="216" name="Red-Black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Red-Black Tree</a:t>
            </a:r>
          </a:p>
        </p:txBody>
      </p:sp>
      <p:sp>
        <p:nvSpPr>
          <p:cNvPr id="217" name="Memory management in compilers, used in TreeMap and TreeSet in Java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Memory management in compilers, used in TreeMap and TreeSet in Java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56813" y="5931696"/>
            <a:ext cx="7670374" cy="5486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5" grpId="1"/>
      <p:bldP build="whole" bldLvl="1" animBg="1" rev="0" advAuto="0" spid="218" grpId="2"/>
      <p:bldP build="whole" bldLvl="1" animBg="1" rev="0" advAuto="0" spid="217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tree where each node can have at most N children"/>
          <p:cNvSpPr txBox="1"/>
          <p:nvPr>
            <p:ph type="body" idx="21"/>
          </p:nvPr>
        </p:nvSpPr>
        <p:spPr>
          <a:xfrm>
            <a:off x="1206500" y="2476792"/>
            <a:ext cx="21971000" cy="7584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02615">
              <a:defRPr b="0" sz="401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tree where each node can have at most N children</a:t>
            </a:r>
          </a:p>
        </p:txBody>
      </p:sp>
      <p:sp>
        <p:nvSpPr>
          <p:cNvPr id="221" name="N-ary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N-ary Tree</a:t>
            </a:r>
          </a:p>
        </p:txBody>
      </p:sp>
      <p:sp>
        <p:nvSpPr>
          <p:cNvPr id="222" name="Representing hierarchical structures like file systems."/>
          <p:cNvSpPr txBox="1"/>
          <p:nvPr/>
        </p:nvSpPr>
        <p:spPr>
          <a:xfrm>
            <a:off x="1440964" y="12231541"/>
            <a:ext cx="792843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Representing hierarchical structures like file systems.</a:t>
            </a:r>
          </a:p>
        </p:txBody>
      </p:sp>
      <p:pic>
        <p:nvPicPr>
          <p:cNvPr id="22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26593" y="4705656"/>
            <a:ext cx="10743121" cy="4587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22" grpId="3"/>
      <p:bldP build="whole" bldLvl="1" animBg="1" rev="0" advAuto="0" spid="22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 specialized tree for storing strings, where nodes represent characters, and paths represent words."/>
          <p:cNvSpPr txBox="1"/>
          <p:nvPr>
            <p:ph type="body" idx="21"/>
          </p:nvPr>
        </p:nvSpPr>
        <p:spPr>
          <a:xfrm>
            <a:off x="1206500" y="2476792"/>
            <a:ext cx="21971000" cy="11837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95300">
              <a:defRPr b="0" sz="33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specialized tree for storing strings, where nodes represent characters, and paths represent words.</a:t>
            </a:r>
          </a:p>
        </p:txBody>
      </p:sp>
      <p:sp>
        <p:nvSpPr>
          <p:cNvPr id="226" name="Trie (Prefix Tre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Trie (Prefix Tree)</a:t>
            </a:r>
          </a:p>
        </p:txBody>
      </p:sp>
      <p:sp>
        <p:nvSpPr>
          <p:cNvPr id="227" name="Used in autocomplete systems and dictionaries."/>
          <p:cNvSpPr txBox="1"/>
          <p:nvPr/>
        </p:nvSpPr>
        <p:spPr>
          <a:xfrm>
            <a:off x="1440964" y="12231541"/>
            <a:ext cx="792843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Used in autocomplete systems and dictionaries.</a:t>
            </a:r>
          </a:p>
        </p:txBody>
      </p:sp>
      <p:pic>
        <p:nvPicPr>
          <p:cNvPr id="22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0300" y="3945976"/>
            <a:ext cx="6883400" cy="624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1"/>
      <p:bldP build="whole" bldLvl="1" animBg="1" rev="0" advAuto="0" spid="228" grpId="2"/>
      <p:bldP build="whole" bldLvl="1" animBg="1" rev="0" advAuto="0" spid="227" grpId="3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 tree used to store intervals or segments for efficient range queries."/>
          <p:cNvSpPr txBox="1"/>
          <p:nvPr>
            <p:ph type="body" idx="21"/>
          </p:nvPr>
        </p:nvSpPr>
        <p:spPr>
          <a:xfrm>
            <a:off x="1206500" y="2476792"/>
            <a:ext cx="21971000" cy="751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86104">
              <a:defRPr b="0" sz="3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tree used to store intervals or segments for efficient range queries.</a:t>
            </a:r>
          </a:p>
        </p:txBody>
      </p:sp>
      <p:sp>
        <p:nvSpPr>
          <p:cNvPr id="231" name="Segment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Segment Tree</a:t>
            </a:r>
          </a:p>
        </p:txBody>
      </p:sp>
      <p:sp>
        <p:nvSpPr>
          <p:cNvPr id="232" name="Range sum queries, range minimum/maximum queries."/>
          <p:cNvSpPr txBox="1"/>
          <p:nvPr/>
        </p:nvSpPr>
        <p:spPr>
          <a:xfrm>
            <a:off x="1440964" y="12231541"/>
            <a:ext cx="962706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Range sum queries, range minimum/maximum queries.</a:t>
            </a:r>
          </a:p>
        </p:txBody>
      </p:sp>
      <p:pic>
        <p:nvPicPr>
          <p:cNvPr id="23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26451" y="4175917"/>
            <a:ext cx="9002942" cy="626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3"/>
      <p:bldP build="whole" bldLvl="1" animBg="1" rev="0" advAuto="0" spid="230" grpId="1"/>
      <p:bldP build="whole" bldLvl="1" animBg="1" rev="0" advAuto="0" spid="233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 tree used for efficient prefix sum queries and updates."/>
          <p:cNvSpPr txBox="1"/>
          <p:nvPr>
            <p:ph type="body" idx="21"/>
          </p:nvPr>
        </p:nvSpPr>
        <p:spPr>
          <a:xfrm>
            <a:off x="1206500" y="2476792"/>
            <a:ext cx="21971000" cy="751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86104">
              <a:defRPr b="0" sz="3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tree used for efficient prefix sum queries and updates.</a:t>
            </a:r>
          </a:p>
        </p:txBody>
      </p:sp>
      <p:sp>
        <p:nvSpPr>
          <p:cNvPr id="236" name="Fenwick Tree (Binary Indexed Tre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Fenwick Tree (Binary Indexed Tree)</a:t>
            </a:r>
          </a:p>
        </p:txBody>
      </p:sp>
      <p:sp>
        <p:nvSpPr>
          <p:cNvPr id="237" name="Dynamic cumulative frequency tables."/>
          <p:cNvSpPr txBox="1"/>
          <p:nvPr/>
        </p:nvSpPr>
        <p:spPr>
          <a:xfrm>
            <a:off x="1440964" y="12231541"/>
            <a:ext cx="962706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Dynamic cumulative frequency tables.</a:t>
            </a:r>
          </a:p>
        </p:txBody>
      </p:sp>
      <p:pic>
        <p:nvPicPr>
          <p:cNvPr id="23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86800" y="4654550"/>
            <a:ext cx="8698080" cy="5467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7" grpId="3"/>
      <p:bldP build="whole" bldLvl="1" animBg="1" rev="0" advAuto="0" spid="235" grpId="1"/>
      <p:bldP build="whole" bldLvl="1" animBg="1" rev="0" advAuto="0" spid="238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 Binary Tree is a hierarchical data structure in which each node has at most two children"/>
          <p:cNvSpPr txBox="1"/>
          <p:nvPr>
            <p:ph type="body" idx="21"/>
          </p:nvPr>
        </p:nvSpPr>
        <p:spPr>
          <a:xfrm>
            <a:off x="1206500" y="2476792"/>
            <a:ext cx="21971000" cy="1810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19125">
              <a:defRPr b="0" sz="412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Binary Tree is a hierarchical data structure in which each node has at most two children</a:t>
            </a:r>
          </a:p>
        </p:txBody>
      </p:sp>
      <p:sp>
        <p:nvSpPr>
          <p:cNvPr id="241" name="Binary Tre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Binary Trees</a:t>
            </a:r>
          </a:p>
        </p:txBody>
      </p:sp>
      <p:sp>
        <p:nvSpPr>
          <p:cNvPr id="242" name="Full Binary Tree- Every node has either 0 or 2 children.…"/>
          <p:cNvSpPr txBox="1"/>
          <p:nvPr/>
        </p:nvSpPr>
        <p:spPr>
          <a:xfrm>
            <a:off x="1556450" y="10446666"/>
            <a:ext cx="18585137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Full Binary Tree- Every node has either </a:t>
            </a:r>
            <a:r>
              <a:rPr b="1"/>
              <a:t>0 or 2</a:t>
            </a:r>
            <a:r>
              <a:t> children.</a:t>
            </a: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Complete Binary Tree- All levels are completely filled </a:t>
            </a:r>
            <a:r>
              <a:rPr b="1"/>
              <a:t>except possibly the last</a:t>
            </a:r>
            <a:r>
              <a:t>, which is filled from </a:t>
            </a:r>
            <a:r>
              <a:rPr b="1"/>
              <a:t>left to right</a:t>
            </a:r>
            <a:r>
              <a:t>.</a:t>
            </a: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Perfect Binary Tree - All </a:t>
            </a:r>
            <a:r>
              <a:rPr b="1"/>
              <a:t>internal nodes</a:t>
            </a:r>
            <a:r>
              <a:t> have </a:t>
            </a:r>
            <a:r>
              <a:rPr b="1"/>
              <a:t>two children</a:t>
            </a:r>
            <a:r>
              <a:t>, and all </a:t>
            </a:r>
            <a:r>
              <a:rPr b="1"/>
              <a:t>leaf nodes</a:t>
            </a:r>
            <a:r>
              <a:t> are at the same level.</a:t>
            </a: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Balanced Binary Tree- The difference in height between left and right subtrees is at most 1.</a:t>
            </a: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Degenerate (Skewed) Tree Every parent node has </a:t>
            </a:r>
            <a:r>
              <a:rPr b="1"/>
              <a:t>only one child</a:t>
            </a:r>
            <a:r>
              <a:t>.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243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44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45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46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47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48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2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3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Class="entr" nodeType="with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2" grpId="2"/>
      <p:bldP build="whole" bldLvl="1" animBg="1" rev="0" advAuto="0" spid="25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"/>
          <p:cNvGrpSpPr/>
          <p:nvPr/>
        </p:nvGrpSpPr>
        <p:grpSpPr>
          <a:xfrm>
            <a:off x="11260036" y="1471584"/>
            <a:ext cx="3794577" cy="4255876"/>
            <a:chOff x="0" y="0"/>
            <a:chExt cx="3794575" cy="4255874"/>
          </a:xfrm>
        </p:grpSpPr>
        <p:sp>
          <p:nvSpPr>
            <p:cNvPr id="256" name="Line"/>
            <p:cNvSpPr/>
            <p:nvPr/>
          </p:nvSpPr>
          <p:spPr>
            <a:xfrm flipH="1" flipV="1">
              <a:off x="641017" y="705072"/>
              <a:ext cx="2658496" cy="302990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57" name="Oval"/>
            <p:cNvSpPr/>
            <p:nvPr/>
          </p:nvSpPr>
          <p:spPr>
            <a:xfrm>
              <a:off x="0" y="0"/>
              <a:ext cx="802528" cy="848786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8" name="Oval"/>
            <p:cNvSpPr/>
            <p:nvPr/>
          </p:nvSpPr>
          <p:spPr>
            <a:xfrm>
              <a:off x="990399" y="1102617"/>
              <a:ext cx="802528" cy="84878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9" name="Oval"/>
            <p:cNvSpPr/>
            <p:nvPr/>
          </p:nvSpPr>
          <p:spPr>
            <a:xfrm>
              <a:off x="2147602" y="2392680"/>
              <a:ext cx="802529" cy="84878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0" name="Oval"/>
            <p:cNvSpPr/>
            <p:nvPr/>
          </p:nvSpPr>
          <p:spPr>
            <a:xfrm>
              <a:off x="2992048" y="3407088"/>
              <a:ext cx="802528" cy="84878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7168539" y="7165769"/>
            <a:ext cx="4302277" cy="4765187"/>
            <a:chOff x="0" y="0"/>
            <a:chExt cx="4302275" cy="4765185"/>
          </a:xfrm>
        </p:grpSpPr>
        <p:sp>
          <p:nvSpPr>
            <p:cNvPr id="262" name="Line"/>
            <p:cNvSpPr/>
            <p:nvPr/>
          </p:nvSpPr>
          <p:spPr>
            <a:xfrm flipV="1">
              <a:off x="647828" y="673087"/>
              <a:ext cx="2966579" cy="34590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63" name="Circle"/>
            <p:cNvSpPr/>
            <p:nvPr/>
          </p:nvSpPr>
          <p:spPr>
            <a:xfrm>
              <a:off x="3264008" y="0"/>
              <a:ext cx="1038268" cy="1036276"/>
            </a:xfrm>
            <a:prstGeom prst="ellipse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4" name="Circle"/>
            <p:cNvSpPr/>
            <p:nvPr/>
          </p:nvSpPr>
          <p:spPr>
            <a:xfrm>
              <a:off x="2036633" y="1453871"/>
              <a:ext cx="1038268" cy="1036276"/>
            </a:xfrm>
            <a:prstGeom prst="ellipse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" name="Circle"/>
            <p:cNvSpPr/>
            <p:nvPr/>
          </p:nvSpPr>
          <p:spPr>
            <a:xfrm>
              <a:off x="930647" y="2611583"/>
              <a:ext cx="1038268" cy="1036277"/>
            </a:xfrm>
            <a:prstGeom prst="ellipse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6" name="Circle"/>
            <p:cNvSpPr/>
            <p:nvPr/>
          </p:nvSpPr>
          <p:spPr>
            <a:xfrm>
              <a:off x="0" y="3728909"/>
              <a:ext cx="1038268" cy="1036277"/>
            </a:xfrm>
            <a:prstGeom prst="ellipse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4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4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7" grpId="2"/>
      <p:bldP build="whole" bldLvl="1" animBg="1" rev="0" advAuto="0" spid="26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reorder Traversal (Root → Left → Right)"/>
          <p:cNvSpPr txBox="1"/>
          <p:nvPr>
            <p:ph type="body" idx="21"/>
          </p:nvPr>
        </p:nvSpPr>
        <p:spPr>
          <a:xfrm>
            <a:off x="1206500" y="2476792"/>
            <a:ext cx="21971000" cy="784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27379">
              <a:defRPr b="0" sz="418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Preorder Traversal (Root → Left → Right)</a:t>
            </a:r>
          </a:p>
        </p:txBody>
      </p:sp>
      <p:sp>
        <p:nvSpPr>
          <p:cNvPr id="270" name="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Traversal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271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72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73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75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76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79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0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1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83" name="1 2 4 5 3 6"/>
          <p:cNvSpPr txBox="1"/>
          <p:nvPr/>
        </p:nvSpPr>
        <p:spPr>
          <a:xfrm>
            <a:off x="10380903" y="11252760"/>
            <a:ext cx="4074857" cy="203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1 2 4 5 3 6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Inorder Traversal (Left → Root → Right)"/>
          <p:cNvSpPr txBox="1"/>
          <p:nvPr>
            <p:ph type="body" idx="21"/>
          </p:nvPr>
        </p:nvSpPr>
        <p:spPr>
          <a:xfrm>
            <a:off x="1206500" y="2476792"/>
            <a:ext cx="21971000" cy="784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27379">
              <a:defRPr b="0" sz="418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Inorder Traversal (Left → Root → Right)</a:t>
            </a:r>
          </a:p>
        </p:txBody>
      </p:sp>
      <p:sp>
        <p:nvSpPr>
          <p:cNvPr id="286" name="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Traversal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287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288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289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290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291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92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5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6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97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299" name="4 2 5 1 3 6"/>
          <p:cNvSpPr txBox="1"/>
          <p:nvPr/>
        </p:nvSpPr>
        <p:spPr>
          <a:xfrm>
            <a:off x="10154572" y="11403175"/>
            <a:ext cx="407485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4 2 5 1 3 6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ostorder Traversal (Left → Right → Root)"/>
          <p:cNvSpPr txBox="1"/>
          <p:nvPr>
            <p:ph type="body" idx="21"/>
          </p:nvPr>
        </p:nvSpPr>
        <p:spPr>
          <a:xfrm>
            <a:off x="1206500" y="2476792"/>
            <a:ext cx="21971000" cy="784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27379">
              <a:defRPr b="0" sz="418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Postorder Traversal (Left → Right → Root)</a:t>
            </a:r>
          </a:p>
        </p:txBody>
      </p:sp>
      <p:sp>
        <p:nvSpPr>
          <p:cNvPr id="302" name="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Traversal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303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04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05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06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07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08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09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0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1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2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13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15" name="4 5 2 6 3 1"/>
          <p:cNvSpPr txBox="1"/>
          <p:nvPr/>
        </p:nvSpPr>
        <p:spPr>
          <a:xfrm>
            <a:off x="10154572" y="11403175"/>
            <a:ext cx="407485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4 5 2 6 3 1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 tree where each node can have any number of children."/>
          <p:cNvSpPr txBox="1"/>
          <p:nvPr>
            <p:ph type="body" idx="21"/>
          </p:nvPr>
        </p:nvSpPr>
        <p:spPr>
          <a:xfrm>
            <a:off x="1206500" y="247679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51205">
              <a:defRPr b="0" sz="50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tree where each node can have any number of children.</a:t>
            </a:r>
          </a:p>
        </p:txBody>
      </p:sp>
      <p:sp>
        <p:nvSpPr>
          <p:cNvPr id="174" name="Example: A file system where folders contain multiple subfolders or files."/>
          <p:cNvSpPr txBox="1"/>
          <p:nvPr/>
        </p:nvSpPr>
        <p:spPr>
          <a:xfrm>
            <a:off x="1206500" y="3502701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51205">
              <a:lnSpc>
                <a:spcPct val="100000"/>
              </a:lnSpc>
              <a:spcBef>
                <a:spcPts val="0"/>
              </a:spcBef>
              <a:defRPr sz="50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Example: A file system where folders contain multiple subfolders or files.</a:t>
            </a:r>
          </a:p>
        </p:txBody>
      </p:sp>
      <p:sp>
        <p:nvSpPr>
          <p:cNvPr id="175" name="General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General Tree</a:t>
            </a:r>
          </a:p>
        </p:txBody>
      </p:sp>
      <p:pic>
        <p:nvPicPr>
          <p:cNvPr id="17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63052" y="5554519"/>
            <a:ext cx="1016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6335" y="4845867"/>
            <a:ext cx="11753053" cy="6473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6" grpId="3"/>
      <p:bldP build="whole" bldLvl="1" animBg="1" rev="0" advAuto="0" spid="174" grpId="1"/>
      <p:bldP build="whole" bldLvl="1" animBg="1" rev="0" advAuto="0" spid="177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evel Order- Level by Level (BFS)"/>
          <p:cNvSpPr txBox="1"/>
          <p:nvPr>
            <p:ph type="body" idx="21"/>
          </p:nvPr>
        </p:nvSpPr>
        <p:spPr>
          <a:xfrm>
            <a:off x="1206500" y="2476792"/>
            <a:ext cx="21971000" cy="784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627379">
              <a:defRPr b="0" sz="418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Level Order- Level by Level (BFS)</a:t>
            </a:r>
          </a:p>
        </p:txBody>
      </p:sp>
      <p:sp>
        <p:nvSpPr>
          <p:cNvPr id="318" name="Tra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Traversal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319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320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321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322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4</a:t>
              </a:r>
            </a:p>
          </p:txBody>
        </p:sp>
        <p:sp>
          <p:nvSpPr>
            <p:cNvPr id="323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324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325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6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7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8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329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sp>
        <p:nvSpPr>
          <p:cNvPr id="331" name="1 2 3 4 5 6"/>
          <p:cNvSpPr txBox="1"/>
          <p:nvPr/>
        </p:nvSpPr>
        <p:spPr>
          <a:xfrm>
            <a:off x="10154572" y="11403175"/>
            <a:ext cx="407485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1 2 3 4 5 6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 tree where each node has at most two children (left and right)."/>
          <p:cNvSpPr txBox="1"/>
          <p:nvPr>
            <p:ph type="body" idx="21"/>
          </p:nvPr>
        </p:nvSpPr>
        <p:spPr>
          <a:xfrm>
            <a:off x="1206500" y="247679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51205">
              <a:defRPr b="0" sz="50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tree where each node has at most two children (left and right).</a:t>
            </a:r>
          </a:p>
        </p:txBody>
      </p:sp>
      <p:sp>
        <p:nvSpPr>
          <p:cNvPr id="180" name="Example: Expression Tree."/>
          <p:cNvSpPr txBox="1"/>
          <p:nvPr/>
        </p:nvSpPr>
        <p:spPr>
          <a:xfrm>
            <a:off x="1206500" y="3502701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751205">
              <a:lnSpc>
                <a:spcPct val="100000"/>
              </a:lnSpc>
              <a:spcBef>
                <a:spcPts val="0"/>
              </a:spcBef>
              <a:defRPr sz="50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Example: Expression Tree.</a:t>
            </a:r>
          </a:p>
        </p:txBody>
      </p:sp>
      <p:sp>
        <p:nvSpPr>
          <p:cNvPr id="181" name="Binary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Binary Tree</a:t>
            </a:r>
          </a:p>
        </p:txBody>
      </p:sp>
      <p:pic>
        <p:nvPicPr>
          <p:cNvPr id="18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85758" y="5257063"/>
            <a:ext cx="6530359" cy="596439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toring hierarchical data efficiently, used in parsing expressions, and game algorithms."/>
          <p:cNvSpPr txBox="1"/>
          <p:nvPr/>
        </p:nvSpPr>
        <p:spPr>
          <a:xfrm>
            <a:off x="1440964" y="12041040"/>
            <a:ext cx="140269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Storing hierarchical data efficiently, used in parsing expressions, and game algorithms.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2"/>
      <p:bldP build="whole" bldLvl="1" animBg="1" rev="0" advAuto="0" spid="183" grpId="4"/>
      <p:bldP build="whole" bldLvl="1" animBg="1" rev="0" advAuto="0" spid="182" grpId="3"/>
      <p:bldP build="whole" bldLvl="1" animBg="1" rev="0" advAuto="0" spid="17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 binary tree where:…"/>
          <p:cNvSpPr txBox="1"/>
          <p:nvPr>
            <p:ph type="body" idx="21"/>
          </p:nvPr>
        </p:nvSpPr>
        <p:spPr>
          <a:xfrm>
            <a:off x="1206500" y="2476792"/>
            <a:ext cx="21971000" cy="26891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77850">
              <a:defRPr b="0" sz="3850">
                <a:latin typeface="Graphik"/>
                <a:ea typeface="Graphik"/>
                <a:cs typeface="Graphik"/>
                <a:sym typeface="Graphik"/>
              </a:defRPr>
            </a:pPr>
            <a:r>
              <a:t>A binary tree where:</a:t>
            </a:r>
          </a:p>
          <a:p>
            <a:pPr defTabSz="577850">
              <a:defRPr b="0" sz="3850">
                <a:latin typeface="Graphik"/>
                <a:ea typeface="Graphik"/>
                <a:cs typeface="Graphik"/>
                <a:sym typeface="Graphik"/>
              </a:defRPr>
            </a:pPr>
            <a:r>
              <a:t>The left subtree contains nodes with values less than the parent node.</a:t>
            </a:r>
          </a:p>
          <a:p>
            <a:pPr defTabSz="577850">
              <a:defRPr b="0" sz="3850">
                <a:latin typeface="Graphik"/>
                <a:ea typeface="Graphik"/>
                <a:cs typeface="Graphik"/>
                <a:sym typeface="Graphik"/>
              </a:defRPr>
            </a:pPr>
            <a:r>
              <a:t>The right subtree contains nodes with values greater than the parent node.</a:t>
            </a:r>
          </a:p>
        </p:txBody>
      </p:sp>
      <p:sp>
        <p:nvSpPr>
          <p:cNvPr id="186" name="Binary Search Tree (BST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Binary Search Tree (BST)</a:t>
            </a:r>
          </a:p>
        </p:txBody>
      </p:sp>
      <p:sp>
        <p:nvSpPr>
          <p:cNvPr id="187" name="Efficient searching and sorting operations (O(log n))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Efficient searching and sorting operations (O(log n))</a:t>
            </a:r>
          </a:p>
        </p:txBody>
      </p:sp>
      <p:pic>
        <p:nvPicPr>
          <p:cNvPr id="18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42014" y="5257063"/>
            <a:ext cx="9590306" cy="5206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2"/>
      <p:bldP build="whole" bldLvl="1" animBg="1" rev="0" advAuto="0" spid="187" grpId="3"/>
      <p:bldP build="whole" bldLvl="1" animBg="1" rev="0" advAuto="0" spid="18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 binary tree where the height difference between the left and right subtrees of any node is at most 1."/>
          <p:cNvSpPr txBox="1"/>
          <p:nvPr>
            <p:ph type="body" idx="21"/>
          </p:nvPr>
        </p:nvSpPr>
        <p:spPr>
          <a:xfrm>
            <a:off x="1206500" y="2476792"/>
            <a:ext cx="21971000" cy="11182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44830">
              <a:defRPr b="0" sz="363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binary tree where the height difference between the left and right subtrees of any node is at most 1.</a:t>
            </a:r>
          </a:p>
        </p:txBody>
      </p:sp>
      <p:sp>
        <p:nvSpPr>
          <p:cNvPr id="191" name="Balanced Binary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Balanced Binary Tree</a:t>
            </a:r>
          </a:p>
        </p:txBody>
      </p:sp>
      <p:sp>
        <p:nvSpPr>
          <p:cNvPr id="192" name="Maintains efficiency in operations like insertion, deletion, and lookup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Maintains efficiency in operations like insertion, deletion, and lookup.</a:t>
            </a:r>
          </a:p>
        </p:txBody>
      </p:sp>
      <p:pic>
        <p:nvPicPr>
          <p:cNvPr id="19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0031" y="4010864"/>
            <a:ext cx="9883938" cy="7069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3"/>
      <p:bldP build="whole" bldLvl="1" animBg="1" rev="0" advAuto="0" spid="190" grpId="1"/>
      <p:bldP build="whole" bldLvl="1" animBg="1" rev="0" advAuto="0" spid="19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 binary tree where all levels are completely filled except possibly the last, which is filled from left to right."/>
          <p:cNvSpPr txBox="1"/>
          <p:nvPr>
            <p:ph type="body" idx="21"/>
          </p:nvPr>
        </p:nvSpPr>
        <p:spPr>
          <a:xfrm>
            <a:off x="1206500" y="2476792"/>
            <a:ext cx="21971000" cy="11182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20065">
              <a:defRPr b="0" sz="346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binary tree where all levels are completely filled except possibly the last, which is filled from left to right.</a:t>
            </a:r>
          </a:p>
        </p:txBody>
      </p:sp>
      <p:sp>
        <p:nvSpPr>
          <p:cNvPr id="196" name="Complete Binary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Complete Binary Tree </a:t>
            </a:r>
          </a:p>
        </p:txBody>
      </p:sp>
      <p:sp>
        <p:nvSpPr>
          <p:cNvPr id="197" name="Used in heaps, where the shape property ensures a balanced structure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Used in heaps, where the shape property ensures a balanced structure.</a:t>
            </a:r>
          </a:p>
        </p:txBody>
      </p:sp>
      <p:pic>
        <p:nvPicPr>
          <p:cNvPr id="19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79224" y="5530110"/>
            <a:ext cx="6564551" cy="328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2"/>
      <p:bldP build="whole" bldLvl="1" animBg="1" rev="0" advAuto="0" spid="195" grpId="1"/>
      <p:bldP build="whole" bldLvl="1" animBg="1" rev="0" advAuto="0" spid="197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binary tree where every node has either 0 or 2 children."/>
          <p:cNvSpPr txBox="1"/>
          <p:nvPr>
            <p:ph type="body" idx="21"/>
          </p:nvPr>
        </p:nvSpPr>
        <p:spPr>
          <a:xfrm>
            <a:off x="1206500" y="2476792"/>
            <a:ext cx="21971000" cy="9075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26440">
              <a:defRPr b="0" sz="484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binary tree where every node has either 0 or 2 children.</a:t>
            </a:r>
          </a:p>
        </p:txBody>
      </p:sp>
      <p:sp>
        <p:nvSpPr>
          <p:cNvPr id="201" name="Full Binary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Full Binary Tree</a:t>
            </a:r>
          </a:p>
        </p:txBody>
      </p:sp>
      <p:sp>
        <p:nvSpPr>
          <p:cNvPr id="202" name="Used in scenarios where all nodes have uniform branching, such as expression parsing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Used in scenarios where all nodes have uniform branching, such as expression parsing.</a:t>
            </a:r>
          </a:p>
        </p:txBody>
      </p:sp>
      <p:pic>
        <p:nvPicPr>
          <p:cNvPr id="20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4476" y="4559300"/>
            <a:ext cx="6015048" cy="5498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3"/>
      <p:bldP build="whole" bldLvl="1" animBg="1" rev="0" advAuto="0" spid="200" grpId="1"/>
      <p:bldP build="whole" bldLvl="1" animBg="1" rev="0" advAuto="0" spid="203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 binary tree where all interior nodes have two children, and all leaf nodes are at the same level."/>
          <p:cNvSpPr txBox="1"/>
          <p:nvPr>
            <p:ph type="body" idx="21"/>
          </p:nvPr>
        </p:nvSpPr>
        <p:spPr>
          <a:xfrm>
            <a:off x="1206500" y="2476792"/>
            <a:ext cx="21971000" cy="9075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77850">
              <a:defRPr b="0" sz="385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binary tree where all interior nodes have two children, and all leaf nodes are at the same level.</a:t>
            </a:r>
          </a:p>
        </p:txBody>
      </p:sp>
      <p:sp>
        <p:nvSpPr>
          <p:cNvPr id="206" name="Perfect Binary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Perfect Binary Tree</a:t>
            </a:r>
          </a:p>
        </p:txBody>
      </p:sp>
      <p:sp>
        <p:nvSpPr>
          <p:cNvPr id="207" name="Efficient data storage and retrieval, such as decision trees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Efficient data storage and retrieval, such as decision trees.</a:t>
            </a:r>
          </a:p>
        </p:txBody>
      </p:sp>
      <p:pic>
        <p:nvPicPr>
          <p:cNvPr id="20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10650" y="4364184"/>
            <a:ext cx="6362700" cy="534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3"/>
      <p:bldP build="whole" bldLvl="1" animBg="1" rev="0" advAuto="0" spid="205" grpId="1"/>
      <p:bldP build="whole" bldLvl="1" animBg="1" rev="0" advAuto="0" spid="20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 self-balancing binary search tree where the height difference between the left and right subtrees of any node is at most 1."/>
          <p:cNvSpPr txBox="1"/>
          <p:nvPr>
            <p:ph type="body" idx="21"/>
          </p:nvPr>
        </p:nvSpPr>
        <p:spPr>
          <a:xfrm>
            <a:off x="1206500" y="2476792"/>
            <a:ext cx="21971000" cy="12962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536575">
              <a:defRPr b="0" sz="357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 self-balancing binary search tree where the height difference between the left and right subtrees of any node is at most 1.</a:t>
            </a:r>
          </a:p>
        </p:txBody>
      </p:sp>
      <p:sp>
        <p:nvSpPr>
          <p:cNvPr id="211" name="AVL 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58" sz="79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AVL Tree</a:t>
            </a:r>
          </a:p>
        </p:txBody>
      </p:sp>
      <p:sp>
        <p:nvSpPr>
          <p:cNvPr id="212" name="Ensures balanced trees for efficient searching, widely used in databases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Ensures balanced trees for efficient searching, widely used in databases.</a:t>
            </a:r>
          </a:p>
        </p:txBody>
      </p:sp>
      <p:pic>
        <p:nvPicPr>
          <p:cNvPr id="21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4243" t="4243" r="4243" b="4243"/>
          <a:stretch>
            <a:fillRect/>
          </a:stretch>
        </p:blipFill>
        <p:spPr>
          <a:xfrm>
            <a:off x="7445395" y="4416629"/>
            <a:ext cx="10080777" cy="6563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  <p:bldP build="whole" bldLvl="1" animBg="1" rev="0" advAuto="0" spid="213" grpId="2"/>
      <p:bldP build="whole" bldLvl="1" animBg="1" rev="0" advAuto="0" spid="212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