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9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EE4"/>
    <a:srgbClr val="D5AFE3"/>
    <a:srgbClr val="F8A581"/>
    <a:srgbClr val="F5B195"/>
    <a:srgbClr val="F7BDA4"/>
    <a:srgbClr val="FFFF66"/>
    <a:srgbClr val="BA79D1"/>
    <a:srgbClr val="AD47C9"/>
    <a:srgbClr val="D57979"/>
    <a:srgbClr val="D6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834" y="-7224"/>
      </p:cViewPr>
      <p:guideLst>
        <p:guide orient="horz" pos="1029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E22D-26EB-4640-9601-05AC87C1798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502E-02E4-4D8F-8902-7FCF4061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cbart\Projects\Platipy\publications\CHEP 13\images\V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18" y="2707724"/>
            <a:ext cx="3900431" cy="213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" name="Rectangle 6"/>
          <p:cNvSpPr/>
          <p:nvPr/>
        </p:nvSpPr>
        <p:spPr>
          <a:xfrm>
            <a:off x="2278055" y="1440865"/>
            <a:ext cx="33999156" cy="26776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AnimalScienceCraft</a:t>
            </a:r>
            <a:r>
              <a:rPr lang="en-U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Using Educational Games to Teach Animal Science</a:t>
            </a:r>
            <a:endParaRPr kumimoji="1" lang="en-US" sz="66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47789" y="4148604"/>
            <a:ext cx="24704689" cy="211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23" tIns="43511" rIns="87023" bIns="43511" numCol="1" spcCol="731457">
            <a:spAutoFit/>
          </a:bodyPr>
          <a:lstStyle/>
          <a:p>
            <a:pPr algn="ctr" defTabSz="869443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Austin Cory Bart, </a:t>
            </a:r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Eleonor M. Bart</a:t>
            </a:r>
          </a:p>
          <a:p>
            <a:pPr algn="ctr" defTabSz="869443"/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Eli Tilevich, Dr. Michael Evans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2" descr="C:\Users\acbart\Projects\RealTimeWeb\publications\CSGPS 13\images\SoftwareInnovations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89" y="1953297"/>
            <a:ext cx="2185100" cy="364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260800" y="25603200"/>
            <a:ext cx="13716000" cy="64777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References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[1] Fraser </a:t>
            </a:r>
            <a:r>
              <a:rPr lang="en-US" sz="1800" dirty="0">
                <a:latin typeface="Book Antiqua" panose="02040602050305030304" pitchFamily="18" charset="0"/>
              </a:rPr>
              <a:t>D. The "new perception" of animal agriculture: legless cows, featherless chickens, and a need for genuine analysis. J </a:t>
            </a:r>
            <a:r>
              <a:rPr lang="en-US" sz="1800" dirty="0" err="1">
                <a:latin typeface="Book Antiqua" panose="02040602050305030304" pitchFamily="18" charset="0"/>
              </a:rPr>
              <a:t>Anim</a:t>
            </a:r>
            <a:r>
              <a:rPr lang="en-US" sz="1800" dirty="0">
                <a:latin typeface="Book Antiqua" panose="02040602050305030304" pitchFamily="18" charset="0"/>
              </a:rPr>
              <a:t> Sci. 2001 Mar;79(3) 634-641. PubMed PMID: 11263823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[2] </a:t>
            </a:r>
            <a:r>
              <a:rPr lang="en-US" sz="1800" dirty="0">
                <a:latin typeface="Book Antiqua" panose="02040602050305030304" pitchFamily="18" charset="0"/>
              </a:rPr>
              <a:t>"</a:t>
            </a:r>
            <a:r>
              <a:rPr lang="en-US" sz="1800" dirty="0" err="1">
                <a:latin typeface="Book Antiqua" panose="02040602050305030304" pitchFamily="18" charset="0"/>
              </a:rPr>
              <a:t>MinecraftEdu</a:t>
            </a:r>
            <a:r>
              <a:rPr lang="en-US" sz="1800" dirty="0">
                <a:latin typeface="Book Antiqua" panose="02040602050305030304" pitchFamily="18" charset="0"/>
              </a:rPr>
              <a:t> - About." </a:t>
            </a:r>
            <a:r>
              <a:rPr lang="en-US" sz="1800" dirty="0" err="1">
                <a:latin typeface="Book Antiqua" panose="02040602050305030304" pitchFamily="18" charset="0"/>
              </a:rPr>
              <a:t>MinecraftEdu</a:t>
            </a:r>
            <a:r>
              <a:rPr lang="en-US" sz="1800" dirty="0">
                <a:latin typeface="Book Antiqua" panose="02040602050305030304" pitchFamily="18" charset="0"/>
              </a:rPr>
              <a:t> - About. Web. 26 Dec. 2014. &lt;http://minecraftedu.com/about</a:t>
            </a:r>
            <a:r>
              <a:rPr lang="en-US" sz="1800" dirty="0" smtClean="0">
                <a:latin typeface="Book Antiqua" panose="02040602050305030304" pitchFamily="18" charset="0"/>
              </a:rPr>
              <a:t>&gt;.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[3] </a:t>
            </a:r>
            <a:r>
              <a:rPr lang="en-US" sz="1800" dirty="0" err="1">
                <a:latin typeface="Book Antiqua" panose="02040602050305030304" pitchFamily="18" charset="0"/>
              </a:rPr>
              <a:t>Mojang</a:t>
            </a:r>
            <a:r>
              <a:rPr lang="en-US" sz="1800" dirty="0">
                <a:latin typeface="Book Antiqua" panose="02040602050305030304" pitchFamily="18" charset="0"/>
              </a:rPr>
              <a:t>. "Minecraft Stats". www.minecraft.net. Microsoft. Retrieved 20 September 2014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r>
              <a:rPr lang="en-US" sz="1800" dirty="0" smtClean="0">
                <a:latin typeface="Book Antiqua" panose="02040602050305030304" pitchFamily="18" charset="0"/>
              </a:rPr>
              <a:t>[4] </a:t>
            </a:r>
            <a:r>
              <a:rPr lang="en-US" sz="1800" dirty="0" err="1">
                <a:latin typeface="Book Antiqua" panose="02040602050305030304" pitchFamily="18" charset="0"/>
              </a:rPr>
              <a:t>Mojang</a:t>
            </a:r>
            <a:r>
              <a:rPr lang="en-US" sz="1800" dirty="0">
                <a:latin typeface="Book Antiqua" panose="02040602050305030304" pitchFamily="18" charset="0"/>
              </a:rPr>
              <a:t>. "MINECRAFT END USER LICENCE AGREEMENT." </a:t>
            </a:r>
            <a:r>
              <a:rPr lang="en-US" sz="1800" dirty="0" err="1">
                <a:latin typeface="Book Antiqua" panose="02040602050305030304" pitchFamily="18" charset="0"/>
              </a:rPr>
              <a:t>Mojang</a:t>
            </a:r>
            <a:r>
              <a:rPr lang="en-US" sz="1800" dirty="0">
                <a:latin typeface="Book Antiqua" panose="02040602050305030304" pitchFamily="18" charset="0"/>
              </a:rPr>
              <a:t>. Web. 26 Dec. 2014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[5]</a:t>
            </a:r>
            <a:r>
              <a:rPr lang="en-US" sz="1800" dirty="0">
                <a:latin typeface="Book Antiqua" panose="02040602050305030304" pitchFamily="18" charset="0"/>
              </a:rPr>
              <a:t> National Council for Agricultural Education. (2009). National agriculture, food and natural resources (</a:t>
            </a:r>
            <a:r>
              <a:rPr lang="en-US" sz="1800" dirty="0" err="1">
                <a:latin typeface="Book Antiqua" panose="02040602050305030304" pitchFamily="18" charset="0"/>
              </a:rPr>
              <a:t>afnr</a:t>
            </a:r>
            <a:r>
              <a:rPr lang="en-US" sz="1800" dirty="0">
                <a:latin typeface="Book Antiqua" panose="02040602050305030304" pitchFamily="18" charset="0"/>
              </a:rPr>
              <a:t>) career cluster content standards. Alexandria, VA: National FFA </a:t>
            </a:r>
            <a:r>
              <a:rPr lang="en-US" sz="1800" dirty="0" smtClean="0">
                <a:latin typeface="Book Antiqua" panose="02040602050305030304" pitchFamily="18" charset="0"/>
              </a:rPr>
              <a:t>Foundation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[6] </a:t>
            </a:r>
            <a:r>
              <a:rPr lang="en-US" sz="1800" dirty="0" err="1">
                <a:latin typeface="Book Antiqua" panose="02040602050305030304" pitchFamily="18" charset="0"/>
              </a:rPr>
              <a:t>OPERAcraft</a:t>
            </a:r>
            <a:r>
              <a:rPr lang="en-US" sz="1800" dirty="0">
                <a:latin typeface="Book Antiqua" panose="02040602050305030304" pitchFamily="18" charset="0"/>
              </a:rPr>
              <a:t>. (</a:t>
            </a:r>
            <a:r>
              <a:rPr lang="en-US" sz="1800" dirty="0" err="1">
                <a:latin typeface="Book Antiqua" panose="02040602050305030304" pitchFamily="18" charset="0"/>
              </a:rPr>
              <a:t>n.d.</a:t>
            </a:r>
            <a:r>
              <a:rPr lang="en-US" sz="1800" dirty="0">
                <a:latin typeface="Book Antiqua" panose="02040602050305030304" pitchFamily="18" charset="0"/>
              </a:rPr>
              <a:t>). Retrieved January 12, 2015, &lt;http://www.icat.vt.edu/funding/operacraft&gt;</a:t>
            </a:r>
            <a:endParaRPr lang="en-US" sz="1800" dirty="0">
              <a:latin typeface="Book Antiqua" panose="02040602050305030304" pitchFamily="18" charset="0"/>
            </a:endParaRPr>
          </a:p>
          <a:p>
            <a:r>
              <a:rPr lang="en-US" sz="1800" dirty="0" smtClean="0">
                <a:latin typeface="Book Antiqua" panose="02040602050305030304" pitchFamily="18" charset="0"/>
              </a:rPr>
              <a:t>[7] </a:t>
            </a:r>
            <a:r>
              <a:rPr lang="en-US" sz="1800" dirty="0" err="1">
                <a:latin typeface="Book Antiqua" panose="02040602050305030304" pitchFamily="18" charset="0"/>
              </a:rPr>
              <a:t>Phu</a:t>
            </a:r>
            <a:r>
              <a:rPr lang="en-US" sz="1800" dirty="0">
                <a:latin typeface="Book Antiqua" panose="02040602050305030304" pitchFamily="18" charset="0"/>
              </a:rPr>
              <a:t>, L. "Minecraft in the Classroom: When Learning Looks like Gaming." </a:t>
            </a:r>
            <a:r>
              <a:rPr lang="en-US" sz="1800" i="1" dirty="0">
                <a:latin typeface="Book Antiqua" panose="02040602050305030304" pitchFamily="18" charset="0"/>
              </a:rPr>
              <a:t>KTOO</a:t>
            </a:r>
            <a:r>
              <a:rPr lang="en-US" sz="1800" dirty="0">
                <a:latin typeface="Book Antiqua" panose="02040602050305030304" pitchFamily="18" charset="0"/>
              </a:rPr>
              <a:t>. 24 Apr. 2014. Web. 26 Dec. 2014. &lt;http://www.ktoo.org/2014/04/24/minecraft-classroom-learning-looks-like-gaming</a:t>
            </a:r>
            <a:r>
              <a:rPr lang="en-US" sz="1800" dirty="0" smtClean="0">
                <a:latin typeface="Book Antiqua" panose="02040602050305030304" pitchFamily="18" charset="0"/>
              </a:rPr>
              <a:t>/&gt;.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[8] </a:t>
            </a:r>
            <a:r>
              <a:rPr lang="en-US" sz="1800" dirty="0">
                <a:latin typeface="Book Antiqua" panose="02040602050305030304" pitchFamily="18" charset="0"/>
              </a:rPr>
              <a:t>Short, Daniel. "Teaching Scientific Concepts Using a Virtual World--</a:t>
            </a:r>
            <a:r>
              <a:rPr lang="en-US" sz="1800" dirty="0" err="1">
                <a:latin typeface="Book Antiqua" panose="02040602050305030304" pitchFamily="18" charset="0"/>
              </a:rPr>
              <a:t>Minecraft."Teaching</a:t>
            </a:r>
            <a:r>
              <a:rPr lang="en-US" sz="1800" dirty="0">
                <a:latin typeface="Book Antiqua" panose="02040602050305030304" pitchFamily="18" charset="0"/>
              </a:rPr>
              <a:t> Science 58.3 (2012): 55-58.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[9] Squire</a:t>
            </a:r>
            <a:r>
              <a:rPr lang="en-US" sz="1800" dirty="0">
                <a:latin typeface="Book Antiqua" panose="02040602050305030304" pitchFamily="18" charset="0"/>
              </a:rPr>
              <a:t>, K. (2006). From content to context: Videogames as designed experience. Educational researcher, 35(8), 19-29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  <a:endParaRPr lang="en-US" sz="1800" dirty="0">
              <a:latin typeface="Book Antiqua" panose="02040602050305030304" pitchFamily="18" charset="0"/>
            </a:endParaRPr>
          </a:p>
          <a:p>
            <a:r>
              <a:rPr lang="en-US" sz="1800" dirty="0" smtClean="0">
                <a:latin typeface="Book Antiqua" panose="02040602050305030304" pitchFamily="18" charset="0"/>
              </a:rPr>
              <a:t>[10]</a:t>
            </a:r>
            <a:r>
              <a:rPr lang="en-US" sz="1800" dirty="0">
                <a:latin typeface="Book Antiqua" panose="02040602050305030304" pitchFamily="18" charset="0"/>
              </a:rPr>
              <a:t> </a:t>
            </a:r>
            <a:r>
              <a:rPr lang="en-US" sz="1800" dirty="0" err="1">
                <a:latin typeface="Book Antiqua" panose="02040602050305030304" pitchFamily="18" charset="0"/>
              </a:rPr>
              <a:t>ThatWeirdPhysicist</a:t>
            </a:r>
            <a:r>
              <a:rPr lang="en-US" sz="1800" dirty="0">
                <a:latin typeface="Book Antiqua" panose="02040602050305030304" pitchFamily="18" charset="0"/>
              </a:rPr>
              <a:t>. "Learning logic gates in Electronics Class." </a:t>
            </a:r>
            <a:r>
              <a:rPr lang="en-US" sz="1800" dirty="0" err="1">
                <a:latin typeface="Book Antiqua" panose="02040602050305030304" pitchFamily="18" charset="0"/>
              </a:rPr>
              <a:t>Imgur</a:t>
            </a:r>
            <a:r>
              <a:rPr lang="en-US" sz="1800" dirty="0">
                <a:latin typeface="Book Antiqua" panose="02040602050305030304" pitchFamily="18" charset="0"/>
              </a:rPr>
              <a:t>. May 5, 2014. Web. 26 Dec 2014. &lt;http://i.imgur.com/CCQiVmj.jpg&gt;. 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[11] Thompson </a:t>
            </a:r>
            <a:r>
              <a:rPr lang="en-US" sz="1800" dirty="0">
                <a:latin typeface="Book Antiqua" panose="02040602050305030304" pitchFamily="18" charset="0"/>
              </a:rPr>
              <a:t>PB. From a philosopher's perspective, how should animal scientists meet the challenge of contentious issues? J </a:t>
            </a:r>
            <a:r>
              <a:rPr lang="en-US" sz="1800" dirty="0" err="1">
                <a:latin typeface="Book Antiqua" panose="02040602050305030304" pitchFamily="18" charset="0"/>
              </a:rPr>
              <a:t>Anim</a:t>
            </a:r>
            <a:r>
              <a:rPr lang="en-US" sz="1800" dirty="0">
                <a:latin typeface="Book Antiqua" panose="02040602050305030304" pitchFamily="18" charset="0"/>
              </a:rPr>
              <a:t> Sci. </a:t>
            </a:r>
            <a:r>
              <a:rPr lang="en-US" sz="1800" dirty="0" smtClean="0">
                <a:latin typeface="Book Antiqua" panose="02040602050305030304" pitchFamily="18" charset="0"/>
              </a:rPr>
              <a:t>1999 </a:t>
            </a:r>
            <a:r>
              <a:rPr lang="en-US" sz="1800" dirty="0">
                <a:latin typeface="Book Antiqua" panose="02040602050305030304" pitchFamily="18" charset="0"/>
              </a:rPr>
              <a:t>Feb;77(2) 372-377. PubMed PMID: 10100666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[12] Wikipedia contributors. "Animal Science." Wikipedia, The Free Encyclopedia. Wikipedia, The Free Encyclopedia, 22 Mar. 2015. Web.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r>
              <a:rPr lang="en-US" sz="1800" dirty="0" smtClean="0">
                <a:latin typeface="Book Antiqua" panose="02040602050305030304" pitchFamily="18" charset="0"/>
              </a:rPr>
              <a:t>[13] </a:t>
            </a:r>
            <a:r>
              <a:rPr lang="en-US" sz="1800" dirty="0">
                <a:latin typeface="Book Antiqua" panose="02040602050305030304" pitchFamily="18" charset="0"/>
              </a:rPr>
              <a:t>Wikipedia contributors. "Minecraft." Wikipedia, The Free Encyclopedia. Wikipedia, The Free Encyclopedia, 19 Dec. 2014. Web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  <a:endParaRPr lang="en-US" sz="1800" dirty="0">
              <a:latin typeface="Book Antiqua" panose="020406020503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5603200"/>
            <a:ext cx="13716000" cy="6400800"/>
          </a:xfrm>
          <a:prstGeom prst="rect">
            <a:avLst/>
          </a:prstGeom>
          <a:gradFill>
            <a:gsLst>
              <a:gs pos="0">
                <a:srgbClr val="FFFF66"/>
              </a:gs>
              <a:gs pos="50000">
                <a:srgbClr val="FFFF66"/>
              </a:gs>
              <a:gs pos="100000">
                <a:srgbClr val="FFFF6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Technical Details</a:t>
            </a:r>
            <a:endParaRPr lang="en-US" sz="5000" b="1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87599" y="12344400"/>
            <a:ext cx="27889199" cy="128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Mechanics and Pedagogy</a:t>
            </a:r>
            <a:endParaRPr lang="en-US" sz="5000" b="1" dirty="0">
              <a:latin typeface="Book Antiqua" panose="020406020503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60800" y="6400799"/>
            <a:ext cx="13716000" cy="5453585"/>
          </a:xfrm>
          <a:prstGeom prst="rect">
            <a:avLst/>
          </a:prstGeom>
          <a:gradFill>
            <a:gsLst>
              <a:gs pos="0">
                <a:srgbClr val="BECEE4"/>
              </a:gs>
              <a:gs pos="50000">
                <a:srgbClr val="BECEE4"/>
              </a:gs>
              <a:gs pos="100000">
                <a:srgbClr val="BECEE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Minecraft</a:t>
            </a:r>
            <a:endParaRPr lang="en-US" sz="5000" b="1" dirty="0">
              <a:latin typeface="Book Antiqua" panose="020406020503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87600" y="6400800"/>
            <a:ext cx="13651827" cy="5438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Educational Game Design</a:t>
            </a:r>
            <a:endParaRPr lang="en-US" sz="5000" b="1" dirty="0" smtClean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87600" y="25603200"/>
            <a:ext cx="13716000" cy="6400800"/>
          </a:xfrm>
          <a:prstGeom prst="rect">
            <a:avLst/>
          </a:prstGeom>
          <a:gradFill>
            <a:gsLst>
              <a:gs pos="50000">
                <a:srgbClr val="D5AFE3"/>
              </a:gs>
              <a:gs pos="100000">
                <a:srgbClr val="D5AFE3"/>
              </a:gs>
              <a:gs pos="0">
                <a:srgbClr val="D5AFE3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Future </a:t>
            </a:r>
            <a:r>
              <a:rPr lang="en-US" sz="5000" b="1" dirty="0" smtClean="0">
                <a:latin typeface="Book Antiqua" panose="02040602050305030304" pitchFamily="18" charset="0"/>
              </a:rPr>
              <a:t>Work</a:t>
            </a:r>
          </a:p>
          <a:p>
            <a:pPr marL="571500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Still </a:t>
            </a:r>
            <a:r>
              <a:rPr lang="en-US" sz="2400" dirty="0">
                <a:latin typeface="Book Antiqua" panose="02040602050305030304" pitchFamily="18" charset="0"/>
              </a:rPr>
              <a:t>at pre-alpha </a:t>
            </a:r>
            <a:r>
              <a:rPr lang="en-US" sz="2400" dirty="0" smtClean="0">
                <a:latin typeface="Book Antiqua" panose="02040602050305030304" pitchFamily="18" charset="0"/>
              </a:rPr>
              <a:t>level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So far, only pigs </a:t>
            </a:r>
            <a:r>
              <a:rPr lang="en-US" sz="2400" dirty="0">
                <a:latin typeface="Book Antiqua" panose="02040602050305030304" pitchFamily="18" charset="0"/>
              </a:rPr>
              <a:t>and cows </a:t>
            </a:r>
            <a:r>
              <a:rPr lang="en-US" sz="2400" dirty="0" smtClean="0">
                <a:latin typeface="Book Antiqua" panose="02040602050305030304" pitchFamily="18" charset="0"/>
              </a:rPr>
              <a:t>supported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Still have many learning objectives to cover!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Book Antiqua" panose="02040602050305030304" pitchFamily="18" charset="0"/>
              </a:rPr>
              <a:t>LearnCraft</a:t>
            </a:r>
            <a:r>
              <a:rPr lang="en-US" sz="2400" b="1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Tutorial </a:t>
            </a:r>
            <a:r>
              <a:rPr lang="en-US" sz="2400" dirty="0">
                <a:latin typeface="Book Antiqua" panose="02040602050305030304" pitchFamily="18" charset="0"/>
              </a:rPr>
              <a:t>system as part of larger </a:t>
            </a:r>
            <a:r>
              <a:rPr lang="en-US" sz="2400" dirty="0" smtClean="0">
                <a:latin typeface="Book Antiqua" panose="02040602050305030304" pitchFamily="18" charset="0"/>
              </a:rPr>
              <a:t>effort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Tied </a:t>
            </a:r>
            <a:r>
              <a:rPr lang="en-US" sz="2400" dirty="0">
                <a:latin typeface="Book Antiqua" panose="02040602050305030304" pitchFamily="18" charset="0"/>
              </a:rPr>
              <a:t>to in-game </a:t>
            </a:r>
            <a:r>
              <a:rPr lang="en-US" sz="2400" dirty="0" smtClean="0">
                <a:latin typeface="Book Antiqua" panose="02040602050305030304" pitchFamily="18" charset="0"/>
              </a:rPr>
              <a:t>events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Web </a:t>
            </a:r>
            <a:r>
              <a:rPr lang="en-US" sz="2400" dirty="0">
                <a:latin typeface="Book Antiqua" panose="02040602050305030304" pitchFamily="18" charset="0"/>
              </a:rPr>
              <a:t>server </a:t>
            </a:r>
            <a:r>
              <a:rPr lang="en-US" sz="2400" dirty="0" smtClean="0">
                <a:latin typeface="Book Antiqua" panose="02040602050305030304" pitchFamily="18" charset="0"/>
              </a:rPr>
              <a:t>architecture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Teach other subjects</a:t>
            </a:r>
          </a:p>
          <a:p>
            <a:pPr marL="2414930" lvl="1" indent="-36576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Future </a:t>
            </a:r>
            <a:r>
              <a:rPr lang="en-US" sz="2400" dirty="0">
                <a:latin typeface="Book Antiqua" panose="02040602050305030304" pitchFamily="18" charset="0"/>
              </a:rPr>
              <a:t>research is required to determine its effectiveness </a:t>
            </a:r>
            <a:r>
              <a:rPr lang="en-US" sz="2400" dirty="0" smtClean="0">
                <a:latin typeface="Book Antiqua" panose="02040602050305030304" pitchFamily="18" charset="0"/>
              </a:rPr>
              <a:t>in terms of usability and instruction.</a:t>
            </a:r>
          </a:p>
          <a:p>
            <a:pPr marL="205740"/>
            <a:endParaRPr lang="en-US" sz="2400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Need </a:t>
            </a:r>
            <a:r>
              <a:rPr lang="en-US" sz="2400" dirty="0">
                <a:latin typeface="Book Antiqua" panose="02040602050305030304" pitchFamily="18" charset="0"/>
              </a:rPr>
              <a:t>to find funding for the </a:t>
            </a:r>
            <a:r>
              <a:rPr lang="en-US" sz="2400" dirty="0" smtClean="0">
                <a:latin typeface="Book Antiqua" panose="02040602050305030304" pitchFamily="18" charset="0"/>
              </a:rPr>
              <a:t>project in order to advance development, research, and publicity</a:t>
            </a:r>
          </a:p>
          <a:p>
            <a:pPr marL="2414930" lvl="1" indent="-36576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  <a:p>
            <a:pPr marL="205740"/>
            <a:r>
              <a:rPr lang="en-US" sz="2400" b="1" dirty="0" smtClean="0">
                <a:latin typeface="Book Antiqua" panose="02040602050305030304" pitchFamily="18" charset="0"/>
              </a:rPr>
              <a:t>Source </a:t>
            </a:r>
            <a:r>
              <a:rPr lang="en-US" sz="2400" b="1" dirty="0">
                <a:latin typeface="Book Antiqua" panose="02040602050305030304" pitchFamily="18" charset="0"/>
              </a:rPr>
              <a:t>Code: </a:t>
            </a:r>
            <a:r>
              <a:rPr lang="en-US" sz="2400" dirty="0">
                <a:latin typeface="Book Antiqua" panose="02040602050305030304" pitchFamily="18" charset="0"/>
              </a:rPr>
              <a:t>github.com/</a:t>
            </a:r>
            <a:r>
              <a:rPr lang="en-US" sz="2400" dirty="0" err="1">
                <a:latin typeface="Book Antiqua" panose="02040602050305030304" pitchFamily="18" charset="0"/>
              </a:rPr>
              <a:t>LearnCraft</a:t>
            </a:r>
            <a:r>
              <a:rPr lang="en-US" sz="2400" dirty="0" smtClean="0">
                <a:latin typeface="Book Antiqua" panose="02040602050305030304" pitchFamily="18" charset="0"/>
              </a:rPr>
              <a:t>/</a:t>
            </a:r>
          </a:p>
          <a:p>
            <a:pPr marL="205740"/>
            <a:r>
              <a:rPr lang="en-US" sz="2400" b="1" dirty="0" smtClean="0">
                <a:latin typeface="Book Antiqua" panose="02040602050305030304" pitchFamily="18" charset="0"/>
              </a:rPr>
              <a:t>Detailed </a:t>
            </a:r>
            <a:r>
              <a:rPr lang="en-US" sz="2400" b="1" dirty="0">
                <a:latin typeface="Book Antiqua" panose="02040602050305030304" pitchFamily="18" charset="0"/>
              </a:rPr>
              <a:t>Blog:</a:t>
            </a:r>
            <a:r>
              <a:rPr lang="en-US" sz="2400" dirty="0">
                <a:latin typeface="Book Antiqua" panose="02040602050305030304" pitchFamily="18" charset="0"/>
              </a:rPr>
              <a:t> tinyurl.com/animal-science-craft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6400800"/>
            <a:ext cx="13716000" cy="187452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Problem and Motivation</a:t>
            </a:r>
            <a:endParaRPr lang="en-US" sz="5000" b="1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77357"/>
              </p:ext>
            </p:extLst>
          </p:nvPr>
        </p:nvGraphicFramePr>
        <p:xfrm>
          <a:off x="1421268" y="12142593"/>
          <a:ext cx="12781879" cy="12581958"/>
        </p:xfrm>
        <a:graphic>
          <a:graphicData uri="http://schemas.openxmlformats.org/drawingml/2006/table">
            <a:tbl>
              <a:tblPr/>
              <a:tblGrid>
                <a:gridCol w="2618546"/>
                <a:gridCol w="1528997"/>
                <a:gridCol w="5525846"/>
                <a:gridCol w="3108490"/>
              </a:tblGrid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Objective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Standards 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Summary 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 Status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Animal Origins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AS.01.01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Where animals come from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Animal Distribution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AS.01.01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How animals are distributed across the world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Built-in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Domestication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AS.01.01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How animals are tamed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Planned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</a:tr>
              <a:tr h="335740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Classification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AS.02.01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Logically organize animals by use and characteristics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Implemented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Anatomy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AS.02.02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Identify different parts of an animal's anatomy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Biology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AS.02.02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Explain the internals of animals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Inheritance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AS.02.03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Understanding how traits are inherited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Implemented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Healthcare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AS.03.01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Identify and treat sick animals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Biosecurity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AS.03.02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Ensure that contagions don't travel between farms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Feeding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AS.04.01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Determine optimal feeding patterns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35740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Growth Hormones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AS.04.02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Understand the benefit and safety of Growth Hormones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Planned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Sexual Organs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AS.05.01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Understand how sexual organs in animals work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Reproduction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AS.05.02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Understand the process of animal reproduction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Implemented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Trait Breeding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AS.05.03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Choose which animals to breed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Implemented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</a:tr>
              <a:tr h="275056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Animal Handling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AS.06.01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Approach, move, and care for animals safely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Planned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</a:tr>
              <a:tr h="335740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Animal Product Safety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AS.06.02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Ensure that the products of animals are safe to consume/use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Housing Safety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AS.07.01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Design structures for the housing of animals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 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Housing Standards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AS.07.02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Comprehend government standards for animal housing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05398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Environmental Impact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AS.08.01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Understand the impact that a farm has on the environment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No plans to include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</a:tr>
              <a:tr h="335740"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Environmental Factors</a:t>
                      </a:r>
                    </a:p>
                  </a:txBody>
                  <a:tcPr marL="6958" marR="6958" marT="3479" marB="3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Book Antiqua" panose="02040602050305030304" pitchFamily="18" charset="0"/>
                        </a:rPr>
                        <a:t> AS.08.02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Understand how the location of a farm impacts the animals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 Planned</a:t>
                      </a:r>
                    </a:p>
                  </a:txBody>
                  <a:tcPr marL="6958" marR="6958" marT="3479" marB="347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sites.google.com/a/vt.edu/acbart-eportfolio/_/rsrc/1422585653734/blog/learncraftandanimalsciencecraft/smal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355" y="4122226"/>
            <a:ext cx="2851920" cy="21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28698" y="7444394"/>
            <a:ext cx="9173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Animal </a:t>
            </a:r>
            <a:r>
              <a:rPr lang="en-US" sz="2400" dirty="0">
                <a:latin typeface="Book Antiqua" panose="02040602050305030304" pitchFamily="18" charset="0"/>
              </a:rPr>
              <a:t>Science is the science of "</a:t>
            </a:r>
            <a:r>
              <a:rPr lang="en-US" sz="2400" i="1" dirty="0">
                <a:latin typeface="Book Antiqua" panose="02040602050305030304" pitchFamily="18" charset="0"/>
              </a:rPr>
              <a:t>Studying the biology of animals that are under the control of mankind.</a:t>
            </a:r>
            <a:r>
              <a:rPr lang="en-US" sz="2400" dirty="0">
                <a:latin typeface="Book Antiqua" panose="02040602050305030304" pitchFamily="18" charset="0"/>
              </a:rPr>
              <a:t>"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Need </a:t>
            </a:r>
            <a:r>
              <a:rPr lang="en-US" sz="2400" dirty="0">
                <a:latin typeface="Book Antiqua" panose="02040602050305030304" pitchFamily="18" charset="0"/>
              </a:rPr>
              <a:t>to educate </a:t>
            </a:r>
            <a:r>
              <a:rPr lang="en-US" sz="2400" dirty="0" smtClean="0">
                <a:latin typeface="Book Antiqua" panose="02040602050305030304" pitchFamily="18" charset="0"/>
              </a:rPr>
              <a:t>public </a:t>
            </a:r>
            <a:r>
              <a:rPr lang="en-US" sz="2400" dirty="0">
                <a:latin typeface="Book Antiqua" panose="02040602050305030304" pitchFamily="18" charset="0"/>
              </a:rPr>
              <a:t>of general issues in Animal Science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This </a:t>
            </a:r>
            <a:r>
              <a:rPr lang="en-US" sz="2400" dirty="0">
                <a:latin typeface="Book Antiqua" panose="02040602050305030304" pitchFamily="18" charset="0"/>
              </a:rPr>
              <a:t>education needs to </a:t>
            </a:r>
            <a:r>
              <a:rPr lang="en-US" sz="2400" dirty="0" smtClean="0">
                <a:latin typeface="Book Antiqua" panose="02040602050305030304" pitchFamily="18" charset="0"/>
              </a:rPr>
              <a:t>start in classrooms at a young age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[11]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Though farm products are </a:t>
            </a:r>
            <a:r>
              <a:rPr lang="en-US" sz="2400" dirty="0">
                <a:latin typeface="Book Antiqua" panose="02040602050305030304" pitchFamily="18" charset="0"/>
              </a:rPr>
              <a:t>crucial to everyone, it is difficult to bring people to real farms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Solution</a:t>
            </a:r>
            <a:r>
              <a:rPr lang="en-US" sz="2400" b="1" dirty="0">
                <a:latin typeface="Book Antiqua" panose="02040602050305030304" pitchFamily="18" charset="0"/>
              </a:rPr>
              <a:t>: </a:t>
            </a:r>
            <a:r>
              <a:rPr lang="en-US" sz="2400" b="1" dirty="0" smtClean="0">
                <a:latin typeface="Book Antiqua" panose="02040602050305030304" pitchFamily="18" charset="0"/>
              </a:rPr>
              <a:t>An engaging </a:t>
            </a:r>
            <a:r>
              <a:rPr lang="en-US" sz="2400" b="1" dirty="0">
                <a:latin typeface="Book Antiqua" panose="02040602050305030304" pitchFamily="18" charset="0"/>
              </a:rPr>
              <a:t>virtual learning environment for Animal Science to promote public knowledge and to encourage people to learn about Animal Science.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56352" y="7330069"/>
            <a:ext cx="12870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Growing body of research on leveraging </a:t>
            </a:r>
            <a:r>
              <a:rPr lang="en-US" sz="2400" dirty="0" smtClean="0">
                <a:latin typeface="Book Antiqua" panose="02040602050305030304" pitchFamily="18" charset="0"/>
              </a:rPr>
              <a:t>“serious games” </a:t>
            </a:r>
            <a:r>
              <a:rPr lang="en-US" sz="2400" dirty="0">
                <a:latin typeface="Book Antiqua" panose="02040602050305030304" pitchFamily="18" charset="0"/>
              </a:rPr>
              <a:t>for </a:t>
            </a:r>
            <a:r>
              <a:rPr lang="en-US" sz="2400" dirty="0" smtClean="0">
                <a:latin typeface="Book Antiqua" panose="02040602050305030304" pitchFamily="18" charset="0"/>
              </a:rPr>
              <a:t>education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Games </a:t>
            </a:r>
            <a:r>
              <a:rPr lang="en-US" sz="2400" dirty="0">
                <a:latin typeface="Book Antiqua" panose="02040602050305030304" pitchFamily="18" charset="0"/>
              </a:rPr>
              <a:t>offer many educational benefits, including automated assessment, just-in-time feedback, and rich motivating experiences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However</a:t>
            </a:r>
            <a:r>
              <a:rPr lang="en-US" sz="2400" dirty="0">
                <a:latin typeface="Book Antiqua" panose="02040602050305030304" pitchFamily="18" charset="0"/>
              </a:rPr>
              <a:t>, gracefully integrating the instructional material can be challenging, and the </a:t>
            </a:r>
            <a:r>
              <a:rPr lang="en-US" sz="2400" dirty="0" smtClean="0">
                <a:latin typeface="Book Antiqua" panose="02040602050305030304" pitchFamily="18" charset="0"/>
              </a:rPr>
              <a:t>game world </a:t>
            </a:r>
            <a:r>
              <a:rPr lang="en-US" sz="2400" dirty="0">
                <a:latin typeface="Book Antiqua" panose="02040602050305030304" pitchFamily="18" charset="0"/>
              </a:rPr>
              <a:t>can become a source of distraction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Two </a:t>
            </a:r>
            <a:r>
              <a:rPr lang="en-US" sz="2400" dirty="0">
                <a:latin typeface="Book Antiqua" panose="02040602050305030304" pitchFamily="18" charset="0"/>
              </a:rPr>
              <a:t>kinds of educational games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[9]</a:t>
            </a:r>
            <a:r>
              <a:rPr lang="en-US" sz="2400" dirty="0" smtClean="0">
                <a:latin typeface="Book Antiqua" panose="02040602050305030304" pitchFamily="18" charset="0"/>
              </a:rPr>
              <a:t>:</a:t>
            </a:r>
          </a:p>
          <a:p>
            <a:pPr marL="694944" lvl="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 </a:t>
            </a:r>
            <a:r>
              <a:rPr lang="en-US" sz="2400" dirty="0">
                <a:latin typeface="Book Antiqua" panose="02040602050305030304" pitchFamily="18" charset="0"/>
              </a:rPr>
              <a:t>an endogenous game, understanding the material is key to succeeding in the situated game world at a very deep, integrated level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694944" lvl="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 </a:t>
            </a:r>
            <a:r>
              <a:rPr lang="en-US" sz="2400" dirty="0">
                <a:latin typeface="Book Antiqua" panose="02040602050305030304" pitchFamily="18" charset="0"/>
              </a:rPr>
              <a:t>an exogenous game, the educational material has been grafted on - consider a game where you are randomly interrupted with a multiple choice quiz that you must pass before continuing the real game.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62149" y="10260550"/>
            <a:ext cx="5798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Animals in </a:t>
            </a:r>
            <a:r>
              <a:rPr lang="en-US" sz="2400" b="1" dirty="0" smtClean="0">
                <a:latin typeface="Book Antiqua" panose="02040602050305030304" pitchFamily="18" charset="0"/>
              </a:rPr>
              <a:t>Minecraft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Genetic </a:t>
            </a:r>
            <a:r>
              <a:rPr lang="en-US" sz="2400" dirty="0">
                <a:latin typeface="Book Antiqua" panose="02040602050305030304" pitchFamily="18" charset="0"/>
              </a:rPr>
              <a:t>inheritance is </a:t>
            </a:r>
            <a:r>
              <a:rPr lang="en-US" sz="2400" dirty="0" smtClean="0">
                <a:latin typeface="Book Antiqua" panose="02040602050305030304" pitchFamily="18" charset="0"/>
              </a:rPr>
              <a:t>faulty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Reproduction </a:t>
            </a:r>
            <a:r>
              <a:rPr lang="en-US" sz="2400" dirty="0">
                <a:latin typeface="Book Antiqua" panose="02040602050305030304" pitchFamily="18" charset="0"/>
              </a:rPr>
              <a:t>is just plain </a:t>
            </a:r>
            <a:r>
              <a:rPr lang="en-US" sz="2400" dirty="0" smtClean="0">
                <a:latin typeface="Book Antiqua" panose="02040602050305030304" pitchFamily="18" charset="0"/>
              </a:rPr>
              <a:t>wrong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63092" y="7189811"/>
            <a:ext cx="93002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 </a:t>
            </a:r>
            <a:r>
              <a:rPr lang="en-US" sz="2400" dirty="0">
                <a:latin typeface="Book Antiqua" panose="02040602050305030304" pitchFamily="18" charset="0"/>
              </a:rPr>
              <a:t>fully-interactive, infinitely-generating, block-based world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[13]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Best </a:t>
            </a:r>
            <a:r>
              <a:rPr lang="en-US" sz="2400" dirty="0">
                <a:latin typeface="Book Antiqua" panose="02040602050305030304" pitchFamily="18" charset="0"/>
              </a:rPr>
              <a:t>selling PC game of all time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[3]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One </a:t>
            </a:r>
            <a:r>
              <a:rPr lang="en-US" sz="2400" dirty="0">
                <a:latin typeface="Book Antiqua" panose="02040602050305030304" pitchFamily="18" charset="0"/>
              </a:rPr>
              <a:t>of the most sophisticated </a:t>
            </a:r>
            <a:r>
              <a:rPr lang="en-US" sz="2400" dirty="0" err="1">
                <a:latin typeface="Book Antiqua" panose="02040602050305030304" pitchFamily="18" charset="0"/>
              </a:rPr>
              <a:t>modding</a:t>
            </a:r>
            <a:r>
              <a:rPr lang="en-US" sz="2400" dirty="0">
                <a:latin typeface="Book Antiqua" panose="02040602050305030304" pitchFamily="18" charset="0"/>
              </a:rPr>
              <a:t> communities in the history of </a:t>
            </a:r>
            <a:r>
              <a:rPr lang="en-US" sz="2400" dirty="0" smtClean="0">
                <a:latin typeface="Book Antiqua" panose="02040602050305030304" pitchFamily="18" charset="0"/>
              </a:rPr>
              <a:t>gaming, permissive </a:t>
            </a:r>
            <a:r>
              <a:rPr lang="en-US" sz="2400" dirty="0">
                <a:latin typeface="Book Antiqua" panose="02040602050305030304" pitchFamily="18" charset="0"/>
              </a:rPr>
              <a:t>licensing enables game extensions for new mechanics, blocks, </a:t>
            </a:r>
            <a:r>
              <a:rPr lang="en-US" sz="2400" dirty="0" err="1">
                <a:latin typeface="Book Antiqua" panose="02040602050305030304" pitchFamily="18" charset="0"/>
              </a:rPr>
              <a:t>etc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[4]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Already leveraged to teach mathematics, </a:t>
            </a:r>
            <a:r>
              <a:rPr lang="en-US" sz="2400" dirty="0" smtClean="0">
                <a:latin typeface="Book Antiqua" panose="02040602050305030304" pitchFamily="18" charset="0"/>
              </a:rPr>
              <a:t>biology, digital </a:t>
            </a:r>
            <a:r>
              <a:rPr lang="en-US" sz="2400" dirty="0">
                <a:latin typeface="Book Antiqua" panose="02040602050305030304" pitchFamily="18" charset="0"/>
              </a:rPr>
              <a:t>logic, physics, computer science, and many other subjects</a:t>
            </a:r>
            <a:r>
              <a:rPr lang="en-US" sz="2400" baseline="30000" dirty="0">
                <a:latin typeface="Book Antiqua" panose="02040602050305030304" pitchFamily="18" charset="0"/>
              </a:rPr>
              <a:t> 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[2] [6] [7</a:t>
            </a:r>
            <a:r>
              <a:rPr lang="en-US" sz="2400" baseline="30000" dirty="0">
                <a:latin typeface="Book Antiqua" panose="02040602050305030304" pitchFamily="18" charset="0"/>
              </a:rPr>
              <a:t>] [8] [10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]</a:t>
            </a:r>
          </a:p>
        </p:txBody>
      </p:sp>
      <p:pic>
        <p:nvPicPr>
          <p:cNvPr id="1028" name="Picture 4" descr="Gender in Pig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73" y="16505892"/>
            <a:ext cx="3194366" cy="21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ites.google.com/a/vt.edu/acbart-eportfolio/_/rsrc/1421030895137/blog/learncraftandanimalsciencecraft/estrous.png?height=186&amp;width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23" y="20445061"/>
            <a:ext cx="2810792" cy="262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ites.google.com/a/vt.edu/acbart-eportfolio/_/rsrc/1422590298817/blog/learncraftandanimalsciencecraft/ba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655" y="17416180"/>
            <a:ext cx="1842582" cy="126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ites.google.com/a/vt.edu/acbart-eportfolio/_/rsrc/1422590237555/blog/learncraftandanimalsciencecraft/sizes.png?height=157&amp;width=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749" y="22599123"/>
            <a:ext cx="5260900" cy="207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s Scre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405" y="17122873"/>
            <a:ext cx="2875589" cy="263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ites.google.com/a/vt.edu/acbart-eportfolio/_/rsrc/1422585923386/blog/learncraftandanimalsciencecraft/guide.png?height=190&amp;width=3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344" y="26147756"/>
            <a:ext cx="5488142" cy="32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5544800" y="13499727"/>
            <a:ext cx="64008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Gender</a:t>
            </a:r>
          </a:p>
          <a:p>
            <a:r>
              <a:rPr lang="en-US" sz="2000" i="1" dirty="0">
                <a:latin typeface="Book Antiqua" panose="02040602050305030304" pitchFamily="18" charset="0"/>
              </a:rPr>
              <a:t>Objectives: Reproduction,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All animals are gendered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Visible </a:t>
            </a:r>
            <a:r>
              <a:rPr lang="en-US" sz="2000" dirty="0">
                <a:latin typeface="Book Antiqua" panose="02040602050305030304" pitchFamily="18" charset="0"/>
              </a:rPr>
              <a:t>differences in the </a:t>
            </a:r>
            <a:r>
              <a:rPr lang="en-US" sz="2000" dirty="0" smtClean="0">
                <a:latin typeface="Book Antiqua" panose="02040602050305030304" pitchFamily="18" charset="0"/>
              </a:rPr>
              <a:t>animal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In </a:t>
            </a:r>
            <a:r>
              <a:rPr lang="en-US" sz="2000" dirty="0">
                <a:latin typeface="Book Antiqua" panose="02040602050305030304" pitchFamily="18" charset="0"/>
              </a:rPr>
              <a:t>order to breed two </a:t>
            </a:r>
            <a:r>
              <a:rPr lang="en-US" sz="2000" dirty="0" smtClean="0">
                <a:latin typeface="Book Antiqua" panose="02040602050305030304" pitchFamily="18" charset="0"/>
              </a:rPr>
              <a:t>animals, </a:t>
            </a:r>
            <a:r>
              <a:rPr lang="en-US" sz="2000" dirty="0">
                <a:latin typeface="Book Antiqua" panose="02040602050305030304" pitchFamily="18" charset="0"/>
              </a:rPr>
              <a:t>they must be different genders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Gender </a:t>
            </a:r>
            <a:r>
              <a:rPr lang="en-US" sz="2000" dirty="0">
                <a:latin typeface="Book Antiqua" panose="02040602050305030304" pitchFamily="18" charset="0"/>
              </a:rPr>
              <a:t>affects the utility of the animal </a:t>
            </a:r>
            <a:r>
              <a:rPr lang="en-US" sz="2000" dirty="0" smtClean="0">
                <a:latin typeface="Book Antiqua" panose="02040602050305030304" pitchFamily="18" charset="0"/>
              </a:rPr>
              <a:t>(e.g., male </a:t>
            </a:r>
            <a:r>
              <a:rPr lang="en-US" sz="2000" dirty="0">
                <a:latin typeface="Book Antiqua" panose="02040602050305030304" pitchFamily="18" charset="0"/>
              </a:rPr>
              <a:t>cows do not produce </a:t>
            </a:r>
            <a:r>
              <a:rPr lang="en-US" sz="2000" dirty="0" smtClean="0">
                <a:latin typeface="Book Antiqua" panose="02040602050305030304" pitchFamily="18" charset="0"/>
              </a:rPr>
              <a:t>milk</a:t>
            </a:r>
            <a:r>
              <a:rPr lang="en-US" sz="20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544800" y="19108492"/>
            <a:ext cx="64008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Reproduction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Reproduction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Adult females have an estrous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Periodically go into heat and seek out a 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Varies by species:</a:t>
            </a:r>
          </a:p>
          <a:p>
            <a:pPr marL="69494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Pigs have large litters</a:t>
            </a:r>
          </a:p>
          <a:p>
            <a:pPr marL="69494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Cattle have single birth</a:t>
            </a:r>
          </a:p>
          <a:p>
            <a:pPr marL="69494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Sheep are inclined to have twins</a:t>
            </a:r>
          </a:p>
          <a:p>
            <a:pPr marL="69494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Chickens hatch from eggs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398519" y="13499727"/>
            <a:ext cx="64008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Genetic Traits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Classification, Inheritance, Trait Breeding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Genetic traits are passed on to children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Potential for Production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Meat Quantity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Domestication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Feed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Breed for traits by culling underperformers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398519" y="16327799"/>
            <a:ext cx="64008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Hunger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Animal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Animals must eat to survive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When their hunger drops to zero, they 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The amount recovered by eating their food source is determined by their Feed Efficiency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260800" y="13499727"/>
            <a:ext cx="6400800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Animal Products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None (Gameplay)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Animals products dropped on death have better return on </a:t>
            </a:r>
            <a:r>
              <a:rPr lang="en-US" sz="2000" dirty="0" smtClean="0">
                <a:latin typeface="Book Antiqua" panose="02040602050305030304" pitchFamily="18" charset="0"/>
              </a:rPr>
              <a:t>investment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The quantity of death drops are determined by the Meat Quantity stat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Pigs: Pork at low levels, bacon at high levels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Cattle: Steak at low levels, filet at high levels, leather at all levels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Sheep: Mutton at all levels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Chicken: Chicken meat at all levels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60800" y="19121534"/>
            <a:ext cx="6400800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Animal Byproducts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None (Gameplay)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Some animals have by-products that do not require killing the animal.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These drops are determined by the Production Potential stat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Milk: Stacks and don’t require buckets, has a health healing enchantment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Feathers: Dropped passively by chickens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Eggs, Wool: Unchanged from vanilla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18800" y="20207085"/>
            <a:ext cx="64008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Size and Age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None (Gameplay)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Animals age and eventually 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Invincible to mob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Size is determined by age and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Baby animals don’t have oversized heads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544800" y="22422434"/>
            <a:ext cx="64008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Incest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Reproduction,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Breeding related animals leads to genetic problems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Lineage is tracked for each animal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Animals cannot breed if they share a common ancestor in the past two generations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118800" y="13499727"/>
            <a:ext cx="6400800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Classification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Animals are based on their species and reproductive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In-game system uses this taxonomy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Cattle: Calf, Cow, Steer, Bull, Heifer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Pigs: Sow, Gilt, Barrow, Boar, Hog, Piglet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Sheep: Lamb, Ewe, Ram, </a:t>
            </a:r>
            <a:r>
              <a:rPr lang="en-US" sz="2000" dirty="0" err="1">
                <a:latin typeface="Book Antiqua" panose="02040602050305030304" pitchFamily="18" charset="0"/>
              </a:rPr>
              <a:t>Wether</a:t>
            </a:r>
            <a:r>
              <a:rPr lang="en-US" sz="2000" dirty="0">
                <a:latin typeface="Book Antiqua" panose="02040602050305030304" pitchFamily="18" charset="0"/>
              </a:rPr>
              <a:t>, Yearling</a:t>
            </a:r>
          </a:p>
          <a:p>
            <a:pPr marL="69494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Chicken: Cockerel, Rooster, Capon, Hen, Pullet, Chick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398519" y="18540318"/>
            <a:ext cx="64008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Domestication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Domestication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Wild animals are skittish and hard to interact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Once bred for domestication, you can breed for production traits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398519" y="23345764"/>
            <a:ext cx="640080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Growth Hormone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Growth Hormone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Offers a boost in production for the animal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Available cheaply from villagers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260800" y="22730211"/>
            <a:ext cx="64008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Stress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i="1" dirty="0">
                <a:latin typeface="Book Antiqua" panose="02040602050305030304" pitchFamily="18" charset="0"/>
              </a:rPr>
              <a:t>Objectives: </a:t>
            </a:r>
            <a:r>
              <a:rPr lang="en-US" sz="2000" i="1" dirty="0" smtClean="0">
                <a:latin typeface="Book Antiqua" panose="02040602050305030304" pitchFamily="18" charset="0"/>
              </a:rPr>
              <a:t>Reproduction,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Stressed animals will not reproduce and become antsy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Complex calculation based on domestication, hunger, proximity to other animals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8339" y="26426893"/>
            <a:ext cx="75477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Technical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Mod created using Forge for Minecraft 1.7.10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Forge provides a skeleton and nice event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Minecraft </a:t>
            </a:r>
            <a:r>
              <a:rPr lang="en-US" sz="2400" dirty="0" err="1">
                <a:latin typeface="Book Antiqua" panose="02040602050305030304" pitchFamily="18" charset="0"/>
              </a:rPr>
              <a:t>modding</a:t>
            </a:r>
            <a:r>
              <a:rPr lang="en-US" sz="2400" dirty="0">
                <a:latin typeface="Book Antiqua" panose="02040602050305030304" pitchFamily="18" charset="0"/>
              </a:rPr>
              <a:t> can be difficult - tutorials and guides are rapidly out of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Documentation and identifiers are crowd-sourced, but coverage is not 100%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Community support is good, </a:t>
            </a:r>
            <a:r>
              <a:rPr lang="en-US" sz="2400" dirty="0" smtClean="0">
                <a:latin typeface="Book Antiqua" panose="02040602050305030304" pitchFamily="18" charset="0"/>
              </a:rPr>
              <a:t>but not immediate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1040" name="Picture 16" descr="http://vignette1.wikia.nocookie.net/minecraftgamez/images/7/71/MineCraft_Screenshot_by_KhuseleN.jpg/revision/latest?cb=2011100907051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726" r="594" b="1202"/>
          <a:stretch/>
        </p:blipFill>
        <p:spPr bwMode="auto">
          <a:xfrm>
            <a:off x="38673311" y="6682325"/>
            <a:ext cx="4039015" cy="227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c06.deviantart.net/fs71/f/2014/071/3/2/32d8bd29ba987d2765dc9da88407db3a-d79wp1i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310" y="9190641"/>
            <a:ext cx="4039015" cy="239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34776856" y="10629882"/>
            <a:ext cx="5798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Gender </a:t>
            </a:r>
            <a:r>
              <a:rPr lang="en-US" sz="2400" dirty="0">
                <a:latin typeface="Book Antiqua" panose="02040602050305030304" pitchFamily="18" charset="0"/>
              </a:rPr>
              <a:t>is </a:t>
            </a:r>
            <a:r>
              <a:rPr lang="en-US" sz="2400" dirty="0" smtClean="0">
                <a:latin typeface="Book Antiqua" panose="02040602050305030304" pitchFamily="18" charset="0"/>
              </a:rPr>
              <a:t>non-existent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Age </a:t>
            </a:r>
            <a:r>
              <a:rPr lang="en-US" sz="2400" dirty="0">
                <a:latin typeface="Book Antiqua" panose="02040602050305030304" pitchFamily="18" charset="0"/>
              </a:rPr>
              <a:t>is binary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67321" y="11324947"/>
            <a:ext cx="102354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Animal Science Learning Objectives</a:t>
            </a:r>
            <a:r>
              <a:rPr lang="en-US" sz="4500" b="1" baseline="300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[5]</a:t>
            </a:r>
            <a:endParaRPr lang="en-US" sz="4500" b="1" baseline="300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371" y="26395063"/>
            <a:ext cx="5476548" cy="3400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1208339" y="30285055"/>
            <a:ext cx="134220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Architecture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Extended </a:t>
            </a:r>
            <a:r>
              <a:rPr lang="en-US" sz="2400" i="1" dirty="0" err="1">
                <a:latin typeface="Book Antiqua" panose="02040602050305030304" pitchFamily="18" charset="0"/>
              </a:rPr>
              <a:t>EntityAnimal</a:t>
            </a:r>
            <a:r>
              <a:rPr lang="en-US" sz="2400" dirty="0">
                <a:latin typeface="Book Antiqua" panose="02040602050305030304" pitchFamily="18" charset="0"/>
              </a:rPr>
              <a:t> with a new abstract </a:t>
            </a:r>
            <a:r>
              <a:rPr lang="en-US" sz="2400" i="1" dirty="0" err="1">
                <a:latin typeface="Book Antiqua" panose="02040602050305030304" pitchFamily="18" charset="0"/>
              </a:rPr>
              <a:t>EntityScientific</a:t>
            </a:r>
            <a:r>
              <a:rPr lang="en-US" sz="2400" dirty="0">
                <a:latin typeface="Book Antiqua" panose="02040602050305030304" pitchFamily="18" charset="0"/>
              </a:rPr>
              <a:t> class - making our animals compatible with </a:t>
            </a:r>
            <a:r>
              <a:rPr lang="en-US" sz="2400" dirty="0" smtClean="0">
                <a:latin typeface="Book Antiqua" panose="02040602050305030304" pitchFamily="18" charset="0"/>
              </a:rPr>
              <a:t>existing animal </a:t>
            </a:r>
            <a:r>
              <a:rPr lang="en-US" sz="2400" dirty="0">
                <a:latin typeface="Book Antiqua" panose="02040602050305030304" pitchFamily="18" charset="0"/>
              </a:rPr>
              <a:t>features but incompatible with other </a:t>
            </a:r>
            <a:r>
              <a:rPr lang="en-US" sz="2400" dirty="0" smtClean="0">
                <a:latin typeface="Book Antiqua" panose="02040602050305030304" pitchFamily="18" charset="0"/>
              </a:rPr>
              <a:t>mods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Using </a:t>
            </a:r>
            <a:r>
              <a:rPr lang="en-US" sz="2400" i="1" dirty="0" err="1" smtClean="0">
                <a:latin typeface="Book Antiqua" panose="02040602050305030304" pitchFamily="18" charset="0"/>
              </a:rPr>
              <a:t>DataWatcher</a:t>
            </a:r>
            <a:r>
              <a:rPr lang="en-US" sz="2400" dirty="0" smtClean="0">
                <a:latin typeface="Book Antiqua" panose="02040602050305030304" pitchFamily="18" charset="0"/>
              </a:rPr>
              <a:t> in order to synchronize client and server state</a:t>
            </a:r>
          </a:p>
        </p:txBody>
      </p:sp>
      <p:pic>
        <p:nvPicPr>
          <p:cNvPr id="1044" name="Picture 20" descr="http://www.buffalonews.com/storyimage/BN/20141226/CITYANDREGION/141229276/AR/0/AR-141229276.jpg&amp;maxW=602&amp;maxH=602&amp;AlignV=top&amp;Q=8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61" y="7649863"/>
            <a:ext cx="4109417" cy="273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809564" y="26061112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 Antiqua" panose="02040602050305030304" pitchFamily="18" charset="0"/>
              </a:rPr>
              <a:t>Actual “</a:t>
            </a:r>
            <a:r>
              <a:rPr lang="en-US" sz="1800" dirty="0" err="1" smtClean="0">
                <a:latin typeface="Book Antiqua" panose="02040602050305030304" pitchFamily="18" charset="0"/>
              </a:rPr>
              <a:t>Deobfuscated</a:t>
            </a:r>
            <a:r>
              <a:rPr lang="en-US" sz="1800" dirty="0" smtClean="0">
                <a:latin typeface="Book Antiqua" panose="02040602050305030304" pitchFamily="18" charset="0"/>
              </a:rPr>
              <a:t>” Java code for GuiButton.java: </a:t>
            </a:r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2543</TotalTime>
  <Words>1074</Words>
  <Application>Microsoft Office PowerPoint</Application>
  <PresentationFormat>Custom</PresentationFormat>
  <Paragraphs>230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Austin Bart</cp:lastModifiedBy>
  <cp:revision>43</cp:revision>
  <dcterms:created xsi:type="dcterms:W3CDTF">2015-03-21T21:57:31Z</dcterms:created>
  <dcterms:modified xsi:type="dcterms:W3CDTF">2015-03-23T16:26:43Z</dcterms:modified>
</cp:coreProperties>
</file>