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830" autoAdjust="0"/>
  </p:normalViewPr>
  <p:slideViewPr>
    <p:cSldViewPr snapToGrid="0">
      <p:cViewPr varScale="1">
        <p:scale>
          <a:sx n="58" d="100"/>
          <a:sy n="58" d="100"/>
        </p:scale>
        <p:origin x="16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柳 宗铭" userId="3644d37786a1e64c" providerId="LiveId" clId="{CCDF5C6E-F821-4DE6-91B2-884A2333E15B}"/>
    <pc:docChg chg="undo addSld modSld modMainMaster">
      <pc:chgData name="柳 宗铭" userId="3644d37786a1e64c" providerId="LiveId" clId="{CCDF5C6E-F821-4DE6-91B2-884A2333E15B}" dt="2018-04-21T01:32:20.412" v="122" actId="20577"/>
      <pc:docMkLst>
        <pc:docMk/>
      </pc:docMkLst>
      <pc:sldChg chg="modTransition">
        <pc:chgData name="柳 宗铭" userId="3644d37786a1e64c" providerId="LiveId" clId="{CCDF5C6E-F821-4DE6-91B2-884A2333E15B}" dt="2018-04-21T00:24:31.604" v="40" actId="20577"/>
        <pc:sldMkLst>
          <pc:docMk/>
          <pc:sldMk cId="4276481975" sldId="256"/>
        </pc:sldMkLst>
      </pc:sldChg>
      <pc:sldChg chg="modTransition">
        <pc:chgData name="柳 宗铭" userId="3644d37786a1e64c" providerId="LiveId" clId="{CCDF5C6E-F821-4DE6-91B2-884A2333E15B}" dt="2018-04-21T00:24:31.604" v="40" actId="20577"/>
        <pc:sldMkLst>
          <pc:docMk/>
          <pc:sldMk cId="2740703373" sldId="257"/>
        </pc:sldMkLst>
      </pc:sldChg>
      <pc:sldChg chg="modTransition">
        <pc:chgData name="柳 宗铭" userId="3644d37786a1e64c" providerId="LiveId" clId="{CCDF5C6E-F821-4DE6-91B2-884A2333E15B}" dt="2018-04-21T00:24:31.604" v="40" actId="20577"/>
        <pc:sldMkLst>
          <pc:docMk/>
          <pc:sldMk cId="4090154689" sldId="258"/>
        </pc:sldMkLst>
      </pc:sldChg>
      <pc:sldChg chg="modTransition modNotesTx">
        <pc:chgData name="柳 宗铭" userId="3644d37786a1e64c" providerId="LiveId" clId="{CCDF5C6E-F821-4DE6-91B2-884A2333E15B}" dt="2018-04-21T01:32:20.412" v="122" actId="20577"/>
        <pc:sldMkLst>
          <pc:docMk/>
          <pc:sldMk cId="3608580395" sldId="259"/>
        </pc:sldMkLst>
      </pc:sldChg>
      <pc:sldChg chg="addSp delSp modSp modTransition modNotesTx">
        <pc:chgData name="柳 宗铭" userId="3644d37786a1e64c" providerId="LiveId" clId="{CCDF5C6E-F821-4DE6-91B2-884A2333E15B}" dt="2018-04-21T00:28:06.752" v="49" actId="1076"/>
        <pc:sldMkLst>
          <pc:docMk/>
          <pc:sldMk cId="1478210446" sldId="260"/>
        </pc:sldMkLst>
        <pc:spChg chg="mod">
          <ac:chgData name="柳 宗铭" userId="3644d37786a1e64c" providerId="LiveId" clId="{CCDF5C6E-F821-4DE6-91B2-884A2333E15B}" dt="2018-04-20T14:55:29.113" v="3" actId="1076"/>
          <ac:spMkLst>
            <pc:docMk/>
            <pc:sldMk cId="1478210446" sldId="260"/>
            <ac:spMk id="2" creationId="{8BBD98EE-2758-44EF-A4A5-43C90DA438E3}"/>
          </ac:spMkLst>
        </pc:spChg>
        <pc:spChg chg="del">
          <ac:chgData name="柳 宗铭" userId="3644d37786a1e64c" providerId="LiveId" clId="{CCDF5C6E-F821-4DE6-91B2-884A2333E15B}" dt="2018-04-20T17:00:56.964" v="14" actId="1076"/>
          <ac:spMkLst>
            <pc:docMk/>
            <pc:sldMk cId="1478210446" sldId="260"/>
            <ac:spMk id="3" creationId="{53B277D6-8C01-477A-94DD-9F2436C572A4}"/>
          </ac:spMkLst>
        </pc:spChg>
        <pc:picChg chg="add mod">
          <ac:chgData name="柳 宗铭" userId="3644d37786a1e64c" providerId="LiveId" clId="{CCDF5C6E-F821-4DE6-91B2-884A2333E15B}" dt="2018-04-21T00:28:02.438" v="48" actId="1076"/>
          <ac:picMkLst>
            <pc:docMk/>
            <pc:sldMk cId="1478210446" sldId="260"/>
            <ac:picMk id="3" creationId="{7D5CFCE1-32A4-4150-A86E-638952505DCC}"/>
          </ac:picMkLst>
        </pc:picChg>
        <pc:picChg chg="add mod">
          <ac:chgData name="柳 宗铭" userId="3644d37786a1e64c" providerId="LiveId" clId="{CCDF5C6E-F821-4DE6-91B2-884A2333E15B}" dt="2018-04-21T00:28:00.603" v="47" actId="1076"/>
          <ac:picMkLst>
            <pc:docMk/>
            <pc:sldMk cId="1478210446" sldId="260"/>
            <ac:picMk id="4" creationId="{2C03028E-D6B1-4FCF-B2CA-A3340E4DFAE9}"/>
          </ac:picMkLst>
        </pc:picChg>
        <pc:picChg chg="add mod">
          <ac:chgData name="柳 宗铭" userId="3644d37786a1e64c" providerId="LiveId" clId="{CCDF5C6E-F821-4DE6-91B2-884A2333E15B}" dt="2018-04-21T00:28:06.752" v="49" actId="1076"/>
          <ac:picMkLst>
            <pc:docMk/>
            <pc:sldMk cId="1478210446" sldId="260"/>
            <ac:picMk id="5" creationId="{B53F92B6-EDF8-4F77-9802-E4A9FD5FF92F}"/>
          </ac:picMkLst>
        </pc:picChg>
      </pc:sldChg>
      <pc:sldChg chg="addSp delSp modSp add modTransition">
        <pc:chgData name="柳 宗铭" userId="3644d37786a1e64c" providerId="LiveId" clId="{CCDF5C6E-F821-4DE6-91B2-884A2333E15B}" dt="2018-04-21T00:24:31.604" v="40" actId="20577"/>
        <pc:sldMkLst>
          <pc:docMk/>
          <pc:sldMk cId="2146989191" sldId="261"/>
        </pc:sldMkLst>
        <pc:spChg chg="mod">
          <ac:chgData name="柳 宗铭" userId="3644d37786a1e64c" providerId="LiveId" clId="{CCDF5C6E-F821-4DE6-91B2-884A2333E15B}" dt="2018-04-20T17:01:33.143" v="18" actId="1076"/>
          <ac:spMkLst>
            <pc:docMk/>
            <pc:sldMk cId="2146989191" sldId="261"/>
            <ac:spMk id="2" creationId="{4658A320-C95C-448C-AE3D-A870E33673BC}"/>
          </ac:spMkLst>
        </pc:spChg>
        <pc:spChg chg="del">
          <ac:chgData name="柳 宗铭" userId="3644d37786a1e64c" providerId="LiveId" clId="{CCDF5C6E-F821-4DE6-91B2-884A2333E15B}" dt="2018-04-20T17:01:47.561" v="19" actId="1076"/>
          <ac:spMkLst>
            <pc:docMk/>
            <pc:sldMk cId="2146989191" sldId="261"/>
            <ac:spMk id="3" creationId="{DC3B6557-B326-4D31-B7A5-A4A48E766FD8}"/>
          </ac:spMkLst>
        </pc:spChg>
        <pc:picChg chg="add mod">
          <ac:chgData name="柳 宗铭" userId="3644d37786a1e64c" providerId="LiveId" clId="{CCDF5C6E-F821-4DE6-91B2-884A2333E15B}" dt="2018-04-20T17:01:57.472" v="21" actId="1076"/>
          <ac:picMkLst>
            <pc:docMk/>
            <pc:sldMk cId="2146989191" sldId="261"/>
            <ac:picMk id="4" creationId="{EB88F1BD-48CD-45B2-8CF5-1D3524B2768D}"/>
          </ac:picMkLst>
        </pc:picChg>
      </pc:sldChg>
      <pc:sldChg chg="addSp delSp modSp add modNotesTx">
        <pc:chgData name="柳 宗铭" userId="3644d37786a1e64c" providerId="LiveId" clId="{CCDF5C6E-F821-4DE6-91B2-884A2333E15B}" dt="2018-04-21T00:59:29.533" v="66" actId="20577"/>
        <pc:sldMkLst>
          <pc:docMk/>
          <pc:sldMk cId="3309218161" sldId="262"/>
        </pc:sldMkLst>
        <pc:spChg chg="mod">
          <ac:chgData name="柳 宗铭" userId="3644d37786a1e64c" providerId="LiveId" clId="{CCDF5C6E-F821-4DE6-91B2-884A2333E15B}" dt="2018-04-21T00:45:34.353" v="53" actId="20577"/>
          <ac:spMkLst>
            <pc:docMk/>
            <pc:sldMk cId="3309218161" sldId="262"/>
            <ac:spMk id="2" creationId="{A37D2521-6085-423A-A4E5-1F636D86525B}"/>
          </ac:spMkLst>
        </pc:spChg>
        <pc:spChg chg="del">
          <ac:chgData name="柳 宗铭" userId="3644d37786a1e64c" providerId="LiveId" clId="{CCDF5C6E-F821-4DE6-91B2-884A2333E15B}" dt="2018-04-21T00:45:11.993" v="50" actId="20577"/>
          <ac:spMkLst>
            <pc:docMk/>
            <pc:sldMk cId="3309218161" sldId="262"/>
            <ac:spMk id="3" creationId="{298A98D8-AEFD-48AB-B9A8-F352FF5B3F21}"/>
          </ac:spMkLst>
        </pc:spChg>
        <pc:picChg chg="add mod">
          <ac:chgData name="柳 宗铭" userId="3644d37786a1e64c" providerId="LiveId" clId="{CCDF5C6E-F821-4DE6-91B2-884A2333E15B}" dt="2018-04-21T00:54:26.150" v="58" actId="1076"/>
          <ac:picMkLst>
            <pc:docMk/>
            <pc:sldMk cId="3309218161" sldId="262"/>
            <ac:picMk id="4" creationId="{B0E676E1-4786-4FAE-ADC4-33FDAB41BFB6}"/>
          </ac:picMkLst>
        </pc:picChg>
        <pc:picChg chg="add mod">
          <ac:chgData name="柳 宗铭" userId="3644d37786a1e64c" providerId="LiveId" clId="{CCDF5C6E-F821-4DE6-91B2-884A2333E15B}" dt="2018-04-21T00:54:19.987" v="57" actId="1076"/>
          <ac:picMkLst>
            <pc:docMk/>
            <pc:sldMk cId="3309218161" sldId="262"/>
            <ac:picMk id="5" creationId="{1237E17E-1265-43A5-824D-66F2885DB070}"/>
          </ac:picMkLst>
        </pc:picChg>
      </pc:sldChg>
      <pc:sldChg chg="addSp delSp modSp add">
        <pc:chgData name="柳 宗铭" userId="3644d37786a1e64c" providerId="LiveId" clId="{CCDF5C6E-F821-4DE6-91B2-884A2333E15B}" dt="2018-04-21T01:06:48.746" v="75" actId="1076"/>
        <pc:sldMkLst>
          <pc:docMk/>
          <pc:sldMk cId="1530137568" sldId="263"/>
        </pc:sldMkLst>
        <pc:spChg chg="mod">
          <ac:chgData name="柳 宗铭" userId="3644d37786a1e64c" providerId="LiveId" clId="{CCDF5C6E-F821-4DE6-91B2-884A2333E15B}" dt="2018-04-21T01:04:35.218" v="73" actId="20577"/>
          <ac:spMkLst>
            <pc:docMk/>
            <pc:sldMk cId="1530137568" sldId="263"/>
            <ac:spMk id="2" creationId="{C5B89CF0-2273-4C9A-9F97-B86413B045C1}"/>
          </ac:spMkLst>
        </pc:spChg>
        <pc:spChg chg="del">
          <ac:chgData name="柳 宗铭" userId="3644d37786a1e64c" providerId="LiveId" clId="{CCDF5C6E-F821-4DE6-91B2-884A2333E15B}" dt="2018-04-21T01:06:24.693" v="74" actId="1076"/>
          <ac:spMkLst>
            <pc:docMk/>
            <pc:sldMk cId="1530137568" sldId="263"/>
            <ac:spMk id="3" creationId="{A08558E8-6390-423D-A863-9A98A47DFC4E}"/>
          </ac:spMkLst>
        </pc:spChg>
        <pc:picChg chg="add mod">
          <ac:chgData name="柳 宗铭" userId="3644d37786a1e64c" providerId="LiveId" clId="{CCDF5C6E-F821-4DE6-91B2-884A2333E15B}" dt="2018-04-21T01:06:48.746" v="75" actId="1076"/>
          <ac:picMkLst>
            <pc:docMk/>
            <pc:sldMk cId="1530137568" sldId="263"/>
            <ac:picMk id="4" creationId="{DCDE3723-3B28-4A15-8428-8DE7D594A416}"/>
          </ac:picMkLst>
        </pc:picChg>
      </pc:sldChg>
      <pc:sldChg chg="addSp delSp modSp add">
        <pc:chgData name="柳 宗铭" userId="3644d37786a1e64c" providerId="LiveId" clId="{CCDF5C6E-F821-4DE6-91B2-884A2333E15B}" dt="2018-04-21T01:09:29.377" v="103" actId="123"/>
        <pc:sldMkLst>
          <pc:docMk/>
          <pc:sldMk cId="984487806" sldId="264"/>
        </pc:sldMkLst>
        <pc:spChg chg="mod">
          <ac:chgData name="柳 宗铭" userId="3644d37786a1e64c" providerId="LiveId" clId="{CCDF5C6E-F821-4DE6-91B2-884A2333E15B}" dt="2018-04-21T01:07:00.982" v="97" actId="20577"/>
          <ac:spMkLst>
            <pc:docMk/>
            <pc:sldMk cId="984487806" sldId="264"/>
            <ac:spMk id="2" creationId="{4FE1314A-D521-4179-AD5F-7D1D6D895D87}"/>
          </ac:spMkLst>
        </pc:spChg>
        <pc:spChg chg="del">
          <ac:chgData name="柳 宗铭" userId="3644d37786a1e64c" providerId="LiveId" clId="{CCDF5C6E-F821-4DE6-91B2-884A2333E15B}" dt="2018-04-21T01:07:15.450" v="98" actId="123"/>
          <ac:spMkLst>
            <pc:docMk/>
            <pc:sldMk cId="984487806" sldId="264"/>
            <ac:spMk id="3" creationId="{73AD4EDC-040E-43FF-89E0-7B8D0E3B8AA5}"/>
          </ac:spMkLst>
        </pc:spChg>
        <pc:spChg chg="add mod">
          <ac:chgData name="柳 宗铭" userId="3644d37786a1e64c" providerId="LiveId" clId="{CCDF5C6E-F821-4DE6-91B2-884A2333E15B}" dt="2018-04-21T01:09:29.377" v="103" actId="123"/>
          <ac:spMkLst>
            <pc:docMk/>
            <pc:sldMk cId="984487806" sldId="264"/>
            <ac:spMk id="5" creationId="{C0A57348-2AF4-4B1A-8CF5-301118DAFEF1}"/>
          </ac:spMkLst>
        </pc:spChg>
        <pc:picChg chg="add mod">
          <ac:chgData name="柳 宗铭" userId="3644d37786a1e64c" providerId="LiveId" clId="{CCDF5C6E-F821-4DE6-91B2-884A2333E15B}" dt="2018-04-21T01:09:11.487" v="101" actId="1076"/>
          <ac:picMkLst>
            <pc:docMk/>
            <pc:sldMk cId="984487806" sldId="264"/>
            <ac:picMk id="4" creationId="{BE202E08-C63A-45A8-89CC-BAA1996ADCB4}"/>
          </ac:picMkLst>
        </pc:picChg>
      </pc:sldChg>
      <pc:sldChg chg="modSp add">
        <pc:chgData name="柳 宗铭" userId="3644d37786a1e64c" providerId="LiveId" clId="{CCDF5C6E-F821-4DE6-91B2-884A2333E15B}" dt="2018-04-21T01:12:00.556" v="121" actId="20577"/>
        <pc:sldMkLst>
          <pc:docMk/>
          <pc:sldMk cId="1928754454" sldId="265"/>
        </pc:sldMkLst>
        <pc:spChg chg="mod">
          <ac:chgData name="柳 宗铭" userId="3644d37786a1e64c" providerId="LiveId" clId="{CCDF5C6E-F821-4DE6-91B2-884A2333E15B}" dt="2018-04-21T01:12:00.556" v="121" actId="20577"/>
          <ac:spMkLst>
            <pc:docMk/>
            <pc:sldMk cId="1928754454" sldId="265"/>
            <ac:spMk id="2" creationId="{D1BAF1F5-4CEB-47E0-B4D0-3A2A8713E72A}"/>
          </ac:spMkLst>
        </pc:spChg>
        <pc:spChg chg="mod">
          <ac:chgData name="柳 宗铭" userId="3644d37786a1e64c" providerId="LiveId" clId="{CCDF5C6E-F821-4DE6-91B2-884A2333E15B}" dt="2018-04-21T01:11:28.316" v="118" actId="20577"/>
          <ac:spMkLst>
            <pc:docMk/>
            <pc:sldMk cId="1928754454" sldId="265"/>
            <ac:spMk id="3" creationId="{5F3EBA82-AEEA-459C-BEAA-08FAB7011EA3}"/>
          </ac:spMkLst>
        </pc:spChg>
      </pc:sldChg>
      <pc:sldMasterChg chg="modTransition modSldLayout">
        <pc:chgData name="柳 宗铭" userId="3644d37786a1e64c" providerId="LiveId" clId="{CCDF5C6E-F821-4DE6-91B2-884A2333E15B}" dt="2018-04-21T00:24:31.604" v="40" actId="20577"/>
        <pc:sldMasterMkLst>
          <pc:docMk/>
          <pc:sldMasterMk cId="1241585072" sldId="2147483648"/>
        </pc:sldMasterMkLst>
        <pc:sldLayoutChg chg="modTransition">
          <pc:chgData name="柳 宗铭" userId="3644d37786a1e64c" providerId="LiveId" clId="{CCDF5C6E-F821-4DE6-91B2-884A2333E15B}" dt="2018-04-21T00:24:31.604" v="40" actId="20577"/>
          <pc:sldLayoutMkLst>
            <pc:docMk/>
            <pc:sldMasterMk cId="1241585072" sldId="2147483648"/>
            <pc:sldLayoutMk cId="2846189485" sldId="2147483649"/>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4169271938" sldId="2147483650"/>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3197540009" sldId="2147483651"/>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65161696" sldId="2147483652"/>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2547670124" sldId="2147483653"/>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4226609363" sldId="2147483654"/>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2680831608" sldId="2147483655"/>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737639641" sldId="2147483656"/>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302914569" sldId="2147483657"/>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2226314880" sldId="2147483658"/>
          </pc:sldLayoutMkLst>
        </pc:sldLayoutChg>
        <pc:sldLayoutChg chg="modTransition">
          <pc:chgData name="柳 宗铭" userId="3644d37786a1e64c" providerId="LiveId" clId="{CCDF5C6E-F821-4DE6-91B2-884A2333E15B}" dt="2018-04-21T00:24:31.604" v="40" actId="20577"/>
          <pc:sldLayoutMkLst>
            <pc:docMk/>
            <pc:sldMasterMk cId="1241585072" sldId="2147483648"/>
            <pc:sldLayoutMk cId="3400791965"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BEE81-8EBB-4786-BF71-4D165106E651}" type="datetimeFigureOut">
              <a:rPr lang="zh-CN" altLang="en-US" smtClean="0"/>
              <a:t>2018/4/21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09CD4-7936-4A49-A4FB-DA844D756871}" type="slidenum">
              <a:rPr lang="zh-CN" altLang="en-US" smtClean="0"/>
              <a:t>‹#›</a:t>
            </a:fld>
            <a:endParaRPr lang="zh-CN" altLang="en-US"/>
          </a:p>
        </p:txBody>
      </p:sp>
    </p:spTree>
    <p:extLst>
      <p:ext uri="{BB962C8B-B14F-4D97-AF65-F5344CB8AC3E}">
        <p14:creationId xmlns:p14="http://schemas.microsoft.com/office/powerpoint/2010/main" val="3641222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13+8+12+3=36</a:t>
            </a:r>
            <a:endParaRPr lang="zh-CN" altLang="en-US" dirty="0"/>
          </a:p>
        </p:txBody>
      </p:sp>
      <p:sp>
        <p:nvSpPr>
          <p:cNvPr id="4" name="灯片编号占位符 3"/>
          <p:cNvSpPr>
            <a:spLocks noGrp="1"/>
          </p:cNvSpPr>
          <p:nvPr>
            <p:ph type="sldNum" sz="quarter" idx="10"/>
          </p:nvPr>
        </p:nvSpPr>
        <p:spPr/>
        <p:txBody>
          <a:bodyPr/>
          <a:lstStyle/>
          <a:p>
            <a:fld id="{E3E09CD4-7936-4A49-A4FB-DA844D756871}" type="slidenum">
              <a:rPr lang="zh-CN" altLang="en-US" smtClean="0"/>
              <a:t>3</a:t>
            </a:fld>
            <a:endParaRPr lang="zh-CN" altLang="en-US"/>
          </a:p>
        </p:txBody>
      </p:sp>
    </p:spTree>
    <p:extLst>
      <p:ext uri="{BB962C8B-B14F-4D97-AF65-F5344CB8AC3E}">
        <p14:creationId xmlns:p14="http://schemas.microsoft.com/office/powerpoint/2010/main" val="133760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In this study, we define that trunk part has two hidden  layers. The first layer is fully connected layer which has  256 RELU neurons. The second one is a bidirectional LSTM  (BLSTM) layer with 128 neurons. The hidden values go to  weighted pooling layer after the LSTM layer. In the branch  part, each task has one hidden fully connected layer with 256  RELU neurons and one </a:t>
            </a:r>
            <a:r>
              <a:rPr lang="en-US" altLang="zh-CN" sz="1200" kern="1200" dirty="0" err="1">
                <a:solidFill>
                  <a:schemeClr val="tx1"/>
                </a:solidFill>
                <a:latin typeface="+mn-lt"/>
                <a:ea typeface="+mn-ea"/>
                <a:cs typeface="+mn-cs"/>
              </a:rPr>
              <a:t>softmax</a:t>
            </a:r>
            <a:r>
              <a:rPr lang="en-US" altLang="zh-CN" sz="1200" kern="1200" dirty="0">
                <a:solidFill>
                  <a:schemeClr val="tx1"/>
                </a:solidFill>
                <a:latin typeface="+mn-lt"/>
                <a:ea typeface="+mn-ea"/>
                <a:cs typeface="+mn-cs"/>
              </a:rPr>
              <a:t> layer performing classification.</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E3E09CD4-7936-4A49-A4FB-DA844D756871}" type="slidenum">
              <a:rPr lang="zh-CN" altLang="en-US" smtClean="0"/>
              <a:t>4</a:t>
            </a:fld>
            <a:endParaRPr lang="zh-CN" altLang="en-US"/>
          </a:p>
        </p:txBody>
      </p:sp>
    </p:spTree>
    <p:extLst>
      <p:ext uri="{BB962C8B-B14F-4D97-AF65-F5344CB8AC3E}">
        <p14:creationId xmlns:p14="http://schemas.microsoft.com/office/powerpoint/2010/main" val="1934525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statistical functions in the context of neural networks function as pooling layers over the time dimension</a:t>
            </a:r>
          </a:p>
          <a:p>
            <a:endParaRPr lang="zh-CN" altLang="en-US" dirty="0"/>
          </a:p>
        </p:txBody>
      </p:sp>
      <p:sp>
        <p:nvSpPr>
          <p:cNvPr id="4" name="灯片编号占位符 3"/>
          <p:cNvSpPr>
            <a:spLocks noGrp="1"/>
          </p:cNvSpPr>
          <p:nvPr>
            <p:ph type="sldNum" sz="quarter" idx="10"/>
          </p:nvPr>
        </p:nvSpPr>
        <p:spPr/>
        <p:txBody>
          <a:bodyPr/>
          <a:lstStyle/>
          <a:p>
            <a:fld id="{E3E09CD4-7936-4A49-A4FB-DA844D756871}" type="slidenum">
              <a:rPr lang="zh-CN" altLang="en-US" smtClean="0"/>
              <a:t>5</a:t>
            </a:fld>
            <a:endParaRPr lang="zh-CN" altLang="en-US"/>
          </a:p>
        </p:txBody>
      </p:sp>
    </p:spTree>
    <p:extLst>
      <p:ext uri="{BB962C8B-B14F-4D97-AF65-F5344CB8AC3E}">
        <p14:creationId xmlns:p14="http://schemas.microsoft.com/office/powerpoint/2010/main" val="288180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It can be seen that the states at time t depends on the states at time t </a:t>
            </a:r>
            <a:r>
              <a:rPr lang="zh-CN" altLang="en-US" dirty="0"/>
              <a:t>􀀀 </a:t>
            </a:r>
            <a:r>
              <a:rPr lang="en-US" altLang="zh-CN" dirty="0"/>
              <a:t>1, because Ct is computed from </a:t>
            </a:r>
            <a:r>
              <a:rPr lang="en-US" altLang="zh-CN" dirty="0" err="1"/>
              <a:t>ht</a:t>
            </a:r>
            <a:r>
              <a:rPr lang="zh-CN" altLang="en-US" dirty="0"/>
              <a:t>􀀀</a:t>
            </a:r>
            <a:r>
              <a:rPr lang="en-US" altLang="zh-CN" dirty="0"/>
              <a:t>1 and Ct</a:t>
            </a:r>
            <a:r>
              <a:rPr lang="zh-CN" altLang="en-US" dirty="0"/>
              <a:t>􀀀</a:t>
            </a:r>
            <a:r>
              <a:rPr lang="en-US" altLang="zh-CN" dirty="0"/>
              <a:t>1.</a:t>
            </a:r>
          </a:p>
          <a:p>
            <a:endParaRPr lang="en-US" altLang="zh-CN" dirty="0"/>
          </a:p>
          <a:p>
            <a:r>
              <a:rPr lang="en-US" altLang="zh-CN" dirty="0"/>
              <a:t>It use weighted summation of multiple states at different time steps to compute cell (C value) and hidden value (h value).</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3E09CD4-7936-4A49-A4FB-DA844D756871}" type="slidenum">
              <a:rPr lang="zh-CN" altLang="en-US" smtClean="0"/>
              <a:t>7</a:t>
            </a:fld>
            <a:endParaRPr lang="zh-CN" altLang="en-US"/>
          </a:p>
        </p:txBody>
      </p:sp>
    </p:spTree>
    <p:extLst>
      <p:ext uri="{BB962C8B-B14F-4D97-AF65-F5344CB8AC3E}">
        <p14:creationId xmlns:p14="http://schemas.microsoft.com/office/powerpoint/2010/main" val="223178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44CFB-3C86-4CBD-BF0F-FAFF48BF52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D497C4-76AE-43A4-81C7-3B15AA550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A90D66-D518-4288-9502-3E2FEC103EB0}"/>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66FF23FD-03FC-45D8-84B8-F0F270C851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545AC4-4530-448F-A539-6ADC7C654014}"/>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284618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B61D7-94AD-454B-B8FD-B21F59680B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1CC8FC-1796-43A0-B721-5911964D88A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97AB75-CE28-4D11-8C62-D7DDC3689D19}"/>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098312BC-08B5-4427-A069-EB37FE4442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AC3CF0-F8AA-4B26-91B8-EA4F35BFAC09}"/>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222631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755BA3-4ED8-442C-A2D3-289C529AB52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EE0041-BF5D-4B65-AF15-5E2BB69CAFE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C89F5B-76DF-4005-B870-B6B794582A6B}"/>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BB294CC7-D5AE-4CE0-A82C-6E7EBFB628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43444E-C761-41EA-8BE0-16E998DAD0EB}"/>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340079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CD4C9-F801-4B52-B3D1-D2921FEE0A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DF682F-BDD3-4C17-B3A5-EDBDEA52A66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9708D50-997D-4F64-B68F-27ADBBFA5FCA}"/>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58773E2F-D6D6-4DAC-93B7-871923650A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17B08-982C-48E4-B36F-8B0273E71C71}"/>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416927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07301-408B-4DC3-8407-07C71AC8DD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89CE41-433C-4D10-939A-CD451455E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24865F8-EC4C-4F8F-B3E3-2EC6166B0D00}"/>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5C3E1E67-6087-45E8-9895-EFD020BF6D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D18568-4556-47DE-B32C-8A6BFDE31684}"/>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319754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00B44-CDB4-4197-917C-2250AA1354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D22040-A43C-43DD-BC39-9880EC2DADF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465B9B-8BA4-41F9-9AE3-FD31B622CA1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1B49CE-D229-4F34-B835-7853D40F0083}"/>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6" name="页脚占位符 5">
            <a:extLst>
              <a:ext uri="{FF2B5EF4-FFF2-40B4-BE49-F238E27FC236}">
                <a16:creationId xmlns:a16="http://schemas.microsoft.com/office/drawing/2014/main" id="{A54F70E1-5940-46A9-BBA5-F686CB596B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8BA607-6E4B-4F16-ACB8-5359382EE5C8}"/>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6516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6DC72-DAA2-4963-8C32-D3D4024B7A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A86A45-8F59-4E10-B8FC-CC804EA63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215568-28B2-497E-B3FD-ADC365464BE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7749EB-E545-4AB5-8182-FF36899B7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0ED064-88A6-465D-B00C-B69DF5C26A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5EE1701-D513-4A85-917A-1481D1DAB0D7}"/>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8" name="页脚占位符 7">
            <a:extLst>
              <a:ext uri="{FF2B5EF4-FFF2-40B4-BE49-F238E27FC236}">
                <a16:creationId xmlns:a16="http://schemas.microsoft.com/office/drawing/2014/main" id="{E7AE3BD7-B3A9-4163-9F9A-198291A9AC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C6A6B0-1358-45A9-8696-2D01D7672283}"/>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254767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7F591-48D9-4B0E-8884-2A368E76ED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F8E66D-1A50-41A2-B821-E02239E0DB6F}"/>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4" name="页脚占位符 3">
            <a:extLst>
              <a:ext uri="{FF2B5EF4-FFF2-40B4-BE49-F238E27FC236}">
                <a16:creationId xmlns:a16="http://schemas.microsoft.com/office/drawing/2014/main" id="{F6BA047E-BA44-4FF0-85A4-C1976179E7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E4CD71-5E04-471F-9263-FD9C8C345F85}"/>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422660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A7ED4D1-5D4C-4A6D-9573-20FC43BA40CC}"/>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3" name="页脚占位符 2">
            <a:extLst>
              <a:ext uri="{FF2B5EF4-FFF2-40B4-BE49-F238E27FC236}">
                <a16:creationId xmlns:a16="http://schemas.microsoft.com/office/drawing/2014/main" id="{F38653A8-7ACD-4039-9C9E-A966F2C13C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820FED-EC97-48F6-888B-2B76E62C89D2}"/>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268083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CF5E9-ECA0-4A63-8AB4-3756E45BBC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DFB8C09-80BD-44B8-8ECB-B4285D33F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882E2E-1D83-417F-9398-47A1FE6EE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A02BA6-9B5A-48DA-BD54-17AD24D25078}"/>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6" name="页脚占位符 5">
            <a:extLst>
              <a:ext uri="{FF2B5EF4-FFF2-40B4-BE49-F238E27FC236}">
                <a16:creationId xmlns:a16="http://schemas.microsoft.com/office/drawing/2014/main" id="{847E147D-C2CC-4679-B1C9-1ED20A2FF2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EF9064-134F-4228-9AC1-8BE60EB7E8B8}"/>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73763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B6786-48D3-4655-BA97-9BBE7331FB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C1705D-B243-4082-81BA-6834DB57D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722D7D-3FD8-4EF1-981E-00918A872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B3271B9-60A1-4520-BEA2-CA2B425F333D}"/>
              </a:ext>
            </a:extLst>
          </p:cNvPr>
          <p:cNvSpPr>
            <a:spLocks noGrp="1"/>
          </p:cNvSpPr>
          <p:nvPr>
            <p:ph type="dt" sz="half" idx="10"/>
          </p:nvPr>
        </p:nvSpPr>
        <p:spPr/>
        <p:txBody>
          <a:bodyPr/>
          <a:lstStyle/>
          <a:p>
            <a:fld id="{E5698BB2-9381-4514-928E-385C3071377D}" type="datetimeFigureOut">
              <a:rPr lang="zh-CN" altLang="en-US" smtClean="0"/>
              <a:t>2018/4/21</a:t>
            </a:fld>
            <a:endParaRPr lang="zh-CN" altLang="en-US"/>
          </a:p>
        </p:txBody>
      </p:sp>
      <p:sp>
        <p:nvSpPr>
          <p:cNvPr id="6" name="页脚占位符 5">
            <a:extLst>
              <a:ext uri="{FF2B5EF4-FFF2-40B4-BE49-F238E27FC236}">
                <a16:creationId xmlns:a16="http://schemas.microsoft.com/office/drawing/2014/main" id="{675C44BC-E0D8-4692-9E43-F71E81FE4D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55DBA4-C8F2-4C37-8BFD-EE89B29E6951}"/>
              </a:ext>
            </a:extLst>
          </p:cNvPr>
          <p:cNvSpPr>
            <a:spLocks noGrp="1"/>
          </p:cNvSpPr>
          <p:nvPr>
            <p:ph type="sldNum" sz="quarter" idx="12"/>
          </p:nvPr>
        </p:nvSpPr>
        <p:spPr/>
        <p:txBody>
          <a:body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30291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09B227-C47E-4B84-B5E2-1986AA2526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94B6CC-0C01-437C-AE63-3EEA50498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5CDA0B-ACF7-4409-B7D4-7CCAF08AC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98BB2-9381-4514-928E-385C3071377D}" type="datetimeFigureOut">
              <a:rPr lang="zh-CN" altLang="en-US" smtClean="0"/>
              <a:t>2018/4/21</a:t>
            </a:fld>
            <a:endParaRPr lang="zh-CN" altLang="en-US"/>
          </a:p>
        </p:txBody>
      </p:sp>
      <p:sp>
        <p:nvSpPr>
          <p:cNvPr id="5" name="页脚占位符 4">
            <a:extLst>
              <a:ext uri="{FF2B5EF4-FFF2-40B4-BE49-F238E27FC236}">
                <a16:creationId xmlns:a16="http://schemas.microsoft.com/office/drawing/2014/main" id="{D70174AF-47D6-4EFF-B115-7D0AE13F8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457E25-094D-4201-998E-D7CB27D25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D2DAD-37C5-44D4-9E7E-6AB7739500AE}" type="slidenum">
              <a:rPr lang="zh-CN" altLang="en-US" smtClean="0"/>
              <a:t>‹#›</a:t>
            </a:fld>
            <a:endParaRPr lang="zh-CN" altLang="en-US"/>
          </a:p>
        </p:txBody>
      </p:sp>
    </p:spTree>
    <p:extLst>
      <p:ext uri="{BB962C8B-B14F-4D97-AF65-F5344CB8AC3E}">
        <p14:creationId xmlns:p14="http://schemas.microsoft.com/office/powerpoint/2010/main" val="1241585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59238-11CA-4CDB-BFCD-4583E8443B2E}"/>
              </a:ext>
            </a:extLst>
          </p:cNvPr>
          <p:cNvSpPr>
            <a:spLocks noGrp="1"/>
          </p:cNvSpPr>
          <p:nvPr>
            <p:ph type="ctrTitle"/>
          </p:nvPr>
        </p:nvSpPr>
        <p:spPr>
          <a:xfrm>
            <a:off x="1524000" y="1122363"/>
            <a:ext cx="9144000" cy="2387600"/>
          </a:xfrm>
        </p:spPr>
        <p:txBody>
          <a:bodyPr>
            <a:noAutofit/>
          </a:bodyPr>
          <a:lstStyle/>
          <a:p>
            <a:r>
              <a:rPr lang="en-US" altLang="zh-CN" sz="4800" dirty="0"/>
              <a:t>Advanced </a:t>
            </a:r>
            <a:r>
              <a:rPr lang="en-US" altLang="zh-CN" sz="4800" dirty="0" err="1"/>
              <a:t>lstm</a:t>
            </a:r>
            <a:r>
              <a:rPr lang="en-US" altLang="zh-CN" sz="4800" dirty="0"/>
              <a:t>: a study about better time dependency modeling in emotion recognition</a:t>
            </a:r>
            <a:endParaRPr lang="zh-CN" altLang="en-US" sz="4800" dirty="0"/>
          </a:p>
        </p:txBody>
      </p:sp>
      <p:sp>
        <p:nvSpPr>
          <p:cNvPr id="3" name="副标题 2">
            <a:extLst>
              <a:ext uri="{FF2B5EF4-FFF2-40B4-BE49-F238E27FC236}">
                <a16:creationId xmlns:a16="http://schemas.microsoft.com/office/drawing/2014/main" id="{685FB005-64DD-47BF-83CD-43D0BB904735}"/>
              </a:ext>
            </a:extLst>
          </p:cNvPr>
          <p:cNvSpPr>
            <a:spLocks noGrp="1"/>
          </p:cNvSpPr>
          <p:nvPr>
            <p:ph type="subTitle" idx="1"/>
          </p:nvPr>
        </p:nvSpPr>
        <p:spPr>
          <a:xfrm>
            <a:off x="1524000" y="3602038"/>
            <a:ext cx="9144000" cy="1655762"/>
          </a:xfrm>
        </p:spPr>
        <p:txBody>
          <a:bodyPr/>
          <a:lstStyle/>
          <a:p>
            <a:pPr algn="r"/>
            <a:r>
              <a:rPr lang="pt-BR" altLang="zh-CN" dirty="0"/>
              <a:t>Tao, F., &amp; Liu, G. (2017).</a:t>
            </a:r>
            <a:endParaRPr lang="zh-CN" altLang="en-US" dirty="0"/>
          </a:p>
        </p:txBody>
      </p:sp>
    </p:spTree>
    <p:extLst>
      <p:ext uri="{BB962C8B-B14F-4D97-AF65-F5344CB8AC3E}">
        <p14:creationId xmlns:p14="http://schemas.microsoft.com/office/powerpoint/2010/main" val="427648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AF1F5-4CEB-47E0-B4D0-3A2A8713E72A}"/>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5F3EBA82-AEEA-459C-BEAA-08FAB7011EA3}"/>
              </a:ext>
            </a:extLst>
          </p:cNvPr>
          <p:cNvSpPr>
            <a:spLocks noGrp="1"/>
          </p:cNvSpPr>
          <p:nvPr>
            <p:ph idx="1"/>
          </p:nvPr>
        </p:nvSpPr>
        <p:spPr/>
        <p:txBody>
          <a:bodyPr>
            <a:normAutofit lnSpcReduction="10000"/>
          </a:bodyPr>
          <a:lstStyle/>
          <a:p>
            <a:r>
              <a:rPr lang="en-US" altLang="zh-CN" dirty="0"/>
              <a:t>Tao, F., &amp; Liu, G. (2017). Advanced </a:t>
            </a:r>
            <a:r>
              <a:rPr lang="en-US" altLang="zh-CN" dirty="0" err="1"/>
              <a:t>lstm</a:t>
            </a:r>
            <a:r>
              <a:rPr lang="en-US" altLang="zh-CN" dirty="0"/>
              <a:t>: a study about better time dependency modeling in emotion recognition.</a:t>
            </a:r>
          </a:p>
          <a:p>
            <a:r>
              <a:rPr lang="en-US" altLang="zh-CN" dirty="0"/>
              <a:t>Tao, F., Liu, G., &amp; Zhao, Q. (2018). An ensemble framework of voice-based emotion recognition system for films and tv programs.</a:t>
            </a:r>
          </a:p>
          <a:p>
            <a:r>
              <a:rPr lang="en-US" altLang="zh-CN" dirty="0" err="1"/>
              <a:t>Mirsamadi</a:t>
            </a:r>
            <a:r>
              <a:rPr lang="en-US" altLang="zh-CN" dirty="0"/>
              <a:t>, S., </a:t>
            </a:r>
            <a:r>
              <a:rPr lang="en-US" altLang="zh-CN" dirty="0" err="1"/>
              <a:t>Barsoum</a:t>
            </a:r>
            <a:r>
              <a:rPr lang="en-US" altLang="zh-CN" dirty="0"/>
              <a:t>, E., &amp; Zhang, C. (2017). Automatic speech emotion recognition using recurrent neural networks with local attention. </a:t>
            </a:r>
            <a:r>
              <a:rPr lang="en-US" altLang="zh-CN" i="1" dirty="0"/>
              <a:t>IEEE International Conference on Acoustics, Speech and Signal Processing</a:t>
            </a:r>
            <a:r>
              <a:rPr lang="en-US" altLang="zh-CN" dirty="0"/>
              <a:t>. IEEE.</a:t>
            </a:r>
          </a:p>
          <a:p>
            <a:r>
              <a:rPr lang="en-US" altLang="zh-CN" dirty="0"/>
              <a:t>About LSTM: http://colah.github.io/posts/2015-08-Understanding-LSTMs/</a:t>
            </a:r>
          </a:p>
          <a:p>
            <a:endParaRPr lang="zh-CN" altLang="en-US" dirty="0"/>
          </a:p>
        </p:txBody>
      </p:sp>
    </p:spTree>
    <p:extLst>
      <p:ext uri="{BB962C8B-B14F-4D97-AF65-F5344CB8AC3E}">
        <p14:creationId xmlns:p14="http://schemas.microsoft.com/office/powerpoint/2010/main" val="192875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EFCA3-45D4-4D1F-8C43-FC8DA37E6BB6}"/>
              </a:ext>
            </a:extLst>
          </p:cNvPr>
          <p:cNvSpPr>
            <a:spLocks noGrp="1"/>
          </p:cNvSpPr>
          <p:nvPr>
            <p:ph type="title"/>
          </p:nvPr>
        </p:nvSpPr>
        <p:spPr/>
        <p:txBody>
          <a:bodyPr/>
          <a:lstStyle/>
          <a:p>
            <a:r>
              <a:rPr lang="en-US" altLang="zh-CN" dirty="0"/>
              <a:t>Corpus</a:t>
            </a:r>
            <a:endParaRPr lang="zh-CN" altLang="en-US" dirty="0"/>
          </a:p>
        </p:txBody>
      </p:sp>
      <p:sp>
        <p:nvSpPr>
          <p:cNvPr id="3" name="内容占位符 2">
            <a:extLst>
              <a:ext uri="{FF2B5EF4-FFF2-40B4-BE49-F238E27FC236}">
                <a16:creationId xmlns:a16="http://schemas.microsoft.com/office/drawing/2014/main" id="{E5544204-03C3-4185-8B8F-53C824F30D47}"/>
              </a:ext>
            </a:extLst>
          </p:cNvPr>
          <p:cNvSpPr>
            <a:spLocks noGrp="1"/>
          </p:cNvSpPr>
          <p:nvPr>
            <p:ph idx="1"/>
          </p:nvPr>
        </p:nvSpPr>
        <p:spPr/>
        <p:txBody>
          <a:bodyPr/>
          <a:lstStyle/>
          <a:p>
            <a:r>
              <a:rPr lang="en-US" altLang="zh-CN" dirty="0"/>
              <a:t>IEMOCAP</a:t>
            </a:r>
          </a:p>
          <a:p>
            <a:pPr lvl="1"/>
            <a:r>
              <a:rPr lang="en-US" altLang="zh-CN" dirty="0"/>
              <a:t>5 sections and 10 actors in total: one male and one female in each section</a:t>
            </a:r>
          </a:p>
          <a:p>
            <a:pPr lvl="1"/>
            <a:r>
              <a:rPr lang="en-US" altLang="zh-CN" dirty="0"/>
              <a:t>scripted or spontaneous scenarios to perform specific emotions</a:t>
            </a:r>
          </a:p>
          <a:p>
            <a:pPr lvl="1"/>
            <a:r>
              <a:rPr lang="en-US" altLang="zh-CN" dirty="0"/>
              <a:t>10039 utterances with average duration of 4.5 s per utterance (12.55 </a:t>
            </a:r>
            <a:r>
              <a:rPr lang="en-US" altLang="zh-CN" dirty="0" err="1"/>
              <a:t>hr</a:t>
            </a:r>
            <a:r>
              <a:rPr lang="en-US" altLang="zh-CN" dirty="0"/>
              <a:t> in total)</a:t>
            </a:r>
          </a:p>
          <a:p>
            <a:pPr lvl="1"/>
            <a:r>
              <a:rPr lang="en-US" altLang="zh-CN" dirty="0"/>
              <a:t>In this study: neutral, happy, angry and sad. 4490 utterances in total</a:t>
            </a:r>
          </a:p>
          <a:p>
            <a:pPr lvl="1"/>
            <a:r>
              <a:rPr lang="en-US" altLang="zh-CN" dirty="0"/>
              <a:t>48 kHz, in this study: </a:t>
            </a:r>
            <a:r>
              <a:rPr lang="en-US" altLang="zh-CN" dirty="0" err="1"/>
              <a:t>downsampled</a:t>
            </a:r>
            <a:r>
              <a:rPr lang="en-US" altLang="zh-CN" dirty="0"/>
              <a:t> to 16 kHz</a:t>
            </a:r>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74070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C248D-A148-4C5B-8CE6-9AD9E4EC9BC2}"/>
              </a:ext>
            </a:extLst>
          </p:cNvPr>
          <p:cNvSpPr>
            <a:spLocks noGrp="1"/>
          </p:cNvSpPr>
          <p:nvPr>
            <p:ph type="title"/>
          </p:nvPr>
        </p:nvSpPr>
        <p:spPr/>
        <p:txBody>
          <a:bodyPr/>
          <a:lstStyle/>
          <a:p>
            <a:r>
              <a:rPr lang="en-US" altLang="zh-CN" dirty="0"/>
              <a:t>Feature</a:t>
            </a:r>
            <a:endParaRPr lang="zh-CN" altLang="en-US" dirty="0"/>
          </a:p>
        </p:txBody>
      </p:sp>
      <p:sp>
        <p:nvSpPr>
          <p:cNvPr id="3" name="内容占位符 2">
            <a:extLst>
              <a:ext uri="{FF2B5EF4-FFF2-40B4-BE49-F238E27FC236}">
                <a16:creationId xmlns:a16="http://schemas.microsoft.com/office/drawing/2014/main" id="{193CFE7E-B3DB-4DB4-94EC-E073BEABF19E}"/>
              </a:ext>
            </a:extLst>
          </p:cNvPr>
          <p:cNvSpPr>
            <a:spLocks noGrp="1"/>
          </p:cNvSpPr>
          <p:nvPr>
            <p:ph idx="1"/>
          </p:nvPr>
        </p:nvSpPr>
        <p:spPr/>
        <p:txBody>
          <a:bodyPr/>
          <a:lstStyle/>
          <a:p>
            <a:r>
              <a:rPr lang="en-US" altLang="zh-CN" dirty="0"/>
              <a:t>a 36D acoustic feature</a:t>
            </a:r>
          </a:p>
          <a:p>
            <a:pPr lvl="1"/>
            <a:r>
              <a:rPr lang="en-US" altLang="zh-CN" dirty="0"/>
              <a:t>13D MFCCs</a:t>
            </a:r>
          </a:p>
          <a:p>
            <a:pPr lvl="1"/>
            <a:r>
              <a:rPr lang="en-US" altLang="zh-CN" dirty="0"/>
              <a:t>ZCR, energy, entropy of energy, spectral centroid, spectral spread, spectral entropy, spectral flux, spectral </a:t>
            </a:r>
            <a:r>
              <a:rPr lang="en-US" altLang="zh-CN" dirty="0" err="1"/>
              <a:t>rolloff</a:t>
            </a:r>
            <a:endParaRPr lang="en-US" altLang="zh-CN" dirty="0"/>
          </a:p>
          <a:p>
            <a:pPr lvl="1"/>
            <a:r>
              <a:rPr lang="en-US" altLang="zh-CN" dirty="0"/>
              <a:t>12D chroma vector</a:t>
            </a:r>
          </a:p>
          <a:p>
            <a:pPr lvl="1"/>
            <a:r>
              <a:rPr lang="en-US" altLang="zh-CN" dirty="0"/>
              <a:t>chroma deviation, harmonic ratio, pitch</a:t>
            </a:r>
          </a:p>
          <a:p>
            <a:r>
              <a:rPr lang="en-US" altLang="zh-CN" dirty="0"/>
              <a:t>25 </a:t>
            </a:r>
            <a:r>
              <a:rPr lang="en-US" altLang="zh-CN" dirty="0" err="1"/>
              <a:t>ms</a:t>
            </a:r>
            <a:r>
              <a:rPr lang="en-US" altLang="zh-CN" dirty="0"/>
              <a:t> window, shifting step size: 10 </a:t>
            </a:r>
            <a:r>
              <a:rPr lang="en-US" altLang="zh-CN" dirty="0" err="1"/>
              <a:t>ms</a:t>
            </a:r>
            <a:endParaRPr lang="en-US" altLang="zh-CN" dirty="0"/>
          </a:p>
          <a:p>
            <a:r>
              <a:rPr lang="en-US" altLang="zh-CN" dirty="0"/>
              <a:t>z-normalized within each utterance</a:t>
            </a:r>
          </a:p>
        </p:txBody>
      </p:sp>
    </p:spTree>
    <p:extLst>
      <p:ext uri="{BB962C8B-B14F-4D97-AF65-F5344CB8AC3E}">
        <p14:creationId xmlns:p14="http://schemas.microsoft.com/office/powerpoint/2010/main" val="409015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18E9B-32BE-4A3D-A8F1-1BF4322894D6}"/>
              </a:ext>
            </a:extLst>
          </p:cNvPr>
          <p:cNvSpPr>
            <a:spLocks noGrp="1"/>
          </p:cNvSpPr>
          <p:nvPr>
            <p:ph type="title"/>
          </p:nvPr>
        </p:nvSpPr>
        <p:spPr/>
        <p:txBody>
          <a:bodyPr/>
          <a:lstStyle/>
          <a:p>
            <a:r>
              <a:rPr lang="en-US" altLang="zh-CN" dirty="0"/>
              <a:t>System diagram</a:t>
            </a:r>
            <a:endParaRPr lang="zh-CN" altLang="en-US" dirty="0"/>
          </a:p>
        </p:txBody>
      </p:sp>
      <p:pic>
        <p:nvPicPr>
          <p:cNvPr id="4" name="内容占位符 3">
            <a:extLst>
              <a:ext uri="{FF2B5EF4-FFF2-40B4-BE49-F238E27FC236}">
                <a16:creationId xmlns:a16="http://schemas.microsoft.com/office/drawing/2014/main" id="{48ACD6FD-93B1-4518-BAF1-CE040F167AFD}"/>
              </a:ext>
            </a:extLst>
          </p:cNvPr>
          <p:cNvPicPr>
            <a:picLocks noGrp="1" noChangeAspect="1"/>
          </p:cNvPicPr>
          <p:nvPr>
            <p:ph idx="1"/>
          </p:nvPr>
        </p:nvPicPr>
        <p:blipFill>
          <a:blip r:embed="rId3"/>
          <a:stretch>
            <a:fillRect/>
          </a:stretch>
        </p:blipFill>
        <p:spPr>
          <a:xfrm>
            <a:off x="3191429" y="1610899"/>
            <a:ext cx="5809141" cy="4881976"/>
          </a:xfrm>
          <a:prstGeom prst="rect">
            <a:avLst/>
          </a:prstGeom>
        </p:spPr>
      </p:pic>
    </p:spTree>
    <p:extLst>
      <p:ext uri="{BB962C8B-B14F-4D97-AF65-F5344CB8AC3E}">
        <p14:creationId xmlns:p14="http://schemas.microsoft.com/office/powerpoint/2010/main" val="360858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D98EE-2758-44EF-A4A5-43C90DA438E3}"/>
              </a:ext>
            </a:extLst>
          </p:cNvPr>
          <p:cNvSpPr>
            <a:spLocks noGrp="1"/>
          </p:cNvSpPr>
          <p:nvPr>
            <p:ph type="title"/>
          </p:nvPr>
        </p:nvSpPr>
        <p:spPr/>
        <p:txBody>
          <a:bodyPr/>
          <a:lstStyle/>
          <a:p>
            <a:r>
              <a:rPr lang="en-US" altLang="zh-CN" dirty="0"/>
              <a:t>Attention based weighted pooling RNN</a:t>
            </a:r>
            <a:endParaRPr lang="zh-CN" altLang="en-US" dirty="0"/>
          </a:p>
        </p:txBody>
      </p:sp>
      <p:pic>
        <p:nvPicPr>
          <p:cNvPr id="4" name="内容占位符 3">
            <a:extLst>
              <a:ext uri="{FF2B5EF4-FFF2-40B4-BE49-F238E27FC236}">
                <a16:creationId xmlns:a16="http://schemas.microsoft.com/office/drawing/2014/main" id="{2C03028E-D6B1-4FCF-B2CA-A3340E4DFAE9}"/>
              </a:ext>
            </a:extLst>
          </p:cNvPr>
          <p:cNvPicPr>
            <a:picLocks noGrp="1" noChangeAspect="1"/>
          </p:cNvPicPr>
          <p:nvPr>
            <p:ph idx="1"/>
          </p:nvPr>
        </p:nvPicPr>
        <p:blipFill>
          <a:blip r:embed="rId3"/>
          <a:stretch>
            <a:fillRect/>
          </a:stretch>
        </p:blipFill>
        <p:spPr>
          <a:xfrm>
            <a:off x="1215973" y="1266618"/>
            <a:ext cx="9760054" cy="3447965"/>
          </a:xfrm>
          <a:prstGeom prst="rect">
            <a:avLst/>
          </a:prstGeom>
        </p:spPr>
      </p:pic>
      <p:pic>
        <p:nvPicPr>
          <p:cNvPr id="3" name="图片 2">
            <a:extLst>
              <a:ext uri="{FF2B5EF4-FFF2-40B4-BE49-F238E27FC236}">
                <a16:creationId xmlns:a16="http://schemas.microsoft.com/office/drawing/2014/main" id="{7D5CFCE1-32A4-4150-A86E-638952505DCC}"/>
              </a:ext>
            </a:extLst>
          </p:cNvPr>
          <p:cNvPicPr>
            <a:picLocks noChangeAspect="1"/>
          </p:cNvPicPr>
          <p:nvPr/>
        </p:nvPicPr>
        <p:blipFill>
          <a:blip r:embed="rId4"/>
          <a:stretch>
            <a:fillRect/>
          </a:stretch>
        </p:blipFill>
        <p:spPr>
          <a:xfrm>
            <a:off x="1997351" y="5043487"/>
            <a:ext cx="3028950" cy="1000125"/>
          </a:xfrm>
          <a:prstGeom prst="rect">
            <a:avLst/>
          </a:prstGeom>
        </p:spPr>
      </p:pic>
      <p:pic>
        <p:nvPicPr>
          <p:cNvPr id="5" name="图片 4">
            <a:extLst>
              <a:ext uri="{FF2B5EF4-FFF2-40B4-BE49-F238E27FC236}">
                <a16:creationId xmlns:a16="http://schemas.microsoft.com/office/drawing/2014/main" id="{B53F92B6-EDF8-4F77-9802-E4A9FD5FF92F}"/>
              </a:ext>
            </a:extLst>
          </p:cNvPr>
          <p:cNvPicPr>
            <a:picLocks noChangeAspect="1"/>
          </p:cNvPicPr>
          <p:nvPr/>
        </p:nvPicPr>
        <p:blipFill>
          <a:blip r:embed="rId5"/>
          <a:stretch>
            <a:fillRect/>
          </a:stretch>
        </p:blipFill>
        <p:spPr>
          <a:xfrm>
            <a:off x="5479776" y="5043487"/>
            <a:ext cx="3371850" cy="1314450"/>
          </a:xfrm>
          <a:prstGeom prst="rect">
            <a:avLst/>
          </a:prstGeom>
        </p:spPr>
      </p:pic>
    </p:spTree>
    <p:extLst>
      <p:ext uri="{BB962C8B-B14F-4D97-AF65-F5344CB8AC3E}">
        <p14:creationId xmlns:p14="http://schemas.microsoft.com/office/powerpoint/2010/main" val="147821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8A320-C95C-448C-AE3D-A870E33673BC}"/>
              </a:ext>
            </a:extLst>
          </p:cNvPr>
          <p:cNvSpPr>
            <a:spLocks noGrp="1"/>
          </p:cNvSpPr>
          <p:nvPr>
            <p:ph type="title"/>
          </p:nvPr>
        </p:nvSpPr>
        <p:spPr/>
        <p:txBody>
          <a:bodyPr/>
          <a:lstStyle/>
          <a:p>
            <a:r>
              <a:rPr lang="en-US" altLang="zh-CN" dirty="0"/>
              <a:t>Attention based weighted pooling RNN</a:t>
            </a:r>
            <a:endParaRPr lang="zh-CN" altLang="en-US" dirty="0"/>
          </a:p>
        </p:txBody>
      </p:sp>
      <p:pic>
        <p:nvPicPr>
          <p:cNvPr id="4" name="内容占位符 3">
            <a:extLst>
              <a:ext uri="{FF2B5EF4-FFF2-40B4-BE49-F238E27FC236}">
                <a16:creationId xmlns:a16="http://schemas.microsoft.com/office/drawing/2014/main" id="{EB88F1BD-48CD-45B2-8CF5-1D3524B2768D}"/>
              </a:ext>
            </a:extLst>
          </p:cNvPr>
          <p:cNvPicPr>
            <a:picLocks noGrp="1" noChangeAspect="1"/>
          </p:cNvPicPr>
          <p:nvPr>
            <p:ph idx="1"/>
          </p:nvPr>
        </p:nvPicPr>
        <p:blipFill>
          <a:blip r:embed="rId2"/>
          <a:stretch>
            <a:fillRect/>
          </a:stretch>
        </p:blipFill>
        <p:spPr>
          <a:xfrm>
            <a:off x="2363687" y="1507572"/>
            <a:ext cx="7464626" cy="5121715"/>
          </a:xfrm>
          <a:prstGeom prst="rect">
            <a:avLst/>
          </a:prstGeom>
        </p:spPr>
      </p:pic>
    </p:spTree>
    <p:extLst>
      <p:ext uri="{BB962C8B-B14F-4D97-AF65-F5344CB8AC3E}">
        <p14:creationId xmlns:p14="http://schemas.microsoft.com/office/powerpoint/2010/main" val="214698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D2521-6085-423A-A4E5-1F636D86525B}"/>
              </a:ext>
            </a:extLst>
          </p:cNvPr>
          <p:cNvSpPr>
            <a:spLocks noGrp="1"/>
          </p:cNvSpPr>
          <p:nvPr>
            <p:ph type="title"/>
          </p:nvPr>
        </p:nvSpPr>
        <p:spPr/>
        <p:txBody>
          <a:bodyPr/>
          <a:lstStyle/>
          <a:p>
            <a:r>
              <a:rPr lang="en-US" altLang="zh-CN" dirty="0"/>
              <a:t>A-LSTM</a:t>
            </a:r>
            <a:endParaRPr lang="zh-CN" altLang="en-US" dirty="0"/>
          </a:p>
        </p:txBody>
      </p:sp>
      <p:pic>
        <p:nvPicPr>
          <p:cNvPr id="4" name="内容占位符 3">
            <a:extLst>
              <a:ext uri="{FF2B5EF4-FFF2-40B4-BE49-F238E27FC236}">
                <a16:creationId xmlns:a16="http://schemas.microsoft.com/office/drawing/2014/main" id="{B0E676E1-4786-4FAE-ADC4-33FDAB41BFB6}"/>
              </a:ext>
            </a:extLst>
          </p:cNvPr>
          <p:cNvPicPr>
            <a:picLocks noGrp="1" noChangeAspect="1"/>
          </p:cNvPicPr>
          <p:nvPr>
            <p:ph idx="1"/>
          </p:nvPr>
        </p:nvPicPr>
        <p:blipFill>
          <a:blip r:embed="rId3"/>
          <a:stretch>
            <a:fillRect/>
          </a:stretch>
        </p:blipFill>
        <p:spPr>
          <a:xfrm>
            <a:off x="533401" y="1690688"/>
            <a:ext cx="5257800" cy="3431251"/>
          </a:xfrm>
          <a:prstGeom prst="rect">
            <a:avLst/>
          </a:prstGeom>
        </p:spPr>
      </p:pic>
      <p:pic>
        <p:nvPicPr>
          <p:cNvPr id="5" name="图片 4">
            <a:extLst>
              <a:ext uri="{FF2B5EF4-FFF2-40B4-BE49-F238E27FC236}">
                <a16:creationId xmlns:a16="http://schemas.microsoft.com/office/drawing/2014/main" id="{1237E17E-1265-43A5-824D-66F2885DB070}"/>
              </a:ext>
            </a:extLst>
          </p:cNvPr>
          <p:cNvPicPr>
            <a:picLocks noChangeAspect="1"/>
          </p:cNvPicPr>
          <p:nvPr/>
        </p:nvPicPr>
        <p:blipFill>
          <a:blip r:embed="rId4"/>
          <a:stretch>
            <a:fillRect/>
          </a:stretch>
        </p:blipFill>
        <p:spPr>
          <a:xfrm>
            <a:off x="6400800" y="1690688"/>
            <a:ext cx="5257799" cy="3910396"/>
          </a:xfrm>
          <a:prstGeom prst="rect">
            <a:avLst/>
          </a:prstGeom>
        </p:spPr>
      </p:pic>
    </p:spTree>
    <p:extLst>
      <p:ext uri="{BB962C8B-B14F-4D97-AF65-F5344CB8AC3E}">
        <p14:creationId xmlns:p14="http://schemas.microsoft.com/office/powerpoint/2010/main" val="330921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89CF0-2273-4C9A-9F97-B86413B045C1}"/>
              </a:ext>
            </a:extLst>
          </p:cNvPr>
          <p:cNvSpPr>
            <a:spLocks noGrp="1"/>
          </p:cNvSpPr>
          <p:nvPr>
            <p:ph type="title"/>
          </p:nvPr>
        </p:nvSpPr>
        <p:spPr/>
        <p:txBody>
          <a:bodyPr/>
          <a:lstStyle/>
          <a:p>
            <a:r>
              <a:rPr lang="en-US" altLang="zh-CN" dirty="0"/>
              <a:t>Results</a:t>
            </a:r>
            <a:endParaRPr lang="zh-CN" altLang="en-US" dirty="0"/>
          </a:p>
        </p:txBody>
      </p:sp>
      <p:pic>
        <p:nvPicPr>
          <p:cNvPr id="4" name="内容占位符 3">
            <a:extLst>
              <a:ext uri="{FF2B5EF4-FFF2-40B4-BE49-F238E27FC236}">
                <a16:creationId xmlns:a16="http://schemas.microsoft.com/office/drawing/2014/main" id="{DCDE3723-3B28-4A15-8428-8DE7D594A416}"/>
              </a:ext>
            </a:extLst>
          </p:cNvPr>
          <p:cNvPicPr>
            <a:picLocks noGrp="1" noChangeAspect="1"/>
          </p:cNvPicPr>
          <p:nvPr>
            <p:ph idx="1"/>
          </p:nvPr>
        </p:nvPicPr>
        <p:blipFill>
          <a:blip r:embed="rId2"/>
          <a:stretch>
            <a:fillRect/>
          </a:stretch>
        </p:blipFill>
        <p:spPr>
          <a:xfrm>
            <a:off x="2747962" y="1719262"/>
            <a:ext cx="6696075" cy="3419475"/>
          </a:xfrm>
          <a:prstGeom prst="rect">
            <a:avLst/>
          </a:prstGeom>
        </p:spPr>
      </p:pic>
    </p:spTree>
    <p:extLst>
      <p:ext uri="{BB962C8B-B14F-4D97-AF65-F5344CB8AC3E}">
        <p14:creationId xmlns:p14="http://schemas.microsoft.com/office/powerpoint/2010/main" val="153013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1314A-D521-4179-AD5F-7D1D6D895D87}"/>
              </a:ext>
            </a:extLst>
          </p:cNvPr>
          <p:cNvSpPr>
            <a:spLocks noGrp="1"/>
          </p:cNvSpPr>
          <p:nvPr>
            <p:ph type="title"/>
          </p:nvPr>
        </p:nvSpPr>
        <p:spPr/>
        <p:txBody>
          <a:bodyPr/>
          <a:lstStyle/>
          <a:p>
            <a:r>
              <a:rPr lang="en-US" altLang="zh-CN" dirty="0"/>
              <a:t>Results</a:t>
            </a:r>
            <a:endParaRPr lang="zh-CN" altLang="en-US" dirty="0"/>
          </a:p>
        </p:txBody>
      </p:sp>
      <p:pic>
        <p:nvPicPr>
          <p:cNvPr id="4" name="内容占位符 3">
            <a:extLst>
              <a:ext uri="{FF2B5EF4-FFF2-40B4-BE49-F238E27FC236}">
                <a16:creationId xmlns:a16="http://schemas.microsoft.com/office/drawing/2014/main" id="{BE202E08-C63A-45A8-89CC-BAA1996ADCB4}"/>
              </a:ext>
            </a:extLst>
          </p:cNvPr>
          <p:cNvPicPr>
            <a:picLocks noGrp="1" noChangeAspect="1"/>
          </p:cNvPicPr>
          <p:nvPr>
            <p:ph idx="1"/>
          </p:nvPr>
        </p:nvPicPr>
        <p:blipFill>
          <a:blip r:embed="rId2"/>
          <a:stretch>
            <a:fillRect/>
          </a:stretch>
        </p:blipFill>
        <p:spPr>
          <a:xfrm>
            <a:off x="2747961" y="1690688"/>
            <a:ext cx="6696075" cy="2219325"/>
          </a:xfrm>
          <a:prstGeom prst="rect">
            <a:avLst/>
          </a:prstGeom>
        </p:spPr>
      </p:pic>
      <p:sp>
        <p:nvSpPr>
          <p:cNvPr id="5" name="矩形 4">
            <a:extLst>
              <a:ext uri="{FF2B5EF4-FFF2-40B4-BE49-F238E27FC236}">
                <a16:creationId xmlns:a16="http://schemas.microsoft.com/office/drawing/2014/main" id="{C0A57348-2AF4-4B1A-8CF5-301118DAFEF1}"/>
              </a:ext>
            </a:extLst>
          </p:cNvPr>
          <p:cNvSpPr/>
          <p:nvPr/>
        </p:nvSpPr>
        <p:spPr>
          <a:xfrm>
            <a:off x="3047998" y="4358413"/>
            <a:ext cx="6096000" cy="1754326"/>
          </a:xfrm>
          <a:prstGeom prst="rect">
            <a:avLst/>
          </a:prstGeom>
        </p:spPr>
        <p:txBody>
          <a:bodyPr>
            <a:spAutoFit/>
          </a:bodyPr>
          <a:lstStyle/>
          <a:p>
            <a:pPr algn="just"/>
            <a:r>
              <a:rPr lang="en-US" altLang="zh-CN" dirty="0">
                <a:solidFill>
                  <a:srgbClr val="000000"/>
                </a:solidFill>
                <a:latin typeface="Segoe UI" panose="020B0502040204020203" pitchFamily="34" charset="0"/>
              </a:rPr>
              <a:t>There are two reasons here. First,  we have very limited data, which is only about 3200 training  utterances. This amount may not train RNN framework sufficiently,  especially training RNN is more difficult than DNN.  Second, all the utterances were well segmented in IEMOCAP.</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44878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485</Words>
  <Application>Microsoft Office PowerPoint</Application>
  <PresentationFormat>宽屏</PresentationFormat>
  <Paragraphs>43</Paragraphs>
  <Slides>10</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微软雅黑</vt:lpstr>
      <vt:lpstr>Arial</vt:lpstr>
      <vt:lpstr>Segoe UI</vt:lpstr>
      <vt:lpstr>Office 主题​​</vt:lpstr>
      <vt:lpstr>Advanced lstm: a study about better time dependency modeling in emotion recognition</vt:lpstr>
      <vt:lpstr>Corpus</vt:lpstr>
      <vt:lpstr>Feature</vt:lpstr>
      <vt:lpstr>System diagram</vt:lpstr>
      <vt:lpstr>Attention based weighted pooling RNN</vt:lpstr>
      <vt:lpstr>Attention based weighted pooling RNN</vt:lpstr>
      <vt:lpstr>A-LSTM</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lstm: a study about better time dependency modeling in emotion recognition</dc:title>
  <dc:creator>柳 宗铭</dc:creator>
  <cp:lastModifiedBy>柳 宗铭</cp:lastModifiedBy>
  <cp:revision>14</cp:revision>
  <dcterms:created xsi:type="dcterms:W3CDTF">2018-04-20T12:21:35Z</dcterms:created>
  <dcterms:modified xsi:type="dcterms:W3CDTF">2018-04-21T06:53:06Z</dcterms:modified>
</cp:coreProperties>
</file>