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3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6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3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8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5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A5FC-E278-471B-A10C-37C1410986D1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DeepLearningDeeply/Multimodal" TargetMode="External"/><Relationship Id="rId2" Type="http://schemas.openxmlformats.org/officeDocument/2006/relationships/hyperlink" Target="http://multicomp.cs.cmu.edu/resources/ict-mmmo-datas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3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7700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32620"/>
              </p:ext>
            </p:extLst>
          </p:nvPr>
        </p:nvGraphicFramePr>
        <p:xfrm>
          <a:off x="0" y="1629912"/>
          <a:ext cx="9144000" cy="405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32">
                  <a:extLst>
                    <a:ext uri="{9D8B030D-6E8A-4147-A177-3AD203B41FA5}">
                      <a16:colId xmlns:a16="http://schemas.microsoft.com/office/drawing/2014/main" val="4208744459"/>
                    </a:ext>
                  </a:extLst>
                </a:gridCol>
                <a:gridCol w="2398143">
                  <a:extLst>
                    <a:ext uri="{9D8B030D-6E8A-4147-A177-3AD203B41FA5}">
                      <a16:colId xmlns:a16="http://schemas.microsoft.com/office/drawing/2014/main" val="756047167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638711175"/>
                    </a:ext>
                  </a:extLst>
                </a:gridCol>
                <a:gridCol w="3864634">
                  <a:extLst>
                    <a:ext uri="{9D8B030D-6E8A-4147-A177-3AD203B41FA5}">
                      <a16:colId xmlns:a16="http://schemas.microsoft.com/office/drawing/2014/main" val="619923831"/>
                    </a:ext>
                  </a:extLst>
                </a:gridCol>
              </a:tblGrid>
              <a:tr h="4145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92996"/>
                  </a:ext>
                </a:extLst>
              </a:tr>
              <a:tr h="1214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MOUD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450(448?) utterances;</a:t>
                      </a:r>
                    </a:p>
                    <a:p>
                      <a:r>
                        <a:rPr lang="en-US" altLang="zh-CN" dirty="0" smtClean="0"/>
                        <a:t>80 people,101 videos;</a:t>
                      </a:r>
                    </a:p>
                    <a:p>
                      <a:r>
                        <a:rPr lang="en-US" altLang="zh-CN" dirty="0" smtClean="0"/>
                        <a:t>Each</a:t>
                      </a:r>
                      <a:r>
                        <a:rPr lang="en-US" altLang="zh-CN" baseline="0" dirty="0" smtClean="0"/>
                        <a:t> ~5s;</a:t>
                      </a:r>
                    </a:p>
                    <a:p>
                      <a:r>
                        <a:rPr lang="en-US" altLang="zh-CN" baseline="0" dirty="0" smtClean="0"/>
                        <a:t>Total ~38min;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in Spanish from YouTube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Utterance-level</a:t>
                      </a:r>
                      <a:r>
                        <a:rPr lang="en-US" altLang="zh-CN" baseline="0" dirty="0" smtClean="0"/>
                        <a:t> annotation;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4632"/>
                  </a:ext>
                </a:extLst>
              </a:tr>
              <a:tr h="1214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CMU-MOSI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2199 utterances;</a:t>
                      </a:r>
                    </a:p>
                    <a:p>
                      <a:r>
                        <a:rPr lang="en-US" altLang="zh-CN" baseline="0" dirty="0" smtClean="0"/>
                        <a:t>89 people,93 videos</a:t>
                      </a:r>
                    </a:p>
                    <a:p>
                      <a:r>
                        <a:rPr lang="en-US" altLang="zh-CN" baseline="0" dirty="0" smtClean="0"/>
                        <a:t>Each ~4.2s(0.2s-52s);</a:t>
                      </a:r>
                    </a:p>
                    <a:p>
                      <a:r>
                        <a:rPr lang="en-US" altLang="zh-CN" baseline="0" dirty="0" smtClean="0"/>
                        <a:t>Total ~150min;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Topics in English from YouTube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Utterance-level</a:t>
                      </a:r>
                      <a:r>
                        <a:rPr lang="en-US" altLang="zh-CN" baseline="0" dirty="0" smtClean="0"/>
                        <a:t> annotation;</a:t>
                      </a:r>
                    </a:p>
                    <a:p>
                      <a:r>
                        <a:rPr lang="zh-CN" altLang="en-US" dirty="0" smtClean="0"/>
                        <a:t>已经提取了各种特征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94957"/>
                  </a:ext>
                </a:extLst>
              </a:tr>
              <a:tr h="1214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IEMOCAP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151 segments;</a:t>
                      </a:r>
                    </a:p>
                    <a:p>
                      <a:r>
                        <a:rPr lang="en-US" altLang="zh-CN" dirty="0" smtClean="0"/>
                        <a:t>10 people;</a:t>
                      </a:r>
                    </a:p>
                    <a:p>
                      <a:r>
                        <a:rPr lang="en-US" altLang="zh-CN" dirty="0" smtClean="0"/>
                        <a:t>Each ~5min;</a:t>
                      </a:r>
                    </a:p>
                    <a:p>
                      <a:r>
                        <a:rPr lang="en-US" altLang="zh-CN" dirty="0" smtClean="0"/>
                        <a:t>Total 755min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Actors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还没有拿到</a:t>
                      </a:r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78094"/>
              </p:ext>
            </p:extLst>
          </p:nvPr>
        </p:nvGraphicFramePr>
        <p:xfrm>
          <a:off x="0" y="1535021"/>
          <a:ext cx="9144000" cy="465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08">
                  <a:extLst>
                    <a:ext uri="{9D8B030D-6E8A-4147-A177-3AD203B41FA5}">
                      <a16:colId xmlns:a16="http://schemas.microsoft.com/office/drawing/2014/main" val="1651479613"/>
                    </a:ext>
                  </a:extLst>
                </a:gridCol>
                <a:gridCol w="3611592">
                  <a:extLst>
                    <a:ext uri="{9D8B030D-6E8A-4147-A177-3AD203B41FA5}">
                      <a16:colId xmlns:a16="http://schemas.microsoft.com/office/drawing/2014/main" val="22402060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44164838"/>
                    </a:ext>
                  </a:extLst>
                </a:gridCol>
              </a:tblGrid>
              <a:tr h="11646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71057"/>
                  </a:ext>
                </a:extLst>
              </a:tr>
              <a:tr h="1164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训练 </a:t>
                      </a:r>
                      <a:r>
                        <a:rPr lang="en-US" altLang="zh-CN" dirty="0" smtClean="0"/>
                        <a:t>MOSI </a:t>
                      </a:r>
                      <a:r>
                        <a:rPr lang="zh-CN" altLang="en-US" dirty="0" smtClean="0"/>
                        <a:t>测试 </a:t>
                      </a:r>
                      <a:r>
                        <a:rPr lang="en-US" altLang="zh-CN" dirty="0" smtClean="0"/>
                        <a:t>MOUD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只需要训练测试一个神经网络；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有文章对比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语言内容不同，要先做翻译；效果比较差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70979"/>
                  </a:ext>
                </a:extLst>
              </a:tr>
              <a:tr h="1164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IEMOCAP CV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集内训练测试，准确率高；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有文章对比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10-fold</a:t>
                      </a:r>
                      <a:r>
                        <a:rPr lang="zh-CN" altLang="en-US" dirty="0" smtClean="0"/>
                        <a:t>；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数据量大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8065"/>
                  </a:ext>
                </a:extLst>
              </a:tr>
              <a:tr h="1164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MOSI/MOUD CV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集内训练测试，准确率高；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5fold;</a:t>
                      </a:r>
                    </a:p>
                    <a:p>
                      <a:r>
                        <a:rPr lang="zh-CN" altLang="en-US" dirty="0" smtClean="0"/>
                        <a:t>划分方式未定，可能无法和文献比较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7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5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Benchmarking Multimodal Sentiment Analysis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143" r="6004"/>
          <a:stretch/>
        </p:blipFill>
        <p:spPr>
          <a:xfrm>
            <a:off x="4572000" y="958896"/>
            <a:ext cx="4261450" cy="564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6327"/>
          <a:stretch/>
        </p:blipFill>
        <p:spPr>
          <a:xfrm>
            <a:off x="1" y="1772475"/>
            <a:ext cx="4451230" cy="44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Metric: Macro F-score</a:t>
            </a:r>
            <a:endParaRPr lang="zh-CN" altLang="en-US" dirty="0"/>
          </a:p>
        </p:txBody>
      </p:sp>
      <p:pic>
        <p:nvPicPr>
          <p:cNvPr id="1026" name="Picture 2" descr="F1-macro and F1-micro - firefenix - firefenixçåå®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6" y="1291775"/>
            <a:ext cx="6562725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155940" y="4796287"/>
            <a:ext cx="2518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4" y="120321"/>
            <a:ext cx="6949835" cy="3649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3" y="3492260"/>
            <a:ext cx="7261916" cy="32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7" y="214223"/>
            <a:ext cx="7261916" cy="3234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8" y="3125368"/>
            <a:ext cx="8601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hlinkClick r:id="rId2"/>
              </a:rPr>
              <a:t>数据集下载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://multicomp.cs.cmu.edu/resources/ict-mmmo-dataset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github.com/LearnDeepLearningDeeply/Multimodal</a:t>
            </a:r>
            <a:endParaRPr lang="en-US" altLang="zh-CN" dirty="0" smtClean="0"/>
          </a:p>
          <a:p>
            <a:r>
              <a:rPr lang="zh-CN" altLang="en-US" dirty="0"/>
              <a:t>多人协作</a:t>
            </a:r>
            <a:endParaRPr lang="en-US" altLang="zh-CN" dirty="0" smtClean="0"/>
          </a:p>
          <a:p>
            <a:r>
              <a:rPr lang="en-US" altLang="zh-CN" dirty="0"/>
              <a:t>https://www.liaoxuefeng.com/wiki/0013739516305929606dd18361248578c67b8067c8c017b000/0013760174128707b935b0be6fc4fc6ace66c4f15618f8d000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6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02196"/>
              </p:ext>
            </p:extLst>
          </p:nvPr>
        </p:nvGraphicFramePr>
        <p:xfrm>
          <a:off x="845388" y="1457863"/>
          <a:ext cx="6944264" cy="5080959"/>
        </p:xfrm>
        <a:graphic>
          <a:graphicData uri="http://schemas.openxmlformats.org/drawingml/2006/table">
            <a:tbl>
              <a:tblPr/>
              <a:tblGrid>
                <a:gridCol w="3472132">
                  <a:extLst>
                    <a:ext uri="{9D8B030D-6E8A-4147-A177-3AD203B41FA5}">
                      <a16:colId xmlns:a16="http://schemas.microsoft.com/office/drawing/2014/main" val="2793490760"/>
                    </a:ext>
                  </a:extLst>
                </a:gridCol>
                <a:gridCol w="3472132">
                  <a:extLst>
                    <a:ext uri="{9D8B030D-6E8A-4147-A177-3AD203B41FA5}">
                      <a16:colId xmlns:a16="http://schemas.microsoft.com/office/drawing/2014/main" val="251352392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Dataset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Paper BibTeX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576015"/>
                  </a:ext>
                </a:extLst>
              </a:tr>
              <a:tr h="12694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CMU-MOSI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Zadeh, Amir, et al. "Multimodal sentiment intensity analysis in videos: Facial gestures and verbal messages." IEEE Intelligent Systems 31.6 (2016): 82-88.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63859"/>
                  </a:ext>
                </a:extLst>
              </a:tr>
              <a:tr h="12694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IEMOCAP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Busso, Carlos, et al. "IEMOCAP: Interactive emotional dyadic motion capture database." Language resources and evaluation 42.4 (2008): 335.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42940"/>
                  </a:ext>
                </a:extLst>
              </a:tr>
              <a:tr h="222152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MOUD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Pérez-Rosas, </a:t>
                      </a:r>
                      <a:r>
                        <a:rPr lang="en-US" sz="1600" dirty="0" err="1">
                          <a:effectLst/>
                        </a:rPr>
                        <a:t>Verónica</a:t>
                      </a:r>
                      <a:r>
                        <a:rPr lang="en-US" sz="1600" dirty="0">
                          <a:effectLst/>
                        </a:rPr>
                        <a:t>, Rada </a:t>
                      </a:r>
                      <a:r>
                        <a:rPr lang="en-US" sz="1600" dirty="0" err="1">
                          <a:effectLst/>
                        </a:rPr>
                        <a:t>Mihalcea</a:t>
                      </a:r>
                      <a:r>
                        <a:rPr lang="en-US" sz="1600" dirty="0">
                          <a:effectLst/>
                        </a:rPr>
                        <a:t>, and Louis-Philippe </a:t>
                      </a:r>
                      <a:r>
                        <a:rPr lang="en-US" sz="1600" dirty="0" err="1">
                          <a:effectLst/>
                        </a:rPr>
                        <a:t>Morency</a:t>
                      </a:r>
                      <a:r>
                        <a:rPr lang="en-US" sz="1600" dirty="0">
                          <a:effectLst/>
                        </a:rPr>
                        <a:t>. "Utterance-level multimodal sentiment analysis." Proceedings of the 51st Annual Meeting of the Association for Computational Linguistics (Volume 1: Long Papers). Vol. 1. 2013.</a:t>
                      </a:r>
                    </a:p>
                  </a:txBody>
                  <a:tcPr marL="38016" marR="38016" marT="17546" marB="1754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33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8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282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2</vt:lpstr>
      <vt:lpstr>数据集</vt:lpstr>
      <vt:lpstr>方案</vt:lpstr>
      <vt:lpstr>Benchmarking Multimodal Sentiment Analysis</vt:lpstr>
      <vt:lpstr>Metric: Macro F-score</vt:lpstr>
      <vt:lpstr>PowerPoint 演示文稿</vt:lpstr>
      <vt:lpstr>PowerPoint 演示文稿</vt:lpstr>
      <vt:lpstr>NOTES</vt:lpstr>
      <vt:lpstr>Ref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Hangtin Chen</dc:creator>
  <cp:lastModifiedBy>Hangtin Chen</cp:lastModifiedBy>
  <cp:revision>20</cp:revision>
  <dcterms:created xsi:type="dcterms:W3CDTF">2018-04-13T02:24:45Z</dcterms:created>
  <dcterms:modified xsi:type="dcterms:W3CDTF">2018-04-22T03:53:07Z</dcterms:modified>
</cp:coreProperties>
</file>