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28" r:id="rId2"/>
    <p:sldId id="359" r:id="rId3"/>
    <p:sldId id="330" r:id="rId4"/>
    <p:sldId id="361" r:id="rId5"/>
    <p:sldId id="331" r:id="rId6"/>
    <p:sldId id="345" r:id="rId7"/>
    <p:sldId id="356" r:id="rId8"/>
    <p:sldId id="346" r:id="rId9"/>
    <p:sldId id="333" r:id="rId10"/>
    <p:sldId id="334" r:id="rId11"/>
    <p:sldId id="364" r:id="rId12"/>
    <p:sldId id="341" r:id="rId13"/>
    <p:sldId id="342" r:id="rId14"/>
    <p:sldId id="365" r:id="rId15"/>
    <p:sldId id="343" r:id="rId16"/>
    <p:sldId id="368" r:id="rId17"/>
    <p:sldId id="366" r:id="rId18"/>
    <p:sldId id="367" r:id="rId1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35" autoAdjust="0"/>
    <p:restoredTop sz="96433" autoAdjust="0"/>
  </p:normalViewPr>
  <p:slideViewPr>
    <p:cSldViewPr snapToGrid="0">
      <p:cViewPr varScale="1">
        <p:scale>
          <a:sx n="112" d="100"/>
          <a:sy n="112" d="100"/>
        </p:scale>
        <p:origin x="696" y="-4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97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94E6010D-2DE0-4F06-ABA6-301A104ABDA3}" type="datetimeFigureOut">
              <a:rPr lang="en-GB" smtClean="0"/>
              <a:t>18/08/2022</a:t>
            </a:fld>
            <a:endParaRPr lang="en-GB"/>
          </a:p>
        </p:txBody>
      </p:sp>
      <p:sp>
        <p:nvSpPr>
          <p:cNvPr id="4" name="Footer Placeholder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CA33A47E-EAE2-4172-AFFE-6BD70A79F9D5}" type="slidenum">
              <a:rPr lang="en-GB" smtClean="0"/>
              <a:t>‹#›</a:t>
            </a:fld>
            <a:endParaRPr lang="en-GB"/>
          </a:p>
        </p:txBody>
      </p:sp>
    </p:spTree>
    <p:extLst>
      <p:ext uri="{BB962C8B-B14F-4D97-AF65-F5344CB8AC3E}">
        <p14:creationId xmlns:p14="http://schemas.microsoft.com/office/powerpoint/2010/main" val="250917091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9F5569B2-252E-4ED3-8708-2CBE087BC5EF}" type="datetimeFigureOut">
              <a:rPr lang="en-GB" smtClean="0"/>
              <a:t>18/08/2022</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E2A80394-ECBA-459D-9EE5-91379C8AA514}" type="slidenum">
              <a:rPr lang="en-GB" smtClean="0"/>
              <a:t>‹#›</a:t>
            </a:fld>
            <a:endParaRPr lang="en-GB"/>
          </a:p>
        </p:txBody>
      </p:sp>
    </p:spTree>
    <p:extLst>
      <p:ext uri="{BB962C8B-B14F-4D97-AF65-F5344CB8AC3E}">
        <p14:creationId xmlns:p14="http://schemas.microsoft.com/office/powerpoint/2010/main" val="2867887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www.spss.com/software/modeling/modeler-pro/"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osure_(computer_science)" TargetMode="External"/><Relationship Id="rId2" Type="http://schemas.openxmlformats.org/officeDocument/2006/relationships/slide" Target="../slides/slide10.xml"/><Relationship Id="rId1" Type="http://schemas.openxmlformats.org/officeDocument/2006/relationships/notesMaster" Target="../notesMasters/notesMaster1.xml"/><Relationship Id="rId5" Type="http://schemas.openxmlformats.org/officeDocument/2006/relationships/hyperlink" Target="https://en.wikipedia.org/wiki/Sort_algorithm" TargetMode="External"/><Relationship Id="rId4" Type="http://schemas.openxmlformats.org/officeDocument/2006/relationships/hyperlink" Target="https://en.wikipedia.org/wiki/Curry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3</a:t>
            </a:fld>
            <a:endParaRPr lang="en-GB"/>
          </a:p>
        </p:txBody>
      </p:sp>
    </p:spTree>
    <p:extLst>
      <p:ext uri="{BB962C8B-B14F-4D97-AF65-F5344CB8AC3E}">
        <p14:creationId xmlns:p14="http://schemas.microsoft.com/office/powerpoint/2010/main" val="1116734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5</a:t>
            </a:fld>
            <a:endParaRPr lang="en-GB"/>
          </a:p>
        </p:txBody>
      </p:sp>
    </p:spTree>
    <p:extLst>
      <p:ext uri="{BB962C8B-B14F-4D97-AF65-F5344CB8AC3E}">
        <p14:creationId xmlns:p14="http://schemas.microsoft.com/office/powerpoint/2010/main" val="2866363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smtClean="0"/>
              <a:t>Simplifies parallel computing since two purely functional parts of the evaluation never interact, and a function always returns the same output, given the same input. </a:t>
            </a:r>
          </a:p>
          <a:p>
            <a:endParaRPr lang="en-GB" dirty="0" smtClean="0"/>
          </a:p>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6</a:t>
            </a:fld>
            <a:endParaRPr lang="en-GB"/>
          </a:p>
        </p:txBody>
      </p:sp>
    </p:spTree>
    <p:extLst>
      <p:ext uri="{BB962C8B-B14F-4D97-AF65-F5344CB8AC3E}">
        <p14:creationId xmlns:p14="http://schemas.microsoft.com/office/powerpoint/2010/main" val="3995684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Integral Solutions Ltd (ISL) – </a:t>
            </a:r>
            <a:r>
              <a:rPr lang="en-GB" dirty="0" err="1" smtClean="0"/>
              <a:t>Poplog</a:t>
            </a:r>
            <a:r>
              <a:rPr lang="en-GB" dirty="0" smtClean="0"/>
              <a:t> = POP 11, </a:t>
            </a:r>
            <a:r>
              <a:rPr lang="en-GB" dirty="0" err="1" smtClean="0"/>
              <a:t>Prolog</a:t>
            </a:r>
            <a:endParaRPr lang="en-GB" dirty="0" smtClean="0"/>
          </a:p>
          <a:p>
            <a:r>
              <a:rPr lang="en-GB" dirty="0" smtClean="0"/>
              <a:t>Clementine (</a:t>
            </a:r>
            <a:r>
              <a:rPr lang="en-GB" dirty="0"/>
              <a:t>Predictive Analytics </a:t>
            </a:r>
            <a:r>
              <a:rPr lang="en-GB" dirty="0" smtClean="0"/>
              <a:t>Capabilities</a:t>
            </a:r>
            <a:r>
              <a:rPr lang="en-GB" b="1" dirty="0" smtClean="0"/>
              <a:t>)</a:t>
            </a:r>
            <a:r>
              <a:rPr lang="en-GB" dirty="0" smtClean="0"/>
              <a:t> sold to </a:t>
            </a:r>
            <a:r>
              <a:rPr lang="en-GB" dirty="0"/>
              <a:t>SPSS </a:t>
            </a:r>
            <a:r>
              <a:rPr lang="en-GB" dirty="0" smtClean="0"/>
              <a:t>Inc., which sold to IBM Clementine </a:t>
            </a:r>
            <a:r>
              <a:rPr lang="en-GB" dirty="0"/>
              <a:t>is now </a:t>
            </a:r>
            <a:r>
              <a:rPr lang="en-GB" dirty="0">
                <a:hlinkClick r:id="rId3"/>
              </a:rPr>
              <a:t>IBM SPSS </a:t>
            </a:r>
            <a:r>
              <a:rPr lang="en-GB" dirty="0" err="1">
                <a:hlinkClick r:id="rId3"/>
              </a:rPr>
              <a:t>Modeler</a:t>
            </a:r>
            <a:r>
              <a:rPr lang="en-GB" dirty="0">
                <a:hlinkClick r:id="rId3"/>
              </a:rPr>
              <a:t> Professional</a:t>
            </a:r>
            <a:r>
              <a:rPr lang="en-GB" dirty="0"/>
              <a:t> </a:t>
            </a:r>
            <a:br>
              <a:rPr lang="en-GB" dirty="0"/>
            </a:br>
            <a:r>
              <a:rPr lang="en-GB" dirty="0" smtClean="0"/>
              <a:t>A </a:t>
            </a:r>
            <a:r>
              <a:rPr lang="en-GB" dirty="0"/>
              <a:t>demo. It illustrates a class of applications of AI in a business context. </a:t>
            </a:r>
          </a:p>
        </p:txBody>
      </p:sp>
      <p:sp>
        <p:nvSpPr>
          <p:cNvPr id="4" name="Slide Number Placeholder 3"/>
          <p:cNvSpPr>
            <a:spLocks noGrp="1"/>
          </p:cNvSpPr>
          <p:nvPr>
            <p:ph type="sldNum" sz="quarter" idx="10"/>
          </p:nvPr>
        </p:nvSpPr>
        <p:spPr/>
        <p:txBody>
          <a:bodyPr/>
          <a:lstStyle/>
          <a:p>
            <a:fld id="{E2A80394-ECBA-459D-9EE5-91379C8AA514}" type="slidenum">
              <a:rPr lang="en-GB" smtClean="0"/>
              <a:t>8</a:t>
            </a:fld>
            <a:endParaRPr lang="en-GB"/>
          </a:p>
        </p:txBody>
      </p:sp>
    </p:spTree>
    <p:extLst>
      <p:ext uri="{BB962C8B-B14F-4D97-AF65-F5344CB8AC3E}">
        <p14:creationId xmlns:p14="http://schemas.microsoft.com/office/powerpoint/2010/main" val="17933776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9</a:t>
            </a:fld>
            <a:endParaRPr lang="en-GB"/>
          </a:p>
        </p:txBody>
      </p:sp>
    </p:spTree>
    <p:extLst>
      <p:ext uri="{BB962C8B-B14F-4D97-AF65-F5344CB8AC3E}">
        <p14:creationId xmlns:p14="http://schemas.microsoft.com/office/powerpoint/2010/main" val="3439713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Anonymous functions can be used for containing functionality that need not be named and possibly for short-term use. Some notable examples include </a:t>
            </a:r>
            <a:r>
              <a:rPr lang="en-GB" dirty="0" smtClean="0">
                <a:hlinkClick r:id="rId3" tooltip="Closure (computer science)"/>
              </a:rPr>
              <a:t>closures</a:t>
            </a:r>
            <a:r>
              <a:rPr lang="en-GB" dirty="0" smtClean="0"/>
              <a:t> and </a:t>
            </a:r>
            <a:r>
              <a:rPr lang="en-GB" dirty="0" smtClean="0">
                <a:hlinkClick r:id="rId4" tooltip="Currying"/>
              </a:rPr>
              <a:t>currying</a:t>
            </a:r>
            <a:r>
              <a:rPr lang="en-GB" dirty="0" smtClean="0"/>
              <a:t>. </a:t>
            </a:r>
          </a:p>
          <a:p>
            <a:r>
              <a:rPr lang="en-GB" dirty="0" smtClean="0"/>
              <a:t>The use of anonymous functions is a matter of style. Using them is never the only way to solve a problem; each anonymous function could instead be defined as a named function and called by name. Some programmers use anonymous functions to encapsulate specific, non-reusable code without littering the code with a lot of little one-line normal functions. </a:t>
            </a:r>
          </a:p>
          <a:p>
            <a:r>
              <a:rPr lang="en-GB" dirty="0" smtClean="0"/>
              <a:t>In some programming languages, anonymous functions are commonly implemented for very specific purposes such as binding events to </a:t>
            </a:r>
            <a:r>
              <a:rPr lang="en-GB" dirty="0" err="1" smtClean="0"/>
              <a:t>callbacks</a:t>
            </a:r>
            <a:r>
              <a:rPr lang="en-GB" dirty="0" smtClean="0"/>
              <a:t> or instantiating the function for particular values, which may be more efficient, more readable, and less error-prone than calling a more-generic named function. </a:t>
            </a:r>
          </a:p>
          <a:p>
            <a:r>
              <a:rPr lang="en-GB" dirty="0" smtClean="0"/>
              <a:t>The following examples are written in Python 3. </a:t>
            </a:r>
          </a:p>
          <a:p>
            <a:r>
              <a:rPr lang="en-GB" b="1" dirty="0" smtClean="0"/>
              <a:t>Sorting</a:t>
            </a:r>
          </a:p>
          <a:p>
            <a:r>
              <a:rPr lang="en-GB" dirty="0" smtClean="0"/>
              <a:t>When attempting to sort in a non-standard way, it may be easier to contain the sorting logic as an anonymous function instead of creating a named function. Most languages provide a generic sort function that implements a </a:t>
            </a:r>
            <a:r>
              <a:rPr lang="en-GB" dirty="0" smtClean="0">
                <a:hlinkClick r:id="rId5" tooltip="Sort algorithm"/>
              </a:rPr>
              <a:t>sort algorithm</a:t>
            </a:r>
            <a:r>
              <a:rPr lang="en-GB" dirty="0" smtClean="0"/>
              <a:t> that will sort arbitrary objects. This function usually accepts an arbitrary function that determines how to compare whether two elements are equal or if one is greater or less than the other. </a:t>
            </a:r>
          </a:p>
          <a:p>
            <a:r>
              <a:rPr lang="en-GB" dirty="0" smtClean="0"/>
              <a:t>Consider this Python code sorting a list of strings by length of the string: </a:t>
            </a:r>
          </a:p>
          <a:p>
            <a:r>
              <a:rPr lang="en-GB" dirty="0" smtClean="0"/>
              <a:t>&gt;&gt;&gt; a = ['house', 'car', 'bike'] &gt;&gt;&gt; </a:t>
            </a:r>
            <a:r>
              <a:rPr lang="en-GB" dirty="0" err="1" smtClean="0"/>
              <a:t>a.sort</a:t>
            </a:r>
            <a:r>
              <a:rPr lang="en-GB" dirty="0" smtClean="0"/>
              <a:t>(key=lambda x: </a:t>
            </a:r>
            <a:r>
              <a:rPr lang="en-GB" dirty="0" err="1" smtClean="0"/>
              <a:t>len</a:t>
            </a:r>
            <a:r>
              <a:rPr lang="en-GB" dirty="0" smtClean="0"/>
              <a:t>(x)) &gt;&gt;&gt; a ['car', 'bike', 'house'] </a:t>
            </a:r>
          </a:p>
          <a:p>
            <a:r>
              <a:rPr lang="en-GB" dirty="0" smtClean="0"/>
              <a:t>The anonymous function in this example is the lambda expression: </a:t>
            </a:r>
          </a:p>
          <a:p>
            <a:r>
              <a:rPr lang="en-GB" dirty="0" smtClean="0"/>
              <a:t>lambda x: </a:t>
            </a:r>
            <a:r>
              <a:rPr lang="en-GB" dirty="0" err="1" smtClean="0"/>
              <a:t>len</a:t>
            </a:r>
            <a:r>
              <a:rPr lang="en-GB" dirty="0" smtClean="0"/>
              <a:t>(x) </a:t>
            </a:r>
          </a:p>
          <a:p>
            <a:r>
              <a:rPr lang="en-GB" dirty="0" smtClean="0"/>
              <a:t>The anonymous function accepts one argument, x, and returns the length of its argument, which is then used by the sort() method as the criteria for sorting. </a:t>
            </a:r>
          </a:p>
          <a:p>
            <a:r>
              <a:rPr lang="en-GB" dirty="0" smtClean="0"/>
              <a:t>Basic syntax of a lambda function in Python is </a:t>
            </a:r>
          </a:p>
          <a:p>
            <a:r>
              <a:rPr lang="en-GB" dirty="0" smtClean="0"/>
              <a:t>lambda arg1, arg2, arg3, ...: &lt;operation on the arguments returning a value&gt; </a:t>
            </a:r>
          </a:p>
          <a:p>
            <a:endParaRPr lang="en-GB" dirty="0"/>
          </a:p>
        </p:txBody>
      </p:sp>
      <p:sp>
        <p:nvSpPr>
          <p:cNvPr id="4" name="Slide Number Placeholder 3"/>
          <p:cNvSpPr>
            <a:spLocks noGrp="1"/>
          </p:cNvSpPr>
          <p:nvPr>
            <p:ph type="sldNum" sz="quarter" idx="10"/>
          </p:nvPr>
        </p:nvSpPr>
        <p:spPr/>
        <p:txBody>
          <a:bodyPr/>
          <a:lstStyle/>
          <a:p>
            <a:fld id="{E2A80394-ECBA-459D-9EE5-91379C8AA514}" type="slidenum">
              <a:rPr lang="en-GB" smtClean="0"/>
              <a:t>10</a:t>
            </a:fld>
            <a:endParaRPr lang="en-GB"/>
          </a:p>
        </p:txBody>
      </p:sp>
    </p:spTree>
    <p:extLst>
      <p:ext uri="{BB962C8B-B14F-4D97-AF65-F5344CB8AC3E}">
        <p14:creationId xmlns:p14="http://schemas.microsoft.com/office/powerpoint/2010/main" val="42328071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E2A80394-ECBA-459D-9EE5-91379C8AA514}" type="slidenum">
              <a:rPr lang="en-GB" smtClean="0"/>
              <a:t>12</a:t>
            </a:fld>
            <a:endParaRPr lang="en-GB"/>
          </a:p>
        </p:txBody>
      </p:sp>
    </p:spTree>
    <p:extLst>
      <p:ext uri="{BB962C8B-B14F-4D97-AF65-F5344CB8AC3E}">
        <p14:creationId xmlns:p14="http://schemas.microsoft.com/office/powerpoint/2010/main" val="726177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ECBED315-7F3B-454E-B4AE-341E624DF6C4}" type="datetime1">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47964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403FF1EF-DCCB-40F9-A69B-99A5385E2D83}" type="datetime1">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19684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280AFFC6-0476-41FD-84E0-1F644CEE97B8}" type="datetime1">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4082944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CEB2A217-60F7-46CB-9E72-F023303C13C9}" type="datetime1">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3252900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3EC254-4A72-4053-AC57-966BD217FEA4}" type="datetime1">
              <a:rPr lang="en-GB" smtClean="0"/>
              <a:t>18/08/2022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216184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63A969DE-3629-48E7-9DC0-D20E47E4C84D}" type="datetime1">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751587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D3F5681-97F4-48D7-B45B-16B175184E47}" type="datetime1">
              <a:rPr lang="en-GB" smtClean="0"/>
              <a:t>18/08/2022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559251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3FE1885-334F-4627-B9DE-7DFBD653F5E1}" type="datetime1">
              <a:rPr lang="en-GB" smtClean="0"/>
              <a:t>18/08/2022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789038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F2B77F-621B-4010-885B-346659753C29}" type="datetime1">
              <a:rPr lang="en-GB" smtClean="0"/>
              <a:t>18/08/2022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250168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4596C1A-9DFD-4822-8CED-ABE1C073A490}" type="datetime1">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221214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3A9DB78-8453-4386-AB0B-BF67B07AA991}" type="datetime1">
              <a:rPr lang="en-GB" smtClean="0"/>
              <a:t>18/08/2022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3FB39D1-6B6F-4AC9-B245-7074094B5DCF}" type="slidenum">
              <a:rPr lang="en-GB" smtClean="0"/>
              <a:t>‹#›</a:t>
            </a:fld>
            <a:endParaRPr lang="en-GB"/>
          </a:p>
        </p:txBody>
      </p:sp>
    </p:spTree>
    <p:extLst>
      <p:ext uri="{BB962C8B-B14F-4D97-AF65-F5344CB8AC3E}">
        <p14:creationId xmlns:p14="http://schemas.microsoft.com/office/powerpoint/2010/main" val="1829506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4B280-5EB1-4F26-B692-580797065D8D}" type="datetime1">
              <a:rPr lang="en-GB" smtClean="0"/>
              <a:t>18/08/2022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B39D1-6B6F-4AC9-B245-7074094B5DCF}" type="slidenum">
              <a:rPr lang="en-GB" smtClean="0"/>
              <a:t>‹#›</a:t>
            </a:fld>
            <a:endParaRPr lang="en-GB"/>
          </a:p>
        </p:txBody>
      </p:sp>
    </p:spTree>
    <p:extLst>
      <p:ext uri="{BB962C8B-B14F-4D97-AF65-F5344CB8AC3E}">
        <p14:creationId xmlns:p14="http://schemas.microsoft.com/office/powerpoint/2010/main" val="338019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mailto:drbond@educational-computing.co.uk" TargetMode="External"/><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hyperlink" Target="https://www.educational-computing.net/" TargetMode="External"/><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hyperlink" Target="http://www.educational-computing.co.uk/"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FB39D1-6B6F-4AC9-B245-7074094B5DCF}" type="slidenum">
              <a:rPr lang="en-GB" smtClean="0"/>
              <a:t>1</a:t>
            </a:fld>
            <a:endParaRPr lang="en-GB"/>
          </a:p>
        </p:txBody>
      </p:sp>
      <p:sp>
        <p:nvSpPr>
          <p:cNvPr id="3" name="TextBox 2"/>
          <p:cNvSpPr txBox="1"/>
          <p:nvPr/>
        </p:nvSpPr>
        <p:spPr>
          <a:xfrm>
            <a:off x="795528" y="2212848"/>
            <a:ext cx="2148840" cy="521208"/>
          </a:xfrm>
          <a:prstGeom prst="rect">
            <a:avLst/>
          </a:prstGeom>
          <a:noFill/>
        </p:spPr>
        <p:txBody>
          <a:bodyPr wrap="square" rtlCol="0">
            <a:spAutoFit/>
          </a:bodyPr>
          <a:lstStyle/>
          <a:p>
            <a:endParaRPr lang="en-GB" dirty="0"/>
          </a:p>
        </p:txBody>
      </p:sp>
      <p:pic>
        <p:nvPicPr>
          <p:cNvPr id="2" name="Picture 1"/>
          <p:cNvPicPr>
            <a:picLocks/>
          </p:cNvPicPr>
          <p:nvPr/>
        </p:nvPicPr>
        <p:blipFill>
          <a:blip r:embed="rId2">
            <a:extLst>
              <a:ext uri="{28A0092B-C50C-407E-A947-70E740481C1C}">
                <a14:useLocalDpi xmlns:a14="http://schemas.microsoft.com/office/drawing/2010/main" val="0"/>
              </a:ext>
            </a:extLst>
          </a:blip>
          <a:stretch>
            <a:fillRect/>
          </a:stretch>
        </p:blipFill>
        <p:spPr>
          <a:xfrm>
            <a:off x="688649" y="268750"/>
            <a:ext cx="10821600" cy="6087600"/>
          </a:xfrm>
          <a:prstGeom prst="rect">
            <a:avLst/>
          </a:prstGeom>
        </p:spPr>
      </p:pic>
    </p:spTree>
    <p:extLst>
      <p:ext uri="{BB962C8B-B14F-4D97-AF65-F5344CB8AC3E}">
        <p14:creationId xmlns:p14="http://schemas.microsoft.com/office/powerpoint/2010/main" val="807464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625" y="286970"/>
            <a:ext cx="9152238" cy="1477328"/>
          </a:xfrm>
          <a:prstGeom prst="rect">
            <a:avLst/>
          </a:prstGeom>
          <a:noFill/>
        </p:spPr>
        <p:txBody>
          <a:bodyPr wrap="square" rtlCol="0">
            <a:spAutoFit/>
          </a:bodyPr>
          <a:lstStyle/>
          <a:p>
            <a:r>
              <a:rPr lang="en-GB" sz="1600" baseline="30000" dirty="0" smtClean="0"/>
              <a:t> </a:t>
            </a:r>
            <a:r>
              <a:rPr lang="en-GB" sz="2400" baseline="30000" dirty="0" smtClean="0"/>
              <a:t>The table shows in pseudo-code two algorithms, algorithm 1 and algorithm 2, for calculating the sum of the </a:t>
            </a:r>
            <a:r>
              <a:rPr lang="en-GB" sz="2400" baseline="30000" dirty="0" smtClean="0"/>
              <a:t>first n  </a:t>
            </a:r>
            <a:r>
              <a:rPr lang="en-GB" sz="2400" baseline="30000" dirty="0" smtClean="0"/>
              <a:t>natural numbers, i.e. </a:t>
            </a:r>
          </a:p>
          <a:p>
            <a:r>
              <a:rPr lang="en-GB" sz="1600" baseline="30000" dirty="0" smtClean="0"/>
              <a:t> </a:t>
            </a:r>
            <a:r>
              <a:rPr lang="en-GB" sz="1600" dirty="0" smtClean="0"/>
              <a:t>                                </a:t>
            </a:r>
            <a:r>
              <a:rPr lang="en-GB" sz="2400" dirty="0" smtClean="0"/>
              <a:t>1+ 2 + 3 + 4 + ……(n-1) + n</a:t>
            </a:r>
          </a:p>
          <a:p>
            <a:endParaRPr lang="en-GB" sz="1600" dirty="0" smtClean="0"/>
          </a:p>
          <a:p>
            <a:endParaRPr lang="en-GB" dirty="0"/>
          </a:p>
        </p:txBody>
      </p:sp>
      <p:sp>
        <p:nvSpPr>
          <p:cNvPr id="9" name="Slide Number Placeholder 8"/>
          <p:cNvSpPr>
            <a:spLocks noGrp="1"/>
          </p:cNvSpPr>
          <p:nvPr>
            <p:ph type="sldNum" sz="quarter" idx="12"/>
          </p:nvPr>
        </p:nvSpPr>
        <p:spPr/>
        <p:txBody>
          <a:bodyPr/>
          <a:lstStyle/>
          <a:p>
            <a:fld id="{F3FB39D1-6B6F-4AC9-B245-7074094B5DCF}" type="slidenum">
              <a:rPr lang="en-GB" smtClean="0"/>
              <a:t>10</a:t>
            </a:fld>
            <a:endParaRPr lang="en-GB"/>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pic>
        <p:nvPicPr>
          <p:cNvPr id="3" name="Picture 2"/>
          <p:cNvPicPr>
            <a:picLocks noChangeAspect="1"/>
          </p:cNvPicPr>
          <p:nvPr/>
        </p:nvPicPr>
        <p:blipFill>
          <a:blip r:embed="rId4"/>
          <a:stretch>
            <a:fillRect/>
          </a:stretch>
        </p:blipFill>
        <p:spPr>
          <a:xfrm>
            <a:off x="1105293" y="4396901"/>
            <a:ext cx="3258018" cy="2142011"/>
          </a:xfrm>
          <a:prstGeom prst="rect">
            <a:avLst/>
          </a:prstGeom>
        </p:spPr>
      </p:pic>
      <p:sp>
        <p:nvSpPr>
          <p:cNvPr id="5" name="TextBox 4"/>
          <p:cNvSpPr txBox="1"/>
          <p:nvPr/>
        </p:nvSpPr>
        <p:spPr>
          <a:xfrm>
            <a:off x="286370" y="3985606"/>
            <a:ext cx="6663069" cy="707886"/>
          </a:xfrm>
          <a:prstGeom prst="rect">
            <a:avLst/>
          </a:prstGeom>
          <a:noFill/>
        </p:spPr>
        <p:txBody>
          <a:bodyPr wrap="square" rtlCol="0">
            <a:spAutoFit/>
          </a:bodyPr>
          <a:lstStyle/>
          <a:p>
            <a:r>
              <a:rPr lang="en-GB" sz="2400" baseline="30000" dirty="0"/>
              <a:t>The second algorithm involves the following </a:t>
            </a:r>
            <a:r>
              <a:rPr lang="en-GB" sz="2400" baseline="30000" dirty="0" smtClean="0">
                <a:solidFill>
                  <a:srgbClr val="FF0000"/>
                </a:solidFill>
              </a:rPr>
              <a:t>7</a:t>
            </a:r>
            <a:r>
              <a:rPr lang="en-GB" sz="2400" baseline="30000" dirty="0" smtClean="0"/>
              <a:t> steps </a:t>
            </a:r>
            <a:r>
              <a:rPr lang="en-GB" sz="2400" baseline="30000" dirty="0"/>
              <a:t>whatever the value </a:t>
            </a:r>
            <a:r>
              <a:rPr lang="en-GB" sz="2400" baseline="30000" dirty="0" smtClean="0"/>
              <a:t>of </a:t>
            </a:r>
            <a:r>
              <a:rPr lang="en-GB" sz="2400" baseline="30000" dirty="0" smtClean="0">
                <a:solidFill>
                  <a:srgbClr val="FF0000"/>
                </a:solidFill>
              </a:rPr>
              <a:t>n</a:t>
            </a:r>
            <a:r>
              <a:rPr lang="en-GB" sz="2400" baseline="30000" dirty="0" smtClean="0"/>
              <a:t> </a:t>
            </a:r>
            <a:r>
              <a:rPr lang="en-GB" sz="2400" baseline="30000" dirty="0"/>
              <a:t>:</a:t>
            </a:r>
          </a:p>
          <a:p>
            <a:endParaRPr lang="en-GB" sz="2400" dirty="0"/>
          </a:p>
        </p:txBody>
      </p:sp>
      <p:pic>
        <p:nvPicPr>
          <p:cNvPr id="13" name="Picture 12"/>
          <p:cNvPicPr>
            <a:picLocks noChangeAspect="1"/>
          </p:cNvPicPr>
          <p:nvPr/>
        </p:nvPicPr>
        <p:blipFill>
          <a:blip r:embed="rId5"/>
          <a:stretch>
            <a:fillRect/>
          </a:stretch>
        </p:blipFill>
        <p:spPr>
          <a:xfrm>
            <a:off x="1105293" y="1740246"/>
            <a:ext cx="4782397" cy="2001145"/>
          </a:xfrm>
          <a:prstGeom prst="rect">
            <a:avLst/>
          </a:prstGeom>
        </p:spPr>
      </p:pic>
      <p:sp>
        <p:nvSpPr>
          <p:cNvPr id="14" name="TextBox 13"/>
          <p:cNvSpPr txBox="1"/>
          <p:nvPr/>
        </p:nvSpPr>
        <p:spPr>
          <a:xfrm>
            <a:off x="217714" y="1382759"/>
            <a:ext cx="6871380" cy="615553"/>
          </a:xfrm>
          <a:prstGeom prst="rect">
            <a:avLst/>
          </a:prstGeom>
          <a:noFill/>
        </p:spPr>
        <p:txBody>
          <a:bodyPr wrap="square" rtlCol="0">
            <a:spAutoFit/>
          </a:bodyPr>
          <a:lstStyle/>
          <a:p>
            <a:r>
              <a:rPr lang="en-GB" sz="2400" baseline="30000" dirty="0"/>
              <a:t>The first algorithm involves a number of steps which varies with </a:t>
            </a:r>
            <a:r>
              <a:rPr lang="en-GB" sz="2400" baseline="30000" dirty="0" smtClean="0">
                <a:solidFill>
                  <a:srgbClr val="FF0000"/>
                </a:solidFill>
              </a:rPr>
              <a:t>n</a:t>
            </a:r>
            <a:r>
              <a:rPr lang="en-GB" sz="2400" baseline="30000" dirty="0" smtClean="0"/>
              <a:t> as </a:t>
            </a:r>
            <a:r>
              <a:rPr lang="en-GB" sz="2400" baseline="30000" dirty="0"/>
              <a:t>follows</a:t>
            </a:r>
          </a:p>
          <a:p>
            <a:endParaRPr lang="en-GB" dirty="0"/>
          </a:p>
        </p:txBody>
      </p:sp>
      <p:sp>
        <p:nvSpPr>
          <p:cNvPr id="15" name="Rectangle 14"/>
          <p:cNvSpPr/>
          <p:nvPr/>
        </p:nvSpPr>
        <p:spPr>
          <a:xfrm>
            <a:off x="4421773" y="1719832"/>
            <a:ext cx="1663337" cy="89698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p:cNvPicPr>
            <a:picLocks noChangeAspect="1"/>
          </p:cNvPicPr>
          <p:nvPr/>
        </p:nvPicPr>
        <p:blipFill>
          <a:blip r:embed="rId6"/>
          <a:stretch>
            <a:fillRect/>
          </a:stretch>
        </p:blipFill>
        <p:spPr>
          <a:xfrm>
            <a:off x="6775269" y="969673"/>
            <a:ext cx="5231321" cy="2844213"/>
          </a:xfrm>
          <a:prstGeom prst="rect">
            <a:avLst/>
          </a:prstGeom>
        </p:spPr>
      </p:pic>
      <p:sp>
        <p:nvSpPr>
          <p:cNvPr id="17" name="TextBox 16"/>
          <p:cNvSpPr txBox="1"/>
          <p:nvPr/>
        </p:nvSpPr>
        <p:spPr>
          <a:xfrm>
            <a:off x="4363311" y="4406027"/>
            <a:ext cx="3787912" cy="1600438"/>
          </a:xfrm>
          <a:prstGeom prst="rect">
            <a:avLst/>
          </a:prstGeom>
          <a:noFill/>
        </p:spPr>
        <p:txBody>
          <a:bodyPr wrap="square" rtlCol="0">
            <a:spAutoFit/>
          </a:bodyPr>
          <a:lstStyle/>
          <a:p>
            <a:r>
              <a:rPr lang="en-GB" sz="2400" baseline="30000" dirty="0">
                <a:solidFill>
                  <a:srgbClr val="FF0000"/>
                </a:solidFill>
              </a:rPr>
              <a:t>Setting aside whether or not each of the different type of steps (assignment, addition, </a:t>
            </a:r>
            <a:r>
              <a:rPr lang="en-GB" sz="2400" baseline="30000" dirty="0" err="1">
                <a:solidFill>
                  <a:srgbClr val="FF0000"/>
                </a:solidFill>
              </a:rPr>
              <a:t>etc</a:t>
            </a:r>
            <a:r>
              <a:rPr lang="en-GB" sz="2400" baseline="30000" dirty="0">
                <a:solidFill>
                  <a:srgbClr val="FF0000"/>
                </a:solidFill>
              </a:rPr>
              <a:t>) are “worth” different amounts of time, algorithm </a:t>
            </a:r>
            <a:r>
              <a:rPr lang="en-GB" sz="2400" baseline="30000" dirty="0" smtClean="0">
                <a:solidFill>
                  <a:srgbClr val="FF0000"/>
                </a:solidFill>
              </a:rPr>
              <a:t>1 </a:t>
            </a:r>
            <a:r>
              <a:rPr lang="en-GB" sz="2400" baseline="30000" dirty="0">
                <a:solidFill>
                  <a:srgbClr val="FF0000"/>
                </a:solidFill>
              </a:rPr>
              <a:t>takes more steps than algorithm </a:t>
            </a:r>
            <a:r>
              <a:rPr lang="en-GB" sz="2400" baseline="30000" dirty="0">
                <a:solidFill>
                  <a:srgbClr val="FF0000"/>
                </a:solidFill>
              </a:rPr>
              <a:t>2</a:t>
            </a:r>
            <a:r>
              <a:rPr lang="en-GB" sz="2400" baseline="30000" dirty="0" smtClean="0">
                <a:solidFill>
                  <a:srgbClr val="FF0000"/>
                </a:solidFill>
              </a:rPr>
              <a:t> </a:t>
            </a:r>
            <a:r>
              <a:rPr lang="en-GB" sz="2400" baseline="30000" dirty="0">
                <a:solidFill>
                  <a:srgbClr val="FF0000"/>
                </a:solidFill>
              </a:rPr>
              <a:t>to do the same task.</a:t>
            </a:r>
          </a:p>
          <a:p>
            <a:endParaRPr lang="en-GB" dirty="0"/>
          </a:p>
        </p:txBody>
      </p:sp>
      <p:pic>
        <p:nvPicPr>
          <p:cNvPr id="18" name="Picture 17"/>
          <p:cNvPicPr>
            <a:picLocks noChangeAspect="1"/>
          </p:cNvPicPr>
          <p:nvPr/>
        </p:nvPicPr>
        <p:blipFill>
          <a:blip r:embed="rId7"/>
          <a:stretch>
            <a:fillRect/>
          </a:stretch>
        </p:blipFill>
        <p:spPr>
          <a:xfrm>
            <a:off x="8268151" y="4198846"/>
            <a:ext cx="3734321" cy="2200582"/>
          </a:xfrm>
          <a:prstGeom prst="rect">
            <a:avLst/>
          </a:prstGeom>
        </p:spPr>
      </p:pic>
    </p:spTree>
    <p:extLst>
      <p:ext uri="{BB962C8B-B14F-4D97-AF65-F5344CB8AC3E}">
        <p14:creationId xmlns:p14="http://schemas.microsoft.com/office/powerpoint/2010/main" val="11578813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11</a:t>
            </a:fld>
            <a:endParaRPr lang="en-GB"/>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4038" y="87973"/>
            <a:ext cx="1884682" cy="508748"/>
          </a:xfrm>
          <a:prstGeom prst="rect">
            <a:avLst/>
          </a:prstGeom>
        </p:spPr>
      </p:pic>
      <p:sp>
        <p:nvSpPr>
          <p:cNvPr id="5" name="TextBox 4"/>
          <p:cNvSpPr txBox="1"/>
          <p:nvPr/>
        </p:nvSpPr>
        <p:spPr>
          <a:xfrm>
            <a:off x="606751" y="282011"/>
            <a:ext cx="10160949" cy="6647974"/>
          </a:xfrm>
          <a:prstGeom prst="rect">
            <a:avLst/>
          </a:prstGeom>
          <a:noFill/>
        </p:spPr>
        <p:txBody>
          <a:bodyPr wrap="square" rtlCol="0">
            <a:spAutoFit/>
          </a:bodyPr>
          <a:lstStyle/>
          <a:p>
            <a:r>
              <a:rPr lang="en-GB" sz="1200" dirty="0">
                <a:latin typeface="Consolas" panose="020B0609020204030204" pitchFamily="49" charset="0"/>
              </a:rPr>
              <a:t>Program SumToNLoopingAlgorithm1;</a:t>
            </a:r>
          </a:p>
          <a:p>
            <a:r>
              <a:rPr lang="en-GB" sz="1200" dirty="0" smtClean="0">
                <a:latin typeface="Consolas" panose="020B0609020204030204" pitchFamily="49" charset="0"/>
              </a:rPr>
              <a:t>{$</a:t>
            </a:r>
            <a:r>
              <a:rPr lang="en-GB" sz="1200" dirty="0">
                <a:latin typeface="Consolas" panose="020B0609020204030204" pitchFamily="49" charset="0"/>
              </a:rPr>
              <a:t>APPTYPE CONSOLE}</a:t>
            </a:r>
          </a:p>
          <a:p>
            <a:r>
              <a:rPr lang="en-GB" sz="1200" dirty="0" smtClean="0">
                <a:latin typeface="Consolas" panose="020B0609020204030204" pitchFamily="49" charset="0"/>
              </a:rPr>
              <a:t>{$</a:t>
            </a:r>
            <a:r>
              <a:rPr lang="en-GB" sz="1200" dirty="0">
                <a:latin typeface="Consolas" panose="020B0609020204030204" pitchFamily="49" charset="0"/>
              </a:rPr>
              <a:t>R *.res}</a:t>
            </a:r>
          </a:p>
          <a:p>
            <a:r>
              <a:rPr lang="en-GB" sz="1200" dirty="0" smtClean="0">
                <a:latin typeface="Consolas" panose="020B0609020204030204" pitchFamily="49" charset="0"/>
              </a:rPr>
              <a:t>Uses</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System.SysUtils</a:t>
            </a:r>
            <a:r>
              <a:rPr lang="en-GB" sz="1200" dirty="0">
                <a:latin typeface="Consolas" panose="020B0609020204030204" pitchFamily="49" charset="0"/>
              </a:rPr>
              <a:t>, </a:t>
            </a:r>
            <a:r>
              <a:rPr lang="en-GB" sz="1200" dirty="0" err="1">
                <a:latin typeface="Consolas" panose="020B0609020204030204" pitchFamily="49" charset="0"/>
              </a:rPr>
              <a:t>System.Diagnostics</a:t>
            </a:r>
            <a:r>
              <a:rPr lang="en-GB" sz="1200" dirty="0">
                <a:latin typeface="Consolas" panose="020B0609020204030204" pitchFamily="49" charset="0"/>
              </a:rPr>
              <a:t>;</a:t>
            </a:r>
          </a:p>
          <a:p>
            <a:r>
              <a:rPr lang="en-GB" sz="1200" dirty="0" err="1" smtClean="0">
                <a:latin typeface="Consolas" panose="020B0609020204030204" pitchFamily="49" charset="0"/>
              </a:rPr>
              <a:t>Var</a:t>
            </a:r>
            <a:endParaRPr lang="en-GB" sz="1200" dirty="0">
              <a:latin typeface="Consolas" panose="020B0609020204030204" pitchFamily="49" charset="0"/>
            </a:endParaRPr>
          </a:p>
          <a:p>
            <a:r>
              <a:rPr lang="en-GB" sz="1200" dirty="0">
                <a:latin typeface="Consolas" panose="020B0609020204030204" pitchFamily="49" charset="0"/>
              </a:rPr>
              <a:t>  </a:t>
            </a:r>
            <a:r>
              <a:rPr lang="en-GB" sz="1200" dirty="0" err="1">
                <a:latin typeface="Consolas" panose="020B0609020204030204" pitchFamily="49" charset="0"/>
              </a:rPr>
              <a:t>StopWatch</a:t>
            </a:r>
            <a:r>
              <a:rPr lang="en-GB" sz="1200" dirty="0">
                <a:latin typeface="Consolas" panose="020B0609020204030204" pitchFamily="49" charset="0"/>
              </a:rPr>
              <a:t> : </a:t>
            </a:r>
            <a:r>
              <a:rPr lang="en-GB" sz="1200" dirty="0" err="1">
                <a:latin typeface="Consolas" panose="020B0609020204030204" pitchFamily="49" charset="0"/>
              </a:rPr>
              <a:t>TStopWatch</a:t>
            </a:r>
            <a:r>
              <a:rPr lang="en-GB" sz="1200" dirty="0">
                <a:latin typeface="Consolas" panose="020B0609020204030204" pitchFamily="49" charset="0"/>
              </a:rPr>
              <a:t>;</a:t>
            </a:r>
          </a:p>
          <a:p>
            <a:r>
              <a:rPr lang="en-GB" sz="1200" dirty="0">
                <a:latin typeface="Consolas" panose="020B0609020204030204" pitchFamily="49" charset="0"/>
              </a:rPr>
              <a:t>  n, Count, Sum : Int64;</a:t>
            </a:r>
          </a:p>
          <a:p>
            <a:r>
              <a:rPr lang="en-GB" sz="1200" dirty="0">
                <a:latin typeface="Consolas" panose="020B0609020204030204" pitchFamily="49" charset="0"/>
              </a:rPr>
              <a:t>  </a:t>
            </a:r>
            <a:r>
              <a:rPr lang="en-GB" sz="1200" dirty="0" err="1">
                <a:latin typeface="Consolas" panose="020B0609020204030204" pitchFamily="49" charset="0"/>
              </a:rPr>
              <a:t>Ch</a:t>
            </a:r>
            <a:r>
              <a:rPr lang="en-GB" sz="1200" dirty="0">
                <a:latin typeface="Consolas" panose="020B0609020204030204" pitchFamily="49" charset="0"/>
              </a:rPr>
              <a:t> : Char;</a:t>
            </a:r>
          </a:p>
          <a:p>
            <a:r>
              <a:rPr lang="en-GB" sz="1200" dirty="0">
                <a:latin typeface="Consolas" panose="020B0609020204030204" pitchFamily="49" charset="0"/>
              </a:rPr>
              <a:t>Begin</a:t>
            </a:r>
          </a:p>
          <a:p>
            <a:r>
              <a:rPr lang="en-GB" sz="1200" dirty="0">
                <a:latin typeface="Consolas" panose="020B0609020204030204" pitchFamily="49" charset="0"/>
              </a:rPr>
              <a:t>  </a:t>
            </a:r>
            <a:r>
              <a:rPr lang="en-GB" sz="1200" dirty="0" err="1">
                <a:solidFill>
                  <a:srgbClr val="FF0000"/>
                </a:solidFill>
                <a:latin typeface="Consolas" panose="020B0609020204030204" pitchFamily="49" charset="0"/>
              </a:rPr>
              <a:t>StopWatch</a:t>
            </a:r>
            <a:r>
              <a:rPr lang="en-GB"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TStopWatch.Create</a:t>
            </a:r>
            <a:r>
              <a:rPr lang="en-GB" sz="1200" dirty="0">
                <a:solidFill>
                  <a:srgbClr val="FF0000"/>
                </a:solidFill>
                <a:latin typeface="Consolas" panose="020B0609020204030204" pitchFamily="49" charset="0"/>
              </a:rPr>
              <a:t>;</a:t>
            </a:r>
          </a:p>
          <a:p>
            <a:r>
              <a:rPr lang="en-GB" sz="1200" dirty="0">
                <a:latin typeface="Consolas" panose="020B0609020204030204" pitchFamily="49" charset="0"/>
              </a:rPr>
              <a:t>  Repeat</a:t>
            </a:r>
          </a:p>
          <a:p>
            <a:r>
              <a:rPr lang="en-GB" sz="1200" dirty="0">
                <a:latin typeface="Consolas" panose="020B0609020204030204" pitchFamily="49" charset="0"/>
              </a:rPr>
              <a:t>    Write('Input n: ');</a:t>
            </a:r>
          </a:p>
          <a:p>
            <a:r>
              <a:rPr lang="en-GB" sz="1200" dirty="0">
                <a:latin typeface="Consolas" panose="020B0609020204030204" pitchFamily="49" charset="0"/>
              </a:rPr>
              <a:t>    </a:t>
            </a:r>
            <a:r>
              <a:rPr lang="en-GB" sz="1200" dirty="0" err="1">
                <a:latin typeface="Consolas" panose="020B0609020204030204" pitchFamily="49" charset="0"/>
              </a:rPr>
              <a:t>Readln</a:t>
            </a:r>
            <a:r>
              <a:rPr lang="en-GB" sz="1200" dirty="0">
                <a:latin typeface="Consolas" panose="020B0609020204030204" pitchFamily="49" charset="0"/>
              </a:rPr>
              <a:t>(n);</a:t>
            </a:r>
          </a:p>
          <a:p>
            <a:r>
              <a:rPr lang="en-GB" sz="1200" dirty="0">
                <a:latin typeface="Consolas" panose="020B0609020204030204" pitchFamily="49" charset="0"/>
              </a:rPr>
              <a:t>    </a:t>
            </a:r>
            <a:r>
              <a:rPr lang="en-GB" sz="1200" dirty="0" err="1">
                <a:solidFill>
                  <a:srgbClr val="FF0000"/>
                </a:solidFill>
                <a:latin typeface="Consolas" panose="020B0609020204030204" pitchFamily="49" charset="0"/>
              </a:rPr>
              <a:t>StopWatch.Start</a:t>
            </a:r>
            <a:r>
              <a:rPr lang="en-GB" sz="1200" dirty="0">
                <a:solidFill>
                  <a:srgbClr val="FF0000"/>
                </a:solidFill>
                <a:latin typeface="Consolas" panose="020B0609020204030204" pitchFamily="49" charset="0"/>
              </a:rPr>
              <a:t>;</a:t>
            </a:r>
          </a:p>
          <a:p>
            <a:r>
              <a:rPr lang="en-GB" sz="1200" dirty="0">
                <a:latin typeface="Consolas" panose="020B0609020204030204" pitchFamily="49" charset="0"/>
              </a:rPr>
              <a:t>      Count := 0;</a:t>
            </a:r>
          </a:p>
          <a:p>
            <a:r>
              <a:rPr lang="en-GB" sz="1200" dirty="0">
                <a:latin typeface="Consolas" panose="020B0609020204030204" pitchFamily="49" charset="0"/>
              </a:rPr>
              <a:t>      Sum := 0;</a:t>
            </a:r>
          </a:p>
          <a:p>
            <a:r>
              <a:rPr lang="en-GB" sz="1200" dirty="0">
                <a:latin typeface="Consolas" panose="020B0609020204030204" pitchFamily="49" charset="0"/>
              </a:rPr>
              <a:t>      While Count &lt; n</a:t>
            </a:r>
          </a:p>
          <a:p>
            <a:r>
              <a:rPr lang="en-GB" sz="1200" dirty="0">
                <a:latin typeface="Consolas" panose="020B0609020204030204" pitchFamily="49" charset="0"/>
              </a:rPr>
              <a:t>        Do</a:t>
            </a:r>
          </a:p>
          <a:p>
            <a:r>
              <a:rPr lang="en-GB" sz="1200" dirty="0">
                <a:latin typeface="Consolas" panose="020B0609020204030204" pitchFamily="49" charset="0"/>
              </a:rPr>
              <a:t>          Begin</a:t>
            </a:r>
          </a:p>
          <a:p>
            <a:r>
              <a:rPr lang="en-GB" sz="1200" dirty="0">
                <a:latin typeface="Consolas" panose="020B0609020204030204" pitchFamily="49" charset="0"/>
              </a:rPr>
              <a:t>            Count := Count + 1;</a:t>
            </a:r>
          </a:p>
          <a:p>
            <a:r>
              <a:rPr lang="en-GB" sz="1200" dirty="0">
                <a:latin typeface="Consolas" panose="020B0609020204030204" pitchFamily="49" charset="0"/>
              </a:rPr>
              <a:t>            Sum := Sum + Count;</a:t>
            </a:r>
          </a:p>
          <a:p>
            <a:r>
              <a:rPr lang="en-GB" sz="1200" dirty="0">
                <a:latin typeface="Consolas" panose="020B0609020204030204" pitchFamily="49" charset="0"/>
              </a:rPr>
              <a:t>          End;</a:t>
            </a:r>
          </a:p>
          <a:p>
            <a:r>
              <a:rPr lang="en-GB" sz="1200" dirty="0">
                <a:latin typeface="Consolas" panose="020B0609020204030204" pitchFamily="49" charset="0"/>
              </a:rPr>
              <a:t>    </a:t>
            </a:r>
            <a:r>
              <a:rPr lang="en-GB" sz="1200" dirty="0" err="1">
                <a:solidFill>
                  <a:srgbClr val="FF0000"/>
                </a:solidFill>
                <a:latin typeface="Consolas" panose="020B0609020204030204" pitchFamily="49" charset="0"/>
              </a:rPr>
              <a:t>StopWatch.Stop</a:t>
            </a:r>
            <a:r>
              <a:rPr lang="en-GB" sz="1200" dirty="0">
                <a:solidFill>
                  <a:srgbClr val="FF0000"/>
                </a:solidFill>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(Format('Time (in milliseconds): %d ', [</a:t>
            </a:r>
            <a:r>
              <a:rPr lang="en-GB" sz="1200" dirty="0" err="1">
                <a:latin typeface="Consolas" panose="020B0609020204030204" pitchFamily="49" charset="0"/>
              </a:rPr>
              <a:t>StopWatch.ElapsedMilliseconds</a:t>
            </a:r>
            <a:r>
              <a:rPr lang="en-GB" sz="1200" dirty="0">
                <a:latin typeface="Consolas" panose="020B0609020204030204" pitchFamily="49" charset="0"/>
              </a:rPr>
              <a:t>]));</a:t>
            </a:r>
          </a:p>
          <a:p>
            <a:r>
              <a:rPr lang="en-GB" sz="1200" dirty="0">
                <a:latin typeface="Consolas" panose="020B0609020204030204" pitchFamily="49" charset="0"/>
              </a:rPr>
              <a:t>    </a:t>
            </a:r>
            <a:r>
              <a:rPr lang="en-GB" sz="1200" dirty="0" err="1">
                <a:solidFill>
                  <a:srgbClr val="FF0000"/>
                </a:solidFill>
                <a:latin typeface="Consolas" panose="020B0609020204030204" pitchFamily="49" charset="0"/>
              </a:rPr>
              <a:t>StopWatch.Reset</a:t>
            </a:r>
            <a:r>
              <a:rPr lang="en-GB" sz="1200" dirty="0">
                <a:solidFill>
                  <a:srgbClr val="FF0000"/>
                </a:solidFill>
                <a:latin typeface="Consolas" panose="020B0609020204030204" pitchFamily="49" charset="0"/>
              </a:rPr>
              <a:t>;</a:t>
            </a:r>
          </a:p>
          <a:p>
            <a:r>
              <a:rPr lang="en-GB" sz="1200" dirty="0">
                <a:solidFill>
                  <a:srgbClr val="FF0000"/>
                </a:solidFill>
                <a:latin typeface="Consolas" panose="020B0609020204030204" pitchFamily="49" charset="0"/>
              </a:rPr>
              <a:t>    </a:t>
            </a:r>
            <a:r>
              <a:rPr lang="en-GB" sz="1200" dirty="0" err="1">
                <a:solidFill>
                  <a:srgbClr val="FF0000"/>
                </a:solidFill>
                <a:latin typeface="Consolas" panose="020B0609020204030204" pitchFamily="49" charset="0"/>
              </a:rPr>
              <a:t>StopWatch.Start</a:t>
            </a:r>
            <a:r>
              <a:rPr lang="en-GB" sz="1200" dirty="0">
                <a:solidFill>
                  <a:srgbClr val="FF0000"/>
                </a:solidFill>
                <a:latin typeface="Consolas" panose="020B0609020204030204" pitchFamily="49" charset="0"/>
              </a:rPr>
              <a:t>;</a:t>
            </a:r>
          </a:p>
          <a:p>
            <a:r>
              <a:rPr lang="en-GB" sz="1200" dirty="0">
                <a:latin typeface="Consolas" panose="020B0609020204030204" pitchFamily="49" charset="0"/>
              </a:rPr>
              <a:t>      Sum := n*(n + 1) </a:t>
            </a:r>
            <a:r>
              <a:rPr lang="en-GB" sz="1200" dirty="0" err="1">
                <a:latin typeface="Consolas" panose="020B0609020204030204" pitchFamily="49" charset="0"/>
              </a:rPr>
              <a:t>Div</a:t>
            </a:r>
            <a:r>
              <a:rPr lang="en-GB" sz="1200" dirty="0">
                <a:latin typeface="Consolas" panose="020B0609020204030204" pitchFamily="49" charset="0"/>
              </a:rPr>
              <a:t> 2;</a:t>
            </a:r>
          </a:p>
          <a:p>
            <a:r>
              <a:rPr lang="en-GB" sz="1200" dirty="0">
                <a:latin typeface="Consolas" panose="020B0609020204030204" pitchFamily="49" charset="0"/>
              </a:rPr>
              <a:t>    </a:t>
            </a:r>
            <a:r>
              <a:rPr lang="en-GB" sz="1200" dirty="0" err="1">
                <a:solidFill>
                  <a:srgbClr val="FF0000"/>
                </a:solidFill>
                <a:latin typeface="Consolas" panose="020B0609020204030204" pitchFamily="49" charset="0"/>
              </a:rPr>
              <a:t>StopWatch.Stop</a:t>
            </a:r>
            <a:r>
              <a:rPr lang="en-GB" sz="1200" dirty="0">
                <a:solidFill>
                  <a:srgbClr val="FF0000"/>
                </a:solidFill>
                <a:latin typeface="Consolas" panose="020B0609020204030204" pitchFamily="49" charset="0"/>
              </a:rPr>
              <a:t>;</a:t>
            </a:r>
          </a:p>
          <a:p>
            <a:r>
              <a:rPr lang="en-GB" sz="1200" dirty="0">
                <a:latin typeface="Consolas" panose="020B0609020204030204" pitchFamily="49" charset="0"/>
              </a:rPr>
              <a:t>    </a:t>
            </a:r>
            <a:r>
              <a:rPr lang="en-GB" sz="1200" dirty="0" err="1">
                <a:latin typeface="Consolas" panose="020B0609020204030204" pitchFamily="49" charset="0"/>
              </a:rPr>
              <a:t>Writeln</a:t>
            </a:r>
            <a:r>
              <a:rPr lang="en-GB" sz="1200" dirty="0">
                <a:latin typeface="Consolas" panose="020B0609020204030204" pitchFamily="49" charset="0"/>
              </a:rPr>
              <a:t>(Format('Time (in milliseconds): %d ', [</a:t>
            </a:r>
            <a:r>
              <a:rPr lang="en-GB" sz="1200" dirty="0" err="1">
                <a:latin typeface="Consolas" panose="020B0609020204030204" pitchFamily="49" charset="0"/>
              </a:rPr>
              <a:t>StopWatch.ElapsedMilliseconds</a:t>
            </a:r>
            <a:r>
              <a:rPr lang="en-GB" sz="1200" dirty="0">
                <a:latin typeface="Consolas" panose="020B0609020204030204" pitchFamily="49" charset="0"/>
              </a:rPr>
              <a:t>]));</a:t>
            </a:r>
          </a:p>
          <a:p>
            <a:r>
              <a:rPr lang="en-GB" sz="1200" dirty="0" smtClean="0">
                <a:latin typeface="Consolas" panose="020B0609020204030204" pitchFamily="49" charset="0"/>
              </a:rPr>
              <a:t>    </a:t>
            </a:r>
            <a:r>
              <a:rPr lang="en-GB" sz="1200" dirty="0">
                <a:latin typeface="Consolas" panose="020B0609020204030204" pitchFamily="49" charset="0"/>
              </a:rPr>
              <a:t>Write('Another go (Y/N)?: ');</a:t>
            </a:r>
          </a:p>
          <a:p>
            <a:r>
              <a:rPr lang="en-GB" sz="1200" dirty="0">
                <a:latin typeface="Consolas" panose="020B0609020204030204" pitchFamily="49" charset="0"/>
              </a:rPr>
              <a:t>    </a:t>
            </a:r>
            <a:r>
              <a:rPr lang="en-GB" sz="1200" dirty="0" err="1">
                <a:latin typeface="Consolas" panose="020B0609020204030204" pitchFamily="49" charset="0"/>
              </a:rPr>
              <a:t>Readln</a:t>
            </a:r>
            <a:r>
              <a:rPr lang="en-GB" sz="1200" dirty="0">
                <a:latin typeface="Consolas" panose="020B0609020204030204" pitchFamily="49" charset="0"/>
              </a:rPr>
              <a:t>(</a:t>
            </a:r>
            <a:r>
              <a:rPr lang="en-GB" sz="1200" dirty="0" err="1">
                <a:latin typeface="Consolas" panose="020B0609020204030204" pitchFamily="49" charset="0"/>
              </a:rPr>
              <a:t>Ch</a:t>
            </a:r>
            <a:r>
              <a:rPr lang="en-GB" sz="1200" dirty="0">
                <a:latin typeface="Consolas" panose="020B0609020204030204" pitchFamily="49" charset="0"/>
              </a:rPr>
              <a:t>);</a:t>
            </a:r>
          </a:p>
          <a:p>
            <a:r>
              <a:rPr lang="en-GB" sz="1200" dirty="0">
                <a:latin typeface="Consolas" panose="020B0609020204030204" pitchFamily="49" charset="0"/>
              </a:rPr>
              <a:t>  Until </a:t>
            </a:r>
            <a:r>
              <a:rPr lang="en-GB" sz="1200" dirty="0" err="1">
                <a:latin typeface="Consolas" panose="020B0609020204030204" pitchFamily="49" charset="0"/>
              </a:rPr>
              <a:t>Ch</a:t>
            </a:r>
            <a:r>
              <a:rPr lang="en-GB" sz="1200" dirty="0">
                <a:latin typeface="Consolas" panose="020B0609020204030204" pitchFamily="49" charset="0"/>
              </a:rPr>
              <a:t> In ['n', 'N</a:t>
            </a:r>
            <a:r>
              <a:rPr lang="en-GB" sz="1200" dirty="0" smtClean="0">
                <a:latin typeface="Consolas" panose="020B0609020204030204" pitchFamily="49" charset="0"/>
              </a:rPr>
              <a:t>'];</a:t>
            </a:r>
          </a:p>
          <a:p>
            <a:r>
              <a:rPr lang="en-GB" sz="1200" dirty="0" smtClean="0">
                <a:latin typeface="Consolas" panose="020B0609020204030204" pitchFamily="49" charset="0"/>
              </a:rPr>
              <a:t>End</a:t>
            </a:r>
            <a:r>
              <a:rPr lang="en-GB" sz="1200" dirty="0">
                <a:latin typeface="Consolas" panose="020B0609020204030204" pitchFamily="49" charset="0"/>
              </a:rPr>
              <a:t>.</a:t>
            </a:r>
          </a:p>
          <a:p>
            <a:endParaRPr lang="en-GB" dirty="0"/>
          </a:p>
        </p:txBody>
      </p:sp>
      <p:sp>
        <p:nvSpPr>
          <p:cNvPr id="6" name="TextBox 5"/>
          <p:cNvSpPr txBox="1"/>
          <p:nvPr/>
        </p:nvSpPr>
        <p:spPr>
          <a:xfrm>
            <a:off x="3879791" y="1727588"/>
            <a:ext cx="7896314" cy="584775"/>
          </a:xfrm>
          <a:prstGeom prst="rect">
            <a:avLst/>
          </a:prstGeom>
          <a:noFill/>
        </p:spPr>
        <p:txBody>
          <a:bodyPr wrap="square" rtlCol="0">
            <a:spAutoFit/>
          </a:bodyPr>
          <a:lstStyle/>
          <a:p>
            <a:r>
              <a:rPr lang="en-GB" sz="3200" dirty="0" err="1" smtClean="0">
                <a:solidFill>
                  <a:srgbClr val="FF0000"/>
                </a:solidFill>
              </a:rPr>
              <a:t>TStopWatch</a:t>
            </a:r>
            <a:r>
              <a:rPr lang="en-GB" sz="3200" dirty="0" smtClean="0">
                <a:solidFill>
                  <a:srgbClr val="FF0000"/>
                </a:solidFill>
              </a:rPr>
              <a:t> provides a high resolution timer</a:t>
            </a:r>
            <a:endParaRPr lang="en-GB" sz="3200" dirty="0">
              <a:solidFill>
                <a:srgbClr val="FF0000"/>
              </a:solidFill>
            </a:endParaRPr>
          </a:p>
        </p:txBody>
      </p:sp>
      <p:sp>
        <p:nvSpPr>
          <p:cNvPr id="7" name="TextBox 6"/>
          <p:cNvSpPr txBox="1"/>
          <p:nvPr/>
        </p:nvSpPr>
        <p:spPr>
          <a:xfrm>
            <a:off x="3907920" y="2551588"/>
            <a:ext cx="7152830" cy="923330"/>
          </a:xfrm>
          <a:prstGeom prst="rect">
            <a:avLst/>
          </a:prstGeom>
          <a:noFill/>
        </p:spPr>
        <p:txBody>
          <a:bodyPr wrap="square" rtlCol="0">
            <a:spAutoFit/>
          </a:bodyPr>
          <a:lstStyle/>
          <a:p>
            <a:r>
              <a:rPr lang="en-GB" dirty="0"/>
              <a:t>The accuracy of high-resolution timers is around a few hundred nanoseconds. A nanosecond is a unit of time representing 0.000000001 seconds -- or 1 billionth of a second. </a:t>
            </a:r>
          </a:p>
        </p:txBody>
      </p:sp>
    </p:spTree>
    <p:extLst>
      <p:ext uri="{BB962C8B-B14F-4D97-AF65-F5344CB8AC3E}">
        <p14:creationId xmlns:p14="http://schemas.microsoft.com/office/powerpoint/2010/main" val="1176419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70" y="167788"/>
            <a:ext cx="10515600" cy="705934"/>
          </a:xfrm>
        </p:spPr>
        <p:txBody>
          <a:bodyPr/>
          <a:lstStyle/>
          <a:p>
            <a:r>
              <a:rPr lang="en-GB" dirty="0" err="1" smtClean="0">
                <a:solidFill>
                  <a:srgbClr val="00B0F0"/>
                </a:solidFill>
              </a:rPr>
              <a:t>GetTickCount</a:t>
            </a:r>
            <a:r>
              <a:rPr lang="en-GB" dirty="0" smtClean="0">
                <a:solidFill>
                  <a:srgbClr val="00B0F0"/>
                </a:solidFill>
              </a:rPr>
              <a:t> and GetTickCount64</a:t>
            </a:r>
            <a:endParaRPr lang="en-GB" dirty="0">
              <a:solidFill>
                <a:srgbClr val="00B0F0"/>
              </a:solidFill>
            </a:endParaRPr>
          </a:p>
        </p:txBody>
      </p:sp>
      <p:sp>
        <p:nvSpPr>
          <p:cNvPr id="3" name="Rectangle 2"/>
          <p:cNvSpPr/>
          <p:nvPr/>
        </p:nvSpPr>
        <p:spPr>
          <a:xfrm>
            <a:off x="230736" y="908426"/>
            <a:ext cx="11682101" cy="1323439"/>
          </a:xfrm>
          <a:prstGeom prst="rect">
            <a:avLst/>
          </a:prstGeom>
        </p:spPr>
        <p:txBody>
          <a:bodyPr wrap="square">
            <a:spAutoFit/>
          </a:bodyPr>
          <a:lstStyle/>
          <a:p>
            <a:r>
              <a:rPr lang="en-GB" sz="1600" dirty="0"/>
              <a:t>Function </a:t>
            </a:r>
            <a:r>
              <a:rPr lang="en-GB" sz="1600" dirty="0" err="1"/>
              <a:t>GetTickCount</a:t>
            </a:r>
            <a:r>
              <a:rPr lang="en-GB" sz="1600" dirty="0"/>
              <a:t> and function GetTickCount64 return the number of milliseconds since the operating system started. </a:t>
            </a:r>
            <a:endParaRPr lang="en-GB" sz="1600" dirty="0" smtClean="0"/>
          </a:p>
          <a:p>
            <a:r>
              <a:rPr lang="en-GB" sz="1600" dirty="0" err="1" smtClean="0"/>
              <a:t>GetTickCount</a:t>
            </a:r>
            <a:r>
              <a:rPr lang="en-GB" sz="1600" dirty="0" smtClean="0"/>
              <a:t> </a:t>
            </a:r>
            <a:r>
              <a:rPr lang="en-GB" sz="1600" dirty="0"/>
              <a:t>returns a 32 bit </a:t>
            </a:r>
            <a:r>
              <a:rPr lang="en-GB" sz="1600" dirty="0" err="1"/>
              <a:t>DWord</a:t>
            </a:r>
            <a:r>
              <a:rPr lang="en-GB" sz="1600" dirty="0"/>
              <a:t> which wraps every 49.7 days. </a:t>
            </a:r>
            <a:endParaRPr lang="en-GB" sz="1600" dirty="0" smtClean="0"/>
          </a:p>
          <a:p>
            <a:r>
              <a:rPr lang="en-GB" sz="1600" dirty="0" smtClean="0"/>
              <a:t>Therefore, </a:t>
            </a:r>
            <a:r>
              <a:rPr lang="en-GB" sz="1600" dirty="0"/>
              <a:t>it is better to use GetTickCount64 (available since Windows Vista) which uses 64 bits. </a:t>
            </a:r>
          </a:p>
          <a:p>
            <a:r>
              <a:rPr lang="en-GB" sz="1600" dirty="0"/>
              <a:t>Unfortunately, the resolution of the system timer which </a:t>
            </a:r>
            <a:r>
              <a:rPr lang="en-GB" sz="1600" dirty="0" err="1"/>
              <a:t>GetTickCount</a:t>
            </a:r>
            <a:r>
              <a:rPr lang="en-GB" sz="1600" dirty="0"/>
              <a:t> and GetTickCount64 rely upon is typically in the range of 10 milliseconds to 16 milliseconds.</a:t>
            </a:r>
            <a:endParaRPr lang="en-GB" sz="1600" dirty="0" smtClean="0"/>
          </a:p>
        </p:txBody>
      </p:sp>
      <p:sp>
        <p:nvSpPr>
          <p:cNvPr id="6" name="Slide Number Placeholder 5"/>
          <p:cNvSpPr>
            <a:spLocks noGrp="1"/>
          </p:cNvSpPr>
          <p:nvPr>
            <p:ph type="sldNum" sz="quarter" idx="12"/>
          </p:nvPr>
        </p:nvSpPr>
        <p:spPr/>
        <p:txBody>
          <a:bodyPr/>
          <a:lstStyle/>
          <a:p>
            <a:fld id="{F3FB39D1-6B6F-4AC9-B245-7074094B5DCF}" type="slidenum">
              <a:rPr lang="en-GB" smtClean="0"/>
              <a:t>12</a:t>
            </a:fld>
            <a:endParaRPr lang="en-GB"/>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8" name="TextBox 7"/>
          <p:cNvSpPr txBox="1"/>
          <p:nvPr/>
        </p:nvSpPr>
        <p:spPr>
          <a:xfrm>
            <a:off x="-10890" y="6991350"/>
            <a:ext cx="12192000" cy="704850"/>
          </a:xfrm>
          <a:prstGeom prst="rect">
            <a:avLst/>
          </a:prstGeom>
          <a:noFill/>
        </p:spPr>
        <p:txBody>
          <a:bodyPr wrap="square" rtlCol="0">
            <a:spAutoFit/>
          </a:bodyPr>
          <a:lstStyle/>
          <a:p>
            <a:endParaRPr lang="en-GB" dirty="0"/>
          </a:p>
        </p:txBody>
      </p:sp>
      <p:sp>
        <p:nvSpPr>
          <p:cNvPr id="9" name="TextBox 8"/>
          <p:cNvSpPr txBox="1"/>
          <p:nvPr/>
        </p:nvSpPr>
        <p:spPr>
          <a:xfrm>
            <a:off x="132544" y="2266569"/>
            <a:ext cx="10586326" cy="3539430"/>
          </a:xfrm>
          <a:prstGeom prst="rect">
            <a:avLst/>
          </a:prstGeom>
          <a:noFill/>
        </p:spPr>
        <p:txBody>
          <a:bodyPr wrap="square" rtlCol="0">
            <a:spAutoFit/>
          </a:bodyPr>
          <a:lstStyle/>
          <a:p>
            <a:r>
              <a:rPr lang="en-GB" sz="1400" dirty="0">
                <a:latin typeface="Consolas" panose="020B0609020204030204" pitchFamily="49" charset="0"/>
              </a:rPr>
              <a:t>Program </a:t>
            </a:r>
            <a:r>
              <a:rPr lang="en-GB" sz="1400" dirty="0" err="1">
                <a:latin typeface="Consolas" panose="020B0609020204030204" pitchFamily="49" charset="0"/>
              </a:rPr>
              <a:t>GetTickCountProject</a:t>
            </a:r>
            <a:r>
              <a:rPr lang="en-GB" sz="1400" dirty="0">
                <a:latin typeface="Consolas" panose="020B0609020204030204" pitchFamily="49" charset="0"/>
              </a:rPr>
              <a:t>;</a:t>
            </a:r>
          </a:p>
          <a:p>
            <a:r>
              <a:rPr lang="en-GB" sz="1400" dirty="0" smtClean="0">
                <a:latin typeface="Consolas" panose="020B0609020204030204" pitchFamily="49" charset="0"/>
              </a:rPr>
              <a:t>{$</a:t>
            </a:r>
            <a:r>
              <a:rPr lang="en-GB" sz="1400" dirty="0">
                <a:latin typeface="Consolas" panose="020B0609020204030204" pitchFamily="49" charset="0"/>
              </a:rPr>
              <a:t>APPTYPE CONSOLE}</a:t>
            </a:r>
          </a:p>
          <a:p>
            <a:r>
              <a:rPr lang="en-GB" sz="1400" dirty="0">
                <a:latin typeface="Consolas" panose="020B0609020204030204" pitchFamily="49" charset="0"/>
              </a:rPr>
              <a:t>{$R *.res}</a:t>
            </a:r>
          </a:p>
          <a:p>
            <a:r>
              <a:rPr lang="en-GB" sz="1400" dirty="0">
                <a:latin typeface="Consolas" panose="020B0609020204030204" pitchFamily="49" charset="0"/>
              </a:rPr>
              <a:t>Uses</a:t>
            </a:r>
          </a:p>
          <a:p>
            <a:r>
              <a:rPr lang="en-GB" sz="1400" dirty="0">
                <a:latin typeface="Consolas" panose="020B0609020204030204" pitchFamily="49" charset="0"/>
              </a:rPr>
              <a:t>  </a:t>
            </a:r>
            <a:r>
              <a:rPr lang="en-GB" sz="1400" dirty="0" err="1">
                <a:latin typeface="Consolas" panose="020B0609020204030204" pitchFamily="49" charset="0"/>
              </a:rPr>
              <a:t>System.SysUtils</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WinAPI.Windows</a:t>
            </a:r>
            <a:r>
              <a:rPr lang="en-GB" sz="1400" dirty="0">
                <a:latin typeface="Consolas" panose="020B0609020204030204" pitchFamily="49" charset="0"/>
              </a:rPr>
              <a:t>;</a:t>
            </a:r>
          </a:p>
          <a:p>
            <a:r>
              <a:rPr lang="en-GB" sz="1400" dirty="0" err="1">
                <a:latin typeface="Consolas" panose="020B0609020204030204" pitchFamily="49" charset="0"/>
              </a:rPr>
              <a:t>Var</a:t>
            </a:r>
            <a:endParaRPr lang="en-GB" sz="1400" dirty="0">
              <a:latin typeface="Consolas" panose="020B0609020204030204" pitchFamily="49" charset="0"/>
            </a:endParaRPr>
          </a:p>
          <a:p>
            <a:r>
              <a:rPr lang="en-GB" sz="1400" dirty="0">
                <a:latin typeface="Consolas" panose="020B0609020204030204" pitchFamily="49" charset="0"/>
              </a:rPr>
              <a:t> Ticks :UInt64;</a:t>
            </a:r>
          </a:p>
          <a:p>
            <a:r>
              <a:rPr lang="en-GB" sz="1400" dirty="0">
                <a:latin typeface="Consolas" panose="020B0609020204030204" pitchFamily="49" charset="0"/>
              </a:rPr>
              <a:t>Begin</a:t>
            </a:r>
          </a:p>
          <a:p>
            <a:r>
              <a:rPr lang="en-GB" sz="1400" dirty="0">
                <a:latin typeface="Consolas" panose="020B0609020204030204" pitchFamily="49" charset="0"/>
              </a:rPr>
              <a:t>  Ticks := </a:t>
            </a:r>
            <a:r>
              <a:rPr lang="en-GB" sz="1400" dirty="0" err="1">
                <a:latin typeface="Consolas" panose="020B0609020204030204" pitchFamily="49" charset="0"/>
              </a:rPr>
              <a:t>GetTickCount</a:t>
            </a:r>
            <a:r>
              <a:rPr lang="en-GB" sz="1400" dirty="0">
                <a:latin typeface="Consolas" panose="020B0609020204030204" pitchFamily="49" charset="0"/>
              </a:rPr>
              <a:t>;</a:t>
            </a:r>
          </a:p>
          <a:p>
            <a:r>
              <a:rPr lang="en-GB" sz="1400" dirty="0">
                <a:latin typeface="Consolas" panose="020B0609020204030204" pitchFamily="49" charset="0"/>
              </a:rPr>
              <a:t>  Sleep(1000);</a:t>
            </a:r>
          </a:p>
          <a:p>
            <a:r>
              <a:rPr lang="en-GB" sz="1400" dirty="0">
                <a:latin typeface="Consolas" panose="020B0609020204030204" pitchFamily="49" charset="0"/>
              </a:rPr>
              <a:t>  {Program execution paused for 1000 milliseconds}</a:t>
            </a:r>
          </a:p>
          <a:p>
            <a:r>
              <a:rPr lang="en-GB" sz="1400" dirty="0">
                <a:latin typeface="Consolas" panose="020B0609020204030204" pitchFamily="49" charset="0"/>
              </a:rPr>
              <a:t>  </a:t>
            </a:r>
            <a:r>
              <a:rPr lang="en-GB" sz="1400" dirty="0" err="1">
                <a:latin typeface="Consolas" panose="020B0609020204030204" pitchFamily="49" charset="0"/>
              </a:rPr>
              <a:t>Writeln</a:t>
            </a:r>
            <a:r>
              <a:rPr lang="en-GB" sz="1400" dirty="0">
                <a:latin typeface="Consolas" panose="020B0609020204030204" pitchFamily="49" charset="0"/>
              </a:rPr>
              <a:t>('</a:t>
            </a:r>
            <a:r>
              <a:rPr lang="en-GB" sz="1400" dirty="0" err="1">
                <a:latin typeface="Consolas" panose="020B0609020204030204" pitchFamily="49" charset="0"/>
              </a:rPr>
              <a:t>ProcessingTime</a:t>
            </a:r>
            <a:r>
              <a:rPr lang="en-GB" sz="1400" dirty="0">
                <a:latin typeface="Consolas" panose="020B0609020204030204" pitchFamily="49" charset="0"/>
              </a:rPr>
              <a:t>: ', </a:t>
            </a:r>
            <a:endParaRPr lang="en-GB" sz="1400" dirty="0" smtClean="0">
              <a:latin typeface="Consolas" panose="020B0609020204030204" pitchFamily="49" charset="0"/>
            </a:endParaRPr>
          </a:p>
          <a:p>
            <a:r>
              <a:rPr lang="en-GB" sz="1400" dirty="0">
                <a:latin typeface="Consolas" panose="020B0609020204030204" pitchFamily="49" charset="0"/>
              </a:rPr>
              <a:t> </a:t>
            </a:r>
            <a:r>
              <a:rPr lang="en-GB" sz="1400" dirty="0" smtClean="0">
                <a:latin typeface="Consolas" panose="020B0609020204030204" pitchFamily="49" charset="0"/>
              </a:rPr>
              <a:t>        (</a:t>
            </a:r>
            <a:r>
              <a:rPr lang="en-GB" sz="1400" dirty="0" err="1">
                <a:latin typeface="Consolas" panose="020B0609020204030204" pitchFamily="49" charset="0"/>
              </a:rPr>
              <a:t>GetTickCount</a:t>
            </a:r>
            <a:r>
              <a:rPr lang="en-GB" sz="1400" dirty="0">
                <a:latin typeface="Consolas" panose="020B0609020204030204" pitchFamily="49" charset="0"/>
              </a:rPr>
              <a:t> - Ticks).</a:t>
            </a:r>
            <a:r>
              <a:rPr lang="en-GB" sz="1400" dirty="0" err="1">
                <a:latin typeface="Consolas" panose="020B0609020204030204" pitchFamily="49" charset="0"/>
              </a:rPr>
              <a:t>ToString</a:t>
            </a:r>
            <a:r>
              <a:rPr lang="en-GB" sz="1400" dirty="0">
                <a:latin typeface="Consolas" panose="020B0609020204030204" pitchFamily="49" charset="0"/>
              </a:rPr>
              <a:t>, ' milliseconds');</a:t>
            </a:r>
          </a:p>
          <a:p>
            <a:r>
              <a:rPr lang="en-GB" sz="1400" dirty="0">
                <a:latin typeface="Consolas" panose="020B0609020204030204" pitchFamily="49" charset="0"/>
              </a:rPr>
              <a:t>  </a:t>
            </a:r>
            <a:r>
              <a:rPr lang="en-GB" sz="1400" dirty="0" err="1">
                <a:latin typeface="Consolas" panose="020B0609020204030204" pitchFamily="49" charset="0"/>
              </a:rPr>
              <a:t>Readln</a:t>
            </a:r>
            <a:r>
              <a:rPr lang="en-GB" sz="1400" dirty="0">
                <a:latin typeface="Consolas" panose="020B0609020204030204" pitchFamily="49" charset="0"/>
              </a:rPr>
              <a:t>;</a:t>
            </a:r>
          </a:p>
          <a:p>
            <a:r>
              <a:rPr lang="en-GB" sz="1400" dirty="0">
                <a:latin typeface="Consolas" panose="020B0609020204030204" pitchFamily="49" charset="0"/>
              </a:rPr>
              <a:t>End.</a:t>
            </a:r>
          </a:p>
        </p:txBody>
      </p:sp>
      <p:sp>
        <p:nvSpPr>
          <p:cNvPr id="10" name="TextBox 9"/>
          <p:cNvSpPr txBox="1"/>
          <p:nvPr/>
        </p:nvSpPr>
        <p:spPr>
          <a:xfrm>
            <a:off x="6002328" y="2231865"/>
            <a:ext cx="5650906" cy="3754874"/>
          </a:xfrm>
          <a:prstGeom prst="rect">
            <a:avLst/>
          </a:prstGeom>
          <a:noFill/>
        </p:spPr>
        <p:txBody>
          <a:bodyPr wrap="none" rtlCol="0">
            <a:spAutoFit/>
          </a:bodyPr>
          <a:lstStyle/>
          <a:p>
            <a:r>
              <a:rPr lang="en-GB" sz="1400" dirty="0">
                <a:latin typeface="Consolas" panose="020B0609020204030204" pitchFamily="49" charset="0"/>
              </a:rPr>
              <a:t>Program GetTickCount64Project;</a:t>
            </a:r>
          </a:p>
          <a:p>
            <a:r>
              <a:rPr lang="en-GB" sz="1400" dirty="0" smtClean="0">
                <a:latin typeface="Consolas" panose="020B0609020204030204" pitchFamily="49" charset="0"/>
              </a:rPr>
              <a:t>{$</a:t>
            </a:r>
            <a:r>
              <a:rPr lang="en-GB" sz="1400" dirty="0">
                <a:latin typeface="Consolas" panose="020B0609020204030204" pitchFamily="49" charset="0"/>
              </a:rPr>
              <a:t>APPTYPE CONSOLE}</a:t>
            </a:r>
          </a:p>
          <a:p>
            <a:r>
              <a:rPr lang="en-GB" sz="1400" dirty="0">
                <a:latin typeface="Consolas" panose="020B0609020204030204" pitchFamily="49" charset="0"/>
              </a:rPr>
              <a:t>{$R *.res}</a:t>
            </a:r>
          </a:p>
          <a:p>
            <a:r>
              <a:rPr lang="en-GB" sz="1400" dirty="0">
                <a:latin typeface="Consolas" panose="020B0609020204030204" pitchFamily="49" charset="0"/>
              </a:rPr>
              <a:t>uses</a:t>
            </a:r>
          </a:p>
          <a:p>
            <a:r>
              <a:rPr lang="en-GB" sz="1400" dirty="0">
                <a:latin typeface="Consolas" panose="020B0609020204030204" pitchFamily="49" charset="0"/>
              </a:rPr>
              <a:t>  </a:t>
            </a:r>
            <a:r>
              <a:rPr lang="en-GB" sz="1400" dirty="0" err="1">
                <a:latin typeface="Consolas" panose="020B0609020204030204" pitchFamily="49" charset="0"/>
              </a:rPr>
              <a:t>System.SysUtils</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WinAPI.Windows</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err="1">
                <a:latin typeface="Consolas" panose="020B0609020204030204" pitchFamily="49" charset="0"/>
              </a:rPr>
              <a:t>Var</a:t>
            </a:r>
            <a:endParaRPr lang="en-GB" sz="1400" dirty="0">
              <a:latin typeface="Consolas" panose="020B0609020204030204" pitchFamily="49" charset="0"/>
            </a:endParaRPr>
          </a:p>
          <a:p>
            <a:r>
              <a:rPr lang="en-GB" sz="1400" dirty="0">
                <a:latin typeface="Consolas" panose="020B0609020204030204" pitchFamily="49" charset="0"/>
              </a:rPr>
              <a:t> Ticks :UInt64;</a:t>
            </a:r>
          </a:p>
          <a:p>
            <a:r>
              <a:rPr lang="en-GB" sz="1400" dirty="0">
                <a:latin typeface="Consolas" panose="020B0609020204030204" pitchFamily="49" charset="0"/>
              </a:rPr>
              <a:t>Begin</a:t>
            </a:r>
          </a:p>
          <a:p>
            <a:r>
              <a:rPr lang="en-GB" sz="1400" dirty="0">
                <a:latin typeface="Consolas" panose="020B0609020204030204" pitchFamily="49" charset="0"/>
              </a:rPr>
              <a:t>  Ticks := GetTickCount64;</a:t>
            </a:r>
          </a:p>
          <a:p>
            <a:r>
              <a:rPr lang="en-GB" sz="1400" dirty="0">
                <a:latin typeface="Consolas" panose="020B0609020204030204" pitchFamily="49" charset="0"/>
              </a:rPr>
              <a:t>  Sleep(1000);</a:t>
            </a:r>
          </a:p>
          <a:p>
            <a:r>
              <a:rPr lang="en-GB" sz="1400" dirty="0">
                <a:latin typeface="Consolas" panose="020B0609020204030204" pitchFamily="49" charset="0"/>
              </a:rPr>
              <a:t>  {Program execution paused for 1000 milliseconds}</a:t>
            </a:r>
          </a:p>
          <a:p>
            <a:r>
              <a:rPr lang="en-GB" sz="1400" dirty="0">
                <a:latin typeface="Consolas" panose="020B0609020204030204" pitchFamily="49" charset="0"/>
              </a:rPr>
              <a:t>  </a:t>
            </a:r>
            <a:r>
              <a:rPr lang="en-GB" sz="1400" dirty="0" err="1">
                <a:latin typeface="Consolas" panose="020B0609020204030204" pitchFamily="49" charset="0"/>
              </a:rPr>
              <a:t>Writeln</a:t>
            </a:r>
            <a:r>
              <a:rPr lang="en-GB" sz="1400" dirty="0">
                <a:latin typeface="Consolas" panose="020B0609020204030204" pitchFamily="49" charset="0"/>
              </a:rPr>
              <a:t>('</a:t>
            </a:r>
            <a:r>
              <a:rPr lang="en-GB" sz="1400" dirty="0" err="1">
                <a:latin typeface="Consolas" panose="020B0609020204030204" pitchFamily="49" charset="0"/>
              </a:rPr>
              <a:t>ProcessingTime</a:t>
            </a:r>
            <a:r>
              <a:rPr lang="en-GB" sz="1400" dirty="0">
                <a:latin typeface="Consolas" panose="020B0609020204030204" pitchFamily="49" charset="0"/>
              </a:rPr>
              <a:t>: ', </a:t>
            </a:r>
            <a:endParaRPr lang="en-GB" sz="1400" dirty="0" smtClean="0">
              <a:latin typeface="Consolas" panose="020B0609020204030204" pitchFamily="49" charset="0"/>
            </a:endParaRPr>
          </a:p>
          <a:p>
            <a:r>
              <a:rPr lang="en-GB" sz="1400" dirty="0">
                <a:latin typeface="Consolas" panose="020B0609020204030204" pitchFamily="49" charset="0"/>
              </a:rPr>
              <a:t> </a:t>
            </a:r>
            <a:r>
              <a:rPr lang="en-GB" sz="1400" dirty="0" smtClean="0">
                <a:latin typeface="Consolas" panose="020B0609020204030204" pitchFamily="49" charset="0"/>
              </a:rPr>
              <a:t>  (</a:t>
            </a:r>
            <a:r>
              <a:rPr lang="en-GB" sz="1400" dirty="0">
                <a:latin typeface="Consolas" panose="020B0609020204030204" pitchFamily="49" charset="0"/>
              </a:rPr>
              <a:t>GetTickCount64 - Ticks).</a:t>
            </a:r>
            <a:r>
              <a:rPr lang="en-GB" sz="1400" dirty="0" err="1">
                <a:latin typeface="Consolas" panose="020B0609020204030204" pitchFamily="49" charset="0"/>
              </a:rPr>
              <a:t>ToString</a:t>
            </a:r>
            <a:r>
              <a:rPr lang="en-GB" sz="1400" dirty="0">
                <a:latin typeface="Consolas" panose="020B0609020204030204" pitchFamily="49" charset="0"/>
              </a:rPr>
              <a:t>, ' milliseconds');</a:t>
            </a:r>
          </a:p>
          <a:p>
            <a:r>
              <a:rPr lang="en-GB" sz="1400" dirty="0">
                <a:latin typeface="Consolas" panose="020B0609020204030204" pitchFamily="49" charset="0"/>
              </a:rPr>
              <a:t>  </a:t>
            </a:r>
            <a:r>
              <a:rPr lang="en-GB" sz="1400" dirty="0" err="1">
                <a:latin typeface="Consolas" panose="020B0609020204030204" pitchFamily="49" charset="0"/>
              </a:rPr>
              <a:t>Readln</a:t>
            </a:r>
            <a:r>
              <a:rPr lang="en-GB" sz="1400" dirty="0">
                <a:latin typeface="Consolas" panose="020B0609020204030204" pitchFamily="49" charset="0"/>
              </a:rPr>
              <a:t>;</a:t>
            </a:r>
          </a:p>
          <a:p>
            <a:r>
              <a:rPr lang="en-GB" sz="1400" dirty="0">
                <a:latin typeface="Consolas" panose="020B0609020204030204" pitchFamily="49" charset="0"/>
              </a:rPr>
              <a:t>End.</a:t>
            </a:r>
          </a:p>
        </p:txBody>
      </p:sp>
      <p:pic>
        <p:nvPicPr>
          <p:cNvPr id="11" name="Picture 10"/>
          <p:cNvPicPr>
            <a:picLocks noChangeAspect="1"/>
          </p:cNvPicPr>
          <p:nvPr/>
        </p:nvPicPr>
        <p:blipFill>
          <a:blip r:embed="rId4"/>
          <a:stretch>
            <a:fillRect/>
          </a:stretch>
        </p:blipFill>
        <p:spPr>
          <a:xfrm>
            <a:off x="2834545" y="2759899"/>
            <a:ext cx="2591162" cy="657317"/>
          </a:xfrm>
          <a:prstGeom prst="rect">
            <a:avLst/>
          </a:prstGeom>
        </p:spPr>
      </p:pic>
      <p:sp>
        <p:nvSpPr>
          <p:cNvPr id="12" name="TextBox 11"/>
          <p:cNvSpPr txBox="1"/>
          <p:nvPr/>
        </p:nvSpPr>
        <p:spPr>
          <a:xfrm>
            <a:off x="1316052" y="6086475"/>
            <a:ext cx="3546505" cy="369332"/>
          </a:xfrm>
          <a:prstGeom prst="rect">
            <a:avLst/>
          </a:prstGeom>
          <a:noFill/>
        </p:spPr>
        <p:txBody>
          <a:bodyPr wrap="square" rtlCol="0">
            <a:spAutoFit/>
          </a:bodyPr>
          <a:lstStyle/>
          <a:p>
            <a:r>
              <a:rPr lang="en-GB" dirty="0" smtClean="0">
                <a:solidFill>
                  <a:srgbClr val="FF0000"/>
                </a:solidFill>
              </a:rPr>
              <a:t>Try Sleep(10);  Sleep(15);</a:t>
            </a:r>
            <a:endParaRPr lang="en-GB" dirty="0">
              <a:solidFill>
                <a:srgbClr val="FF0000"/>
              </a:solidFill>
            </a:endParaRPr>
          </a:p>
        </p:txBody>
      </p:sp>
    </p:spTree>
    <p:extLst>
      <p:ext uri="{BB962C8B-B14F-4D97-AF65-F5344CB8AC3E}">
        <p14:creationId xmlns:p14="http://schemas.microsoft.com/office/powerpoint/2010/main" val="3772429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53" y="304588"/>
            <a:ext cx="10515600" cy="943098"/>
          </a:xfrm>
        </p:spPr>
        <p:txBody>
          <a:bodyPr/>
          <a:lstStyle/>
          <a:p>
            <a:r>
              <a:rPr lang="en-GB" dirty="0" smtClean="0">
                <a:solidFill>
                  <a:srgbClr val="00B0F0"/>
                </a:solidFill>
              </a:rPr>
              <a:t>Time and Dates</a:t>
            </a:r>
            <a:endParaRPr lang="en-GB" dirty="0">
              <a:solidFill>
                <a:srgbClr val="00B0F0"/>
              </a:solidFill>
            </a:endParaRPr>
          </a:p>
        </p:txBody>
      </p:sp>
      <p:sp>
        <p:nvSpPr>
          <p:cNvPr id="8" name="Slide Number Placeholder 7"/>
          <p:cNvSpPr>
            <a:spLocks noGrp="1"/>
          </p:cNvSpPr>
          <p:nvPr>
            <p:ph type="sldNum" sz="quarter" idx="12"/>
          </p:nvPr>
        </p:nvSpPr>
        <p:spPr/>
        <p:txBody>
          <a:bodyPr/>
          <a:lstStyle/>
          <a:p>
            <a:fld id="{F3FB39D1-6B6F-4AC9-B245-7074094B5DCF}" type="slidenum">
              <a:rPr lang="en-GB" smtClean="0"/>
              <a:t>13</a:t>
            </a:fld>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1" name="TextBox 10"/>
          <p:cNvSpPr txBox="1"/>
          <p:nvPr/>
        </p:nvSpPr>
        <p:spPr>
          <a:xfrm>
            <a:off x="-10890" y="6991350"/>
            <a:ext cx="12192000" cy="704850"/>
          </a:xfrm>
          <a:prstGeom prst="rect">
            <a:avLst/>
          </a:prstGeom>
          <a:noFill/>
        </p:spPr>
        <p:txBody>
          <a:bodyPr wrap="square" rtlCol="0">
            <a:spAutoFit/>
          </a:bodyPr>
          <a:lstStyle/>
          <a:p>
            <a:endParaRPr lang="en-GB" dirty="0"/>
          </a:p>
        </p:txBody>
      </p:sp>
      <p:sp>
        <p:nvSpPr>
          <p:cNvPr id="12" name="TextBox 11"/>
          <p:cNvSpPr txBox="1"/>
          <p:nvPr/>
        </p:nvSpPr>
        <p:spPr>
          <a:xfrm>
            <a:off x="487110" y="1424561"/>
            <a:ext cx="10434415" cy="1754326"/>
          </a:xfrm>
          <a:prstGeom prst="rect">
            <a:avLst/>
          </a:prstGeom>
          <a:noFill/>
        </p:spPr>
        <p:txBody>
          <a:bodyPr wrap="square" rtlCol="0">
            <a:spAutoFit/>
          </a:bodyPr>
          <a:lstStyle/>
          <a:p>
            <a:r>
              <a:rPr lang="en-GB" dirty="0"/>
              <a:t>Values may be dates, e.g. 28/05/2016, or a time of day, e.g. 15:35:16. </a:t>
            </a:r>
            <a:endParaRPr lang="en-GB" dirty="0" smtClean="0"/>
          </a:p>
          <a:p>
            <a:r>
              <a:rPr lang="en-GB" dirty="0" smtClean="0"/>
              <a:t>Internally</a:t>
            </a:r>
            <a:r>
              <a:rPr lang="en-GB" dirty="0"/>
              <a:t>, these are just bit patterns. </a:t>
            </a:r>
            <a:endParaRPr lang="en-GB" dirty="0" smtClean="0"/>
          </a:p>
          <a:p>
            <a:r>
              <a:rPr lang="en-GB" dirty="0" smtClean="0"/>
              <a:t>For </a:t>
            </a:r>
            <a:r>
              <a:rPr lang="en-GB" dirty="0"/>
              <a:t>these bit patterns to have the meaning date or the meaning time of day, the bit patterns must be data typed. </a:t>
            </a:r>
            <a:endParaRPr lang="en-GB" dirty="0" smtClean="0"/>
          </a:p>
          <a:p>
            <a:r>
              <a:rPr lang="en-GB" dirty="0" smtClean="0"/>
              <a:t>This </a:t>
            </a:r>
            <a:r>
              <a:rPr lang="en-GB" dirty="0"/>
              <a:t>requires a data type date and a data type time or a combination of the two, a data type </a:t>
            </a:r>
            <a:r>
              <a:rPr lang="en-GB" dirty="0" err="1"/>
              <a:t>datetime</a:t>
            </a:r>
            <a:r>
              <a:rPr lang="en-GB" dirty="0"/>
              <a:t>. </a:t>
            </a:r>
            <a:endParaRPr lang="en-GB" dirty="0" smtClean="0"/>
          </a:p>
          <a:p>
            <a:r>
              <a:rPr lang="en-GB" dirty="0" smtClean="0"/>
              <a:t>Delphi </a:t>
            </a:r>
            <a:r>
              <a:rPr lang="en-GB" dirty="0"/>
              <a:t>uses the latter and names this data type </a:t>
            </a:r>
            <a:r>
              <a:rPr lang="en-GB" dirty="0" err="1">
                <a:solidFill>
                  <a:srgbClr val="FF0000"/>
                </a:solidFill>
              </a:rPr>
              <a:t>TDateTime</a:t>
            </a:r>
            <a:r>
              <a:rPr lang="en-GB" dirty="0"/>
              <a:t>.</a:t>
            </a:r>
          </a:p>
        </p:txBody>
      </p:sp>
      <p:pic>
        <p:nvPicPr>
          <p:cNvPr id="13" name="Picture 12"/>
          <p:cNvPicPr>
            <a:picLocks noChangeAspect="1"/>
          </p:cNvPicPr>
          <p:nvPr/>
        </p:nvPicPr>
        <p:blipFill>
          <a:blip r:embed="rId3"/>
          <a:stretch>
            <a:fillRect/>
          </a:stretch>
        </p:blipFill>
        <p:spPr>
          <a:xfrm>
            <a:off x="2767288" y="3355762"/>
            <a:ext cx="7097115" cy="1943371"/>
          </a:xfrm>
          <a:prstGeom prst="rect">
            <a:avLst/>
          </a:prstGeom>
        </p:spPr>
      </p:pic>
      <p:sp>
        <p:nvSpPr>
          <p:cNvPr id="14" name="Rectangle 13"/>
          <p:cNvSpPr/>
          <p:nvPr/>
        </p:nvSpPr>
        <p:spPr>
          <a:xfrm>
            <a:off x="685949" y="5643075"/>
            <a:ext cx="6936900" cy="369332"/>
          </a:xfrm>
          <a:prstGeom prst="rect">
            <a:avLst/>
          </a:prstGeom>
        </p:spPr>
        <p:txBody>
          <a:bodyPr wrap="square">
            <a:spAutoFit/>
          </a:bodyPr>
          <a:lstStyle/>
          <a:p>
            <a:r>
              <a:rPr lang="en-GB" dirty="0" err="1">
                <a:solidFill>
                  <a:srgbClr val="FF0000"/>
                </a:solidFill>
              </a:rPr>
              <a:t>TDateTime</a:t>
            </a:r>
            <a:r>
              <a:rPr lang="en-GB" dirty="0"/>
              <a:t> is defined in the System unit as </a:t>
            </a:r>
            <a:r>
              <a:rPr lang="en-GB" dirty="0">
                <a:solidFill>
                  <a:srgbClr val="FF0000"/>
                </a:solidFill>
              </a:rPr>
              <a:t>Type = Type Double;</a:t>
            </a:r>
          </a:p>
        </p:txBody>
      </p:sp>
      <p:sp>
        <p:nvSpPr>
          <p:cNvPr id="15" name="Rectangle 14"/>
          <p:cNvSpPr/>
          <p:nvPr/>
        </p:nvSpPr>
        <p:spPr>
          <a:xfrm>
            <a:off x="562053" y="6075144"/>
            <a:ext cx="9302350" cy="369332"/>
          </a:xfrm>
          <a:prstGeom prst="rect">
            <a:avLst/>
          </a:prstGeom>
        </p:spPr>
        <p:txBody>
          <a:bodyPr wrap="square">
            <a:spAutoFit/>
          </a:bodyPr>
          <a:lstStyle/>
          <a:p>
            <a:r>
              <a:rPr lang="en-GB" dirty="0"/>
              <a:t>This form of type definition forces the compiler to create a new distinct type called </a:t>
            </a:r>
            <a:r>
              <a:rPr lang="en-GB" dirty="0" err="1">
                <a:solidFill>
                  <a:srgbClr val="FF0000"/>
                </a:solidFill>
              </a:rPr>
              <a:t>TDateTime</a:t>
            </a:r>
            <a:r>
              <a:rPr lang="en-GB" dirty="0"/>
              <a:t>.</a:t>
            </a:r>
          </a:p>
        </p:txBody>
      </p:sp>
    </p:spTree>
    <p:extLst>
      <p:ext uri="{BB962C8B-B14F-4D97-AF65-F5344CB8AC3E}">
        <p14:creationId xmlns:p14="http://schemas.microsoft.com/office/powerpoint/2010/main" val="11638378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053" y="304588"/>
            <a:ext cx="10515600" cy="943098"/>
          </a:xfrm>
        </p:spPr>
        <p:txBody>
          <a:bodyPr/>
          <a:lstStyle/>
          <a:p>
            <a:r>
              <a:rPr lang="en-GB" dirty="0" smtClean="0">
                <a:solidFill>
                  <a:srgbClr val="00B0F0"/>
                </a:solidFill>
              </a:rPr>
              <a:t>Time and Dates</a:t>
            </a:r>
            <a:endParaRPr lang="en-GB" dirty="0">
              <a:solidFill>
                <a:srgbClr val="00B0F0"/>
              </a:solidFill>
            </a:endParaRPr>
          </a:p>
        </p:txBody>
      </p:sp>
      <p:sp>
        <p:nvSpPr>
          <p:cNvPr id="8" name="Slide Number Placeholder 7"/>
          <p:cNvSpPr>
            <a:spLocks noGrp="1"/>
          </p:cNvSpPr>
          <p:nvPr>
            <p:ph type="sldNum" sz="quarter" idx="12"/>
          </p:nvPr>
        </p:nvSpPr>
        <p:spPr/>
        <p:txBody>
          <a:bodyPr/>
          <a:lstStyle/>
          <a:p>
            <a:fld id="{F3FB39D1-6B6F-4AC9-B245-7074094B5DCF}" type="slidenum">
              <a:rPr lang="en-GB" smtClean="0"/>
              <a:t>14</a:t>
            </a:fld>
            <a:endParaRPr lang="en-GB"/>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1" name="TextBox 10"/>
          <p:cNvSpPr txBox="1"/>
          <p:nvPr/>
        </p:nvSpPr>
        <p:spPr>
          <a:xfrm>
            <a:off x="-10890" y="6991350"/>
            <a:ext cx="12192000" cy="704850"/>
          </a:xfrm>
          <a:prstGeom prst="rect">
            <a:avLst/>
          </a:prstGeom>
          <a:noFill/>
        </p:spPr>
        <p:txBody>
          <a:bodyPr wrap="square" rtlCol="0">
            <a:spAutoFit/>
          </a:bodyPr>
          <a:lstStyle/>
          <a:p>
            <a:endParaRPr lang="en-GB" dirty="0"/>
          </a:p>
        </p:txBody>
      </p:sp>
      <p:pic>
        <p:nvPicPr>
          <p:cNvPr id="3" name="Picture 2"/>
          <p:cNvPicPr>
            <a:picLocks noChangeAspect="1"/>
          </p:cNvPicPr>
          <p:nvPr/>
        </p:nvPicPr>
        <p:blipFill>
          <a:blip r:embed="rId3"/>
          <a:stretch>
            <a:fillRect/>
          </a:stretch>
        </p:blipFill>
        <p:spPr>
          <a:xfrm>
            <a:off x="7033189" y="1424598"/>
            <a:ext cx="3433897" cy="3293997"/>
          </a:xfrm>
          <a:prstGeom prst="rect">
            <a:avLst/>
          </a:prstGeom>
        </p:spPr>
      </p:pic>
      <p:pic>
        <p:nvPicPr>
          <p:cNvPr id="4" name="Picture 3"/>
          <p:cNvPicPr>
            <a:picLocks noChangeAspect="1"/>
          </p:cNvPicPr>
          <p:nvPr/>
        </p:nvPicPr>
        <p:blipFill>
          <a:blip r:embed="rId4"/>
          <a:stretch>
            <a:fillRect/>
          </a:stretch>
        </p:blipFill>
        <p:spPr>
          <a:xfrm>
            <a:off x="562053" y="1263790"/>
            <a:ext cx="4782217" cy="4105848"/>
          </a:xfrm>
          <a:prstGeom prst="rect">
            <a:avLst/>
          </a:prstGeom>
        </p:spPr>
      </p:pic>
      <p:pic>
        <p:nvPicPr>
          <p:cNvPr id="5" name="Picture 4"/>
          <p:cNvPicPr>
            <a:picLocks noChangeAspect="1"/>
          </p:cNvPicPr>
          <p:nvPr/>
        </p:nvPicPr>
        <p:blipFill>
          <a:blip r:embed="rId5"/>
          <a:stretch>
            <a:fillRect/>
          </a:stretch>
        </p:blipFill>
        <p:spPr>
          <a:xfrm>
            <a:off x="7113239" y="4854224"/>
            <a:ext cx="1970939" cy="1660367"/>
          </a:xfrm>
          <a:prstGeom prst="rect">
            <a:avLst/>
          </a:prstGeom>
        </p:spPr>
      </p:pic>
    </p:spTree>
    <p:extLst>
      <p:ext uri="{BB962C8B-B14F-4D97-AF65-F5344CB8AC3E}">
        <p14:creationId xmlns:p14="http://schemas.microsoft.com/office/powerpoint/2010/main" val="22238238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9" y="71401"/>
            <a:ext cx="10515600" cy="783178"/>
          </a:xfrm>
        </p:spPr>
        <p:txBody>
          <a:bodyPr>
            <a:normAutofit/>
          </a:bodyPr>
          <a:lstStyle/>
          <a:p>
            <a:r>
              <a:rPr lang="en-GB" sz="3200" dirty="0">
                <a:solidFill>
                  <a:srgbClr val="00B0F0"/>
                </a:solidFill>
              </a:rPr>
              <a:t>Time and Dates</a:t>
            </a:r>
          </a:p>
        </p:txBody>
      </p:sp>
      <p:sp>
        <p:nvSpPr>
          <p:cNvPr id="6" name="Slide Number Placeholder 5"/>
          <p:cNvSpPr>
            <a:spLocks noGrp="1"/>
          </p:cNvSpPr>
          <p:nvPr>
            <p:ph type="sldNum" sz="quarter" idx="12"/>
          </p:nvPr>
        </p:nvSpPr>
        <p:spPr/>
        <p:txBody>
          <a:bodyPr/>
          <a:lstStyle/>
          <a:p>
            <a:fld id="{F3FB39D1-6B6F-4AC9-B245-7074094B5DCF}" type="slidenum">
              <a:rPr lang="en-GB" smtClean="0"/>
              <a:t>15</a:t>
            </a:fld>
            <a:endParaRPr lang="en-GB"/>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3" name="TextBox 12"/>
          <p:cNvSpPr txBox="1"/>
          <p:nvPr/>
        </p:nvSpPr>
        <p:spPr>
          <a:xfrm>
            <a:off x="-10890" y="6991350"/>
            <a:ext cx="12192000" cy="704850"/>
          </a:xfrm>
          <a:prstGeom prst="rect">
            <a:avLst/>
          </a:prstGeom>
          <a:noFill/>
        </p:spPr>
        <p:txBody>
          <a:bodyPr wrap="square" rtlCol="0">
            <a:spAutoFit/>
          </a:bodyPr>
          <a:lstStyle/>
          <a:p>
            <a:endParaRPr lang="en-GB" dirty="0"/>
          </a:p>
        </p:txBody>
      </p:sp>
      <p:pic>
        <p:nvPicPr>
          <p:cNvPr id="4" name="Picture 3"/>
          <p:cNvPicPr>
            <a:picLocks noChangeAspect="1"/>
          </p:cNvPicPr>
          <p:nvPr/>
        </p:nvPicPr>
        <p:blipFill>
          <a:blip r:embed="rId3"/>
          <a:stretch>
            <a:fillRect/>
          </a:stretch>
        </p:blipFill>
        <p:spPr>
          <a:xfrm>
            <a:off x="376015" y="996674"/>
            <a:ext cx="11815985" cy="2696845"/>
          </a:xfrm>
          <a:prstGeom prst="rect">
            <a:avLst/>
          </a:prstGeom>
        </p:spPr>
      </p:pic>
      <p:pic>
        <p:nvPicPr>
          <p:cNvPr id="5" name="Picture 4"/>
          <p:cNvPicPr>
            <a:picLocks noChangeAspect="1"/>
          </p:cNvPicPr>
          <p:nvPr/>
        </p:nvPicPr>
        <p:blipFill>
          <a:blip r:embed="rId4"/>
          <a:stretch>
            <a:fillRect/>
          </a:stretch>
        </p:blipFill>
        <p:spPr>
          <a:xfrm>
            <a:off x="376015" y="3898557"/>
            <a:ext cx="11946017" cy="2457793"/>
          </a:xfrm>
          <a:prstGeom prst="rect">
            <a:avLst/>
          </a:prstGeom>
        </p:spPr>
      </p:pic>
    </p:spTree>
    <p:extLst>
      <p:ext uri="{BB962C8B-B14F-4D97-AF65-F5344CB8AC3E}">
        <p14:creationId xmlns:p14="http://schemas.microsoft.com/office/powerpoint/2010/main" val="118709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9" y="71401"/>
            <a:ext cx="10515600" cy="783178"/>
          </a:xfrm>
        </p:spPr>
        <p:txBody>
          <a:bodyPr>
            <a:normAutofit/>
          </a:bodyPr>
          <a:lstStyle/>
          <a:p>
            <a:r>
              <a:rPr lang="en-GB" sz="3200" dirty="0">
                <a:solidFill>
                  <a:srgbClr val="00B0F0"/>
                </a:solidFill>
              </a:rPr>
              <a:t>Time and Dates</a:t>
            </a:r>
          </a:p>
        </p:txBody>
      </p:sp>
      <p:sp>
        <p:nvSpPr>
          <p:cNvPr id="6" name="Slide Number Placeholder 5"/>
          <p:cNvSpPr>
            <a:spLocks noGrp="1"/>
          </p:cNvSpPr>
          <p:nvPr>
            <p:ph type="sldNum" sz="quarter" idx="12"/>
          </p:nvPr>
        </p:nvSpPr>
        <p:spPr/>
        <p:txBody>
          <a:bodyPr/>
          <a:lstStyle/>
          <a:p>
            <a:fld id="{F3FB39D1-6B6F-4AC9-B245-7074094B5DCF}" type="slidenum">
              <a:rPr lang="en-GB" smtClean="0"/>
              <a:t>16</a:t>
            </a:fld>
            <a:endParaRPr lang="en-GB"/>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3" name="TextBox 12"/>
          <p:cNvSpPr txBox="1"/>
          <p:nvPr/>
        </p:nvSpPr>
        <p:spPr>
          <a:xfrm>
            <a:off x="-10890" y="6991350"/>
            <a:ext cx="12192000" cy="704850"/>
          </a:xfrm>
          <a:prstGeom prst="rect">
            <a:avLst/>
          </a:prstGeom>
          <a:noFill/>
        </p:spPr>
        <p:txBody>
          <a:bodyPr wrap="square" rtlCol="0">
            <a:spAutoFit/>
          </a:bodyPr>
          <a:lstStyle/>
          <a:p>
            <a:endParaRPr lang="en-GB" dirty="0"/>
          </a:p>
        </p:txBody>
      </p:sp>
      <p:sp>
        <p:nvSpPr>
          <p:cNvPr id="15" name="TextBox 14"/>
          <p:cNvSpPr txBox="1"/>
          <p:nvPr/>
        </p:nvSpPr>
        <p:spPr>
          <a:xfrm>
            <a:off x="341832" y="854579"/>
            <a:ext cx="8523494" cy="3970318"/>
          </a:xfrm>
          <a:prstGeom prst="rect">
            <a:avLst/>
          </a:prstGeom>
          <a:noFill/>
        </p:spPr>
        <p:txBody>
          <a:bodyPr wrap="square" rtlCol="0">
            <a:spAutoFit/>
          </a:bodyPr>
          <a:lstStyle/>
          <a:p>
            <a:r>
              <a:rPr lang="en-GB" sz="1400" dirty="0">
                <a:latin typeface="Consolas" panose="020B0609020204030204" pitchFamily="49" charset="0"/>
              </a:rPr>
              <a:t>Program </a:t>
            </a:r>
            <a:r>
              <a:rPr lang="en-GB" sz="1400" dirty="0" err="1" smtClean="0">
                <a:latin typeface="Consolas" panose="020B0609020204030204" pitchFamily="49" charset="0"/>
              </a:rPr>
              <a:t>DateTimeWithFormatting</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a:latin typeface="Consolas" panose="020B0609020204030204" pitchFamily="49" charset="0"/>
              </a:rPr>
              <a:t>{$APPTYPE CONSOLE}</a:t>
            </a:r>
          </a:p>
          <a:p>
            <a:endParaRPr lang="en-GB" sz="1400" dirty="0">
              <a:latin typeface="Consolas" panose="020B0609020204030204" pitchFamily="49" charset="0"/>
            </a:endParaRPr>
          </a:p>
          <a:p>
            <a:r>
              <a:rPr lang="en-GB" sz="1400" dirty="0">
                <a:latin typeface="Consolas" panose="020B0609020204030204" pitchFamily="49" charset="0"/>
              </a:rPr>
              <a:t>{$R *.res}</a:t>
            </a:r>
          </a:p>
          <a:p>
            <a:endParaRPr lang="en-GB" sz="1400" dirty="0">
              <a:latin typeface="Consolas" panose="020B0609020204030204" pitchFamily="49" charset="0"/>
            </a:endParaRPr>
          </a:p>
          <a:p>
            <a:r>
              <a:rPr lang="en-GB" sz="1400" dirty="0">
                <a:latin typeface="Consolas" panose="020B0609020204030204" pitchFamily="49" charset="0"/>
              </a:rPr>
              <a:t>Uses</a:t>
            </a:r>
          </a:p>
          <a:p>
            <a:r>
              <a:rPr lang="en-GB" sz="1400" dirty="0">
                <a:latin typeface="Consolas" panose="020B0609020204030204" pitchFamily="49" charset="0"/>
              </a:rPr>
              <a:t>  </a:t>
            </a:r>
            <a:r>
              <a:rPr lang="en-GB" sz="1400" dirty="0" err="1">
                <a:latin typeface="Consolas" panose="020B0609020204030204" pitchFamily="49" charset="0"/>
              </a:rPr>
              <a:t>System.SysUtils</a:t>
            </a:r>
            <a:r>
              <a:rPr lang="en-GB" sz="1400" dirty="0">
                <a:latin typeface="Consolas" panose="020B0609020204030204" pitchFamily="49" charset="0"/>
              </a:rPr>
              <a:t>;</a:t>
            </a:r>
          </a:p>
          <a:p>
            <a:endParaRPr lang="en-GB" sz="1400" dirty="0">
              <a:latin typeface="Consolas" panose="020B0609020204030204" pitchFamily="49" charset="0"/>
            </a:endParaRPr>
          </a:p>
          <a:p>
            <a:r>
              <a:rPr lang="en-GB" sz="1400" dirty="0">
                <a:latin typeface="Consolas" panose="020B0609020204030204" pitchFamily="49" charset="0"/>
              </a:rPr>
              <a:t>Begin</a:t>
            </a:r>
          </a:p>
          <a:p>
            <a:r>
              <a:rPr lang="en-GB" sz="1400" dirty="0" smtClean="0">
                <a:latin typeface="Consolas" panose="020B0609020204030204" pitchFamily="49" charset="0"/>
              </a:rPr>
              <a:t>  </a:t>
            </a:r>
            <a:r>
              <a:rPr lang="en-GB" sz="1400" dirty="0" err="1" smtClean="0">
                <a:latin typeface="Consolas" panose="020B0609020204030204" pitchFamily="49" charset="0"/>
              </a:rPr>
              <a:t>Writeln</a:t>
            </a:r>
            <a:r>
              <a:rPr lang="en-GB" sz="1400" dirty="0" smtClean="0">
                <a:latin typeface="Consolas" panose="020B0609020204030204" pitchFamily="49" charset="0"/>
              </a:rPr>
              <a:t>(</a:t>
            </a:r>
            <a:r>
              <a:rPr lang="en-GB" sz="1400" dirty="0" err="1" smtClean="0">
                <a:latin typeface="Consolas" panose="020B0609020204030204" pitchFamily="49" charset="0"/>
              </a:rPr>
              <a:t>FormatDateTime</a:t>
            </a:r>
            <a:r>
              <a:rPr lang="en-GB" sz="1400" dirty="0">
                <a:latin typeface="Consolas" panose="020B0609020204030204" pitchFamily="49" charset="0"/>
              </a:rPr>
              <a:t>('</a:t>
            </a:r>
            <a:r>
              <a:rPr lang="en-GB" sz="1400" dirty="0" err="1">
                <a:latin typeface="Consolas" panose="020B0609020204030204" pitchFamily="49" charset="0"/>
              </a:rPr>
              <a:t>dddd</a:t>
            </a:r>
            <a:r>
              <a:rPr lang="en-GB" sz="1400" dirty="0">
                <a:latin typeface="Consolas" panose="020B0609020204030204" pitchFamily="49" charset="0"/>
              </a:rPr>
              <a:t> </a:t>
            </a:r>
            <a:r>
              <a:rPr lang="en-GB" sz="1400" dirty="0" err="1">
                <a:latin typeface="Consolas" panose="020B0609020204030204" pitchFamily="49" charset="0"/>
              </a:rPr>
              <a:t>mmmm</a:t>
            </a:r>
            <a:r>
              <a:rPr lang="en-GB" sz="1400" dirty="0">
                <a:latin typeface="Consolas" panose="020B0609020204030204" pitchFamily="49" charset="0"/>
              </a:rPr>
              <a:t> </a:t>
            </a:r>
            <a:r>
              <a:rPr lang="en-GB" sz="1400" dirty="0" err="1">
                <a:latin typeface="Consolas" panose="020B0609020204030204" pitchFamily="49" charset="0"/>
              </a:rPr>
              <a:t>yyyy</a:t>
            </a:r>
            <a:r>
              <a:rPr lang="en-GB" sz="1400" dirty="0">
                <a:latin typeface="Consolas" panose="020B0609020204030204" pitchFamily="49" charset="0"/>
              </a:rPr>
              <a:t> h:n:s:z </a:t>
            </a:r>
            <a:r>
              <a:rPr lang="en-GB" sz="1400" dirty="0" err="1">
                <a:latin typeface="Consolas" panose="020B0609020204030204" pitchFamily="49" charset="0"/>
              </a:rPr>
              <a:t>ampm</a:t>
            </a:r>
            <a:r>
              <a:rPr lang="en-GB" sz="1400" dirty="0">
                <a:latin typeface="Consolas" panose="020B0609020204030204" pitchFamily="49" charset="0"/>
              </a:rPr>
              <a:t>', Now , </a:t>
            </a:r>
            <a:r>
              <a:rPr lang="en-GB" sz="1400" dirty="0" err="1">
                <a:latin typeface="Consolas" panose="020B0609020204030204" pitchFamily="49" charset="0"/>
              </a:rPr>
              <a:t>FormatSettings</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FormatSettings.DateSeparator</a:t>
            </a:r>
            <a:r>
              <a:rPr lang="en-GB" sz="1400" dirty="0">
                <a:latin typeface="Consolas" panose="020B0609020204030204" pitchFamily="49" charset="0"/>
              </a:rPr>
              <a:t> := ' ';</a:t>
            </a:r>
          </a:p>
          <a:p>
            <a:r>
              <a:rPr lang="en-GB" sz="1400" dirty="0">
                <a:latin typeface="Consolas" panose="020B0609020204030204" pitchFamily="49" charset="0"/>
              </a:rPr>
              <a:t>  </a:t>
            </a:r>
            <a:r>
              <a:rPr lang="en-GB" sz="1400" dirty="0" err="1">
                <a:latin typeface="Consolas" panose="020B0609020204030204" pitchFamily="49" charset="0"/>
              </a:rPr>
              <a:t>FormatSettings.TimeSeparator</a:t>
            </a:r>
            <a:r>
              <a:rPr lang="en-GB" sz="1400" dirty="0">
                <a:latin typeface="Consolas" panose="020B0609020204030204" pitchFamily="49" charset="0"/>
              </a:rPr>
              <a:t> := ':';</a:t>
            </a:r>
          </a:p>
          <a:p>
            <a:r>
              <a:rPr lang="en-GB" sz="1400" dirty="0">
                <a:latin typeface="Consolas" panose="020B0609020204030204" pitchFamily="49" charset="0"/>
              </a:rPr>
              <a:t>  </a:t>
            </a:r>
            <a:r>
              <a:rPr lang="en-GB" sz="1400" dirty="0" err="1">
                <a:latin typeface="Consolas" panose="020B0609020204030204" pitchFamily="49" charset="0"/>
              </a:rPr>
              <a:t>Writeln</a:t>
            </a:r>
            <a:r>
              <a:rPr lang="en-GB" sz="1400" dirty="0">
                <a:latin typeface="Consolas" panose="020B0609020204030204" pitchFamily="49" charset="0"/>
              </a:rPr>
              <a:t>(</a:t>
            </a:r>
            <a:r>
              <a:rPr lang="en-GB" sz="1400" dirty="0" err="1">
                <a:latin typeface="Consolas" panose="020B0609020204030204" pitchFamily="49" charset="0"/>
              </a:rPr>
              <a:t>FormatDateTime</a:t>
            </a:r>
            <a:r>
              <a:rPr lang="en-GB" sz="1400" dirty="0">
                <a:latin typeface="Consolas" panose="020B0609020204030204" pitchFamily="49" charset="0"/>
              </a:rPr>
              <a:t>('c </a:t>
            </a:r>
            <a:r>
              <a:rPr lang="en-GB" sz="1400" dirty="0" err="1">
                <a:latin typeface="Consolas" panose="020B0609020204030204" pitchFamily="49" charset="0"/>
              </a:rPr>
              <a:t>ampm</a:t>
            </a:r>
            <a:r>
              <a:rPr lang="en-GB" sz="1400" dirty="0">
                <a:latin typeface="Consolas" panose="020B0609020204030204" pitchFamily="49" charset="0"/>
              </a:rPr>
              <a:t>', Now , </a:t>
            </a:r>
            <a:r>
              <a:rPr lang="en-GB" sz="1400" dirty="0" err="1">
                <a:latin typeface="Consolas" panose="020B0609020204030204" pitchFamily="49" charset="0"/>
              </a:rPr>
              <a:t>FormatSettings</a:t>
            </a:r>
            <a:r>
              <a:rPr lang="en-GB" sz="1400" dirty="0">
                <a:latin typeface="Consolas" panose="020B0609020204030204" pitchFamily="49" charset="0"/>
              </a:rPr>
              <a:t>));  </a:t>
            </a:r>
            <a:endParaRPr lang="en-GB" sz="1400" dirty="0" smtClean="0">
              <a:latin typeface="Consolas" panose="020B0609020204030204" pitchFamily="49" charset="0"/>
            </a:endParaRPr>
          </a:p>
          <a:p>
            <a:r>
              <a:rPr lang="en-GB" sz="1400" dirty="0">
                <a:latin typeface="Consolas" panose="020B0609020204030204" pitchFamily="49" charset="0"/>
              </a:rPr>
              <a:t> </a:t>
            </a:r>
            <a:r>
              <a:rPr lang="en-GB" sz="1400" dirty="0" smtClean="0">
                <a:latin typeface="Consolas" panose="020B0609020204030204" pitchFamily="49" charset="0"/>
              </a:rPr>
              <a:t> </a:t>
            </a:r>
            <a:r>
              <a:rPr lang="en-GB" sz="1400" dirty="0" err="1" smtClean="0">
                <a:latin typeface="Consolas" panose="020B0609020204030204" pitchFamily="49" charset="0"/>
              </a:rPr>
              <a:t>FormatSettings.DateSeparator</a:t>
            </a:r>
            <a:r>
              <a:rPr lang="en-GB" sz="1400" dirty="0" smtClean="0">
                <a:latin typeface="Consolas" panose="020B0609020204030204" pitchFamily="49" charset="0"/>
              </a:rPr>
              <a:t> </a:t>
            </a:r>
            <a:r>
              <a:rPr lang="en-GB" sz="1400" dirty="0">
                <a:latin typeface="Consolas" panose="020B0609020204030204" pitchFamily="49" charset="0"/>
              </a:rPr>
              <a:t>:= ' ';  </a:t>
            </a:r>
            <a:r>
              <a:rPr lang="en-GB" sz="1400" dirty="0" err="1">
                <a:latin typeface="Consolas" panose="020B0609020204030204" pitchFamily="49" charset="0"/>
              </a:rPr>
              <a:t>FormatSettings.TimeSeparator</a:t>
            </a:r>
            <a:r>
              <a:rPr lang="en-GB" sz="1400" dirty="0">
                <a:latin typeface="Consolas" panose="020B0609020204030204" pitchFamily="49" charset="0"/>
              </a:rPr>
              <a:t> := </a:t>
            </a:r>
            <a:r>
              <a:rPr lang="en-GB" sz="1400" dirty="0" smtClean="0">
                <a:latin typeface="Consolas" panose="020B0609020204030204" pitchFamily="49" charset="0"/>
              </a:rPr>
              <a:t>'-';</a:t>
            </a:r>
          </a:p>
          <a:p>
            <a:r>
              <a:rPr lang="en-GB" sz="1400" dirty="0" smtClean="0">
                <a:latin typeface="Consolas" panose="020B0609020204030204" pitchFamily="49" charset="0"/>
              </a:rPr>
              <a:t>  </a:t>
            </a:r>
            <a:r>
              <a:rPr lang="en-GB" sz="1400" dirty="0" err="1" smtClean="0">
                <a:latin typeface="Consolas" panose="020B0609020204030204" pitchFamily="49" charset="0"/>
              </a:rPr>
              <a:t>Writeln</a:t>
            </a:r>
            <a:r>
              <a:rPr lang="en-GB" sz="1400" dirty="0" smtClean="0">
                <a:latin typeface="Consolas" panose="020B0609020204030204" pitchFamily="49" charset="0"/>
              </a:rPr>
              <a:t>(</a:t>
            </a:r>
            <a:r>
              <a:rPr lang="en-GB" sz="1400" dirty="0" err="1" smtClean="0">
                <a:latin typeface="Consolas" panose="020B0609020204030204" pitchFamily="49" charset="0"/>
              </a:rPr>
              <a:t>FormatDateTime</a:t>
            </a:r>
            <a:r>
              <a:rPr lang="en-GB" sz="1400" dirty="0">
                <a:latin typeface="Consolas" panose="020B0609020204030204" pitchFamily="49" charset="0"/>
              </a:rPr>
              <a:t>('</a:t>
            </a:r>
            <a:r>
              <a:rPr lang="en-GB" sz="1400" dirty="0" err="1">
                <a:latin typeface="Consolas" panose="020B0609020204030204" pitchFamily="49" charset="0"/>
              </a:rPr>
              <a:t>dddd</a:t>
            </a:r>
            <a:r>
              <a:rPr lang="en-GB" sz="1400" dirty="0">
                <a:latin typeface="Consolas" panose="020B0609020204030204" pitchFamily="49" charset="0"/>
              </a:rPr>
              <a:t>/</a:t>
            </a:r>
            <a:r>
              <a:rPr lang="en-GB" sz="1400" dirty="0" err="1">
                <a:latin typeface="Consolas" panose="020B0609020204030204" pitchFamily="49" charset="0"/>
              </a:rPr>
              <a:t>mmmm</a:t>
            </a:r>
            <a:r>
              <a:rPr lang="en-GB" sz="1400" dirty="0">
                <a:latin typeface="Consolas" panose="020B0609020204030204" pitchFamily="49" charset="0"/>
              </a:rPr>
              <a:t>/</a:t>
            </a:r>
            <a:r>
              <a:rPr lang="en-GB" sz="1400" dirty="0" err="1">
                <a:latin typeface="Consolas" panose="020B0609020204030204" pitchFamily="49" charset="0"/>
              </a:rPr>
              <a:t>yyyy</a:t>
            </a:r>
            <a:r>
              <a:rPr lang="en-GB" sz="1400" dirty="0">
                <a:latin typeface="Consolas" panose="020B0609020204030204" pitchFamily="49" charset="0"/>
              </a:rPr>
              <a:t> h:n:s </a:t>
            </a:r>
            <a:r>
              <a:rPr lang="en-GB" sz="1400" dirty="0" err="1">
                <a:latin typeface="Consolas" panose="020B0609020204030204" pitchFamily="49" charset="0"/>
              </a:rPr>
              <a:t>ampm</a:t>
            </a:r>
            <a:r>
              <a:rPr lang="en-GB" sz="1400" dirty="0">
                <a:latin typeface="Consolas" panose="020B0609020204030204" pitchFamily="49" charset="0"/>
              </a:rPr>
              <a:t>', Now , </a:t>
            </a:r>
            <a:r>
              <a:rPr lang="en-GB" sz="1400" dirty="0" err="1">
                <a:latin typeface="Consolas" panose="020B0609020204030204" pitchFamily="49" charset="0"/>
              </a:rPr>
              <a:t>FormatSettings</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Readln</a:t>
            </a:r>
            <a:r>
              <a:rPr lang="en-GB" sz="1400" dirty="0">
                <a:latin typeface="Consolas" panose="020B0609020204030204" pitchFamily="49" charset="0"/>
              </a:rPr>
              <a:t>;</a:t>
            </a:r>
          </a:p>
          <a:p>
            <a:r>
              <a:rPr lang="en-GB" sz="1400" dirty="0">
                <a:latin typeface="Consolas" panose="020B0609020204030204" pitchFamily="49" charset="0"/>
              </a:rPr>
              <a:t>End.</a:t>
            </a:r>
          </a:p>
        </p:txBody>
      </p:sp>
      <p:pic>
        <p:nvPicPr>
          <p:cNvPr id="16" name="Picture 15"/>
          <p:cNvPicPr>
            <a:picLocks noChangeAspect="1"/>
          </p:cNvPicPr>
          <p:nvPr/>
        </p:nvPicPr>
        <p:blipFill>
          <a:blip r:embed="rId3"/>
          <a:stretch>
            <a:fillRect/>
          </a:stretch>
        </p:blipFill>
        <p:spPr>
          <a:xfrm>
            <a:off x="5016593" y="779459"/>
            <a:ext cx="5685564" cy="1880382"/>
          </a:xfrm>
          <a:prstGeom prst="rect">
            <a:avLst/>
          </a:prstGeom>
        </p:spPr>
      </p:pic>
      <p:sp>
        <p:nvSpPr>
          <p:cNvPr id="17" name="TextBox 16"/>
          <p:cNvSpPr txBox="1"/>
          <p:nvPr/>
        </p:nvSpPr>
        <p:spPr>
          <a:xfrm>
            <a:off x="6606631" y="5018869"/>
            <a:ext cx="4995351" cy="1754326"/>
          </a:xfrm>
          <a:prstGeom prst="rect">
            <a:avLst/>
          </a:prstGeom>
          <a:noFill/>
        </p:spPr>
        <p:txBody>
          <a:bodyPr wrap="square" rtlCol="0">
            <a:spAutoFit/>
          </a:bodyPr>
          <a:lstStyle/>
          <a:p>
            <a:r>
              <a:rPr lang="en-GB" dirty="0" err="1" smtClean="0">
                <a:solidFill>
                  <a:srgbClr val="FF0000"/>
                </a:solidFill>
              </a:rPr>
              <a:t>FormatSettings</a:t>
            </a:r>
            <a:r>
              <a:rPr lang="en-GB" dirty="0" smtClean="0"/>
              <a:t> </a:t>
            </a:r>
            <a:r>
              <a:rPr lang="en-GB" dirty="0"/>
              <a:t>is a global variable of </a:t>
            </a:r>
            <a:r>
              <a:rPr lang="en-GB" b="1" dirty="0" err="1" smtClean="0"/>
              <a:t>TFormatSettings</a:t>
            </a:r>
            <a:r>
              <a:rPr lang="en-GB" b="1" dirty="0" smtClean="0"/>
              <a:t> </a:t>
            </a:r>
            <a:r>
              <a:rPr lang="en-GB" dirty="0"/>
              <a:t>record type in Delphi which is used to get local </a:t>
            </a:r>
            <a:r>
              <a:rPr lang="en-GB" dirty="0" smtClean="0"/>
              <a:t>information</a:t>
            </a:r>
            <a:r>
              <a:rPr lang="en-GB" dirty="0"/>
              <a:t> </a:t>
            </a:r>
            <a:r>
              <a:rPr lang="en-GB" dirty="0" smtClean="0"/>
              <a:t>such as</a:t>
            </a:r>
            <a:r>
              <a:rPr lang="en-GB" dirty="0" smtClean="0"/>
              <a:t> </a:t>
            </a:r>
            <a:r>
              <a:rPr lang="en-GB" dirty="0" err="1"/>
              <a:t>DateTimeFormat</a:t>
            </a:r>
            <a:r>
              <a:rPr lang="en-GB" dirty="0"/>
              <a:t>, </a:t>
            </a:r>
            <a:r>
              <a:rPr lang="en-GB" dirty="0" err="1"/>
              <a:t>CurrencyFormat</a:t>
            </a:r>
            <a:r>
              <a:rPr lang="en-GB" dirty="0"/>
              <a:t>, </a:t>
            </a:r>
            <a:r>
              <a:rPr lang="en-GB" dirty="0" err="1"/>
              <a:t>DecimalSeparator</a:t>
            </a:r>
            <a:r>
              <a:rPr lang="en-GB" dirty="0"/>
              <a:t> etc. This variable was introduced in Delphi </a:t>
            </a:r>
            <a:r>
              <a:rPr lang="en-GB" dirty="0" smtClean="0"/>
              <a:t>XE.</a:t>
            </a:r>
            <a:endParaRPr lang="en-GB" dirty="0"/>
          </a:p>
        </p:txBody>
      </p:sp>
    </p:spTree>
    <p:extLst>
      <p:ext uri="{BB962C8B-B14F-4D97-AF65-F5344CB8AC3E}">
        <p14:creationId xmlns:p14="http://schemas.microsoft.com/office/powerpoint/2010/main" val="2078572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9" y="71401"/>
            <a:ext cx="10515600" cy="783178"/>
          </a:xfrm>
        </p:spPr>
        <p:txBody>
          <a:bodyPr>
            <a:normAutofit/>
          </a:bodyPr>
          <a:lstStyle/>
          <a:p>
            <a:r>
              <a:rPr lang="en-GB" sz="3200" dirty="0" smtClean="0">
                <a:solidFill>
                  <a:srgbClr val="00B0F0"/>
                </a:solidFill>
              </a:rPr>
              <a:t>Analogue clock built using </a:t>
            </a:r>
            <a:r>
              <a:rPr lang="en-GB" sz="3200" dirty="0" err="1" smtClean="0">
                <a:solidFill>
                  <a:srgbClr val="00B0F0"/>
                </a:solidFill>
              </a:rPr>
              <a:t>FireMonkey</a:t>
            </a:r>
            <a:r>
              <a:rPr lang="en-GB" sz="3200" dirty="0" smtClean="0">
                <a:solidFill>
                  <a:srgbClr val="00B0F0"/>
                </a:solidFill>
              </a:rPr>
              <a:t> components</a:t>
            </a:r>
            <a:endParaRPr lang="en-GB" sz="3200" dirty="0">
              <a:solidFill>
                <a:srgbClr val="00B0F0"/>
              </a:solidFill>
            </a:endParaRPr>
          </a:p>
        </p:txBody>
      </p:sp>
      <p:sp>
        <p:nvSpPr>
          <p:cNvPr id="6" name="Slide Number Placeholder 5"/>
          <p:cNvSpPr>
            <a:spLocks noGrp="1"/>
          </p:cNvSpPr>
          <p:nvPr>
            <p:ph type="sldNum" sz="quarter" idx="12"/>
          </p:nvPr>
        </p:nvSpPr>
        <p:spPr/>
        <p:txBody>
          <a:bodyPr/>
          <a:lstStyle/>
          <a:p>
            <a:fld id="{F3FB39D1-6B6F-4AC9-B245-7074094B5DCF}" type="slidenum">
              <a:rPr lang="en-GB" smtClean="0"/>
              <a:t>17</a:t>
            </a:fld>
            <a:endParaRPr lang="en-GB"/>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3" name="TextBox 12"/>
          <p:cNvSpPr txBox="1"/>
          <p:nvPr/>
        </p:nvSpPr>
        <p:spPr>
          <a:xfrm>
            <a:off x="-10890" y="6991350"/>
            <a:ext cx="12192000" cy="704850"/>
          </a:xfrm>
          <a:prstGeom prst="rect">
            <a:avLst/>
          </a:prstGeom>
          <a:noFill/>
        </p:spPr>
        <p:txBody>
          <a:bodyPr wrap="square" rtlCol="0">
            <a:spAutoFit/>
          </a:bodyPr>
          <a:lstStyle/>
          <a:p>
            <a:endParaRPr lang="en-GB" dirty="0"/>
          </a:p>
        </p:txBody>
      </p:sp>
      <p:sp>
        <p:nvSpPr>
          <p:cNvPr id="17" name="TextBox 16"/>
          <p:cNvSpPr txBox="1"/>
          <p:nvPr/>
        </p:nvSpPr>
        <p:spPr>
          <a:xfrm>
            <a:off x="1046111" y="5975496"/>
            <a:ext cx="9954630" cy="646331"/>
          </a:xfrm>
          <a:prstGeom prst="rect">
            <a:avLst/>
          </a:prstGeom>
          <a:noFill/>
        </p:spPr>
        <p:txBody>
          <a:bodyPr wrap="square" rtlCol="0">
            <a:spAutoFit/>
          </a:bodyPr>
          <a:lstStyle/>
          <a:p>
            <a:r>
              <a:rPr lang="en-GB" dirty="0">
                <a:solidFill>
                  <a:srgbClr val="FF0000"/>
                </a:solidFill>
              </a:rPr>
              <a:t>Based on an idea from Harry </a:t>
            </a:r>
            <a:r>
              <a:rPr lang="en-GB" dirty="0" smtClean="0">
                <a:solidFill>
                  <a:srgbClr val="FF0000"/>
                </a:solidFill>
              </a:rPr>
              <a:t>Stahl’s </a:t>
            </a:r>
            <a:r>
              <a:rPr lang="en-GB" dirty="0">
                <a:solidFill>
                  <a:srgbClr val="FF0000"/>
                </a:solidFill>
              </a:rPr>
              <a:t>book Cross-Platform Development with Delphi 10.2 &amp; </a:t>
            </a:r>
            <a:r>
              <a:rPr lang="en-GB" dirty="0" err="1" smtClean="0">
                <a:solidFill>
                  <a:srgbClr val="FF0000"/>
                </a:solidFill>
              </a:rPr>
              <a:t>FireMonkey</a:t>
            </a:r>
            <a:r>
              <a:rPr lang="en-GB" dirty="0" smtClean="0">
                <a:solidFill>
                  <a:srgbClr val="FF0000"/>
                </a:solidFill>
              </a:rPr>
              <a:t>.</a:t>
            </a:r>
          </a:p>
          <a:p>
            <a:r>
              <a:rPr lang="en-GB" dirty="0" smtClean="0">
                <a:solidFill>
                  <a:srgbClr val="FF0000"/>
                </a:solidFill>
              </a:rPr>
              <a:t>With Harry’s permission extended this cross-platform application by adding time zones.</a:t>
            </a:r>
            <a:endParaRPr lang="en-GB" dirty="0"/>
          </a:p>
        </p:txBody>
      </p:sp>
      <p:sp>
        <p:nvSpPr>
          <p:cNvPr id="4" name="Rectangle 3"/>
          <p:cNvSpPr/>
          <p:nvPr/>
        </p:nvSpPr>
        <p:spPr>
          <a:xfrm>
            <a:off x="322217" y="1100495"/>
            <a:ext cx="11120846" cy="4985980"/>
          </a:xfrm>
          <a:prstGeom prst="rect">
            <a:avLst/>
          </a:prstGeom>
        </p:spPr>
        <p:txBody>
          <a:bodyPr wrap="square">
            <a:spAutoFit/>
          </a:bodyPr>
          <a:lstStyle/>
          <a:p>
            <a:r>
              <a:rPr lang="en-GB" sz="1200" dirty="0">
                <a:latin typeface="Consolas" panose="020B0609020204030204" pitchFamily="49" charset="0"/>
              </a:rPr>
              <a:t>Procedure TForm1.Timer1Timer(Sender: </a:t>
            </a:r>
            <a:r>
              <a:rPr lang="en-GB" sz="1200" dirty="0" err="1">
                <a:latin typeface="Consolas" panose="020B0609020204030204" pitchFamily="49" charset="0"/>
              </a:rPr>
              <a:t>TObject</a:t>
            </a:r>
            <a:r>
              <a:rPr lang="en-GB" sz="1200" dirty="0">
                <a:latin typeface="Consolas" panose="020B0609020204030204" pitchFamily="49" charset="0"/>
              </a:rPr>
              <a:t>);</a:t>
            </a:r>
          </a:p>
          <a:p>
            <a:r>
              <a:rPr lang="en-GB" sz="1200" dirty="0" err="1" smtClean="0">
                <a:latin typeface="Consolas" panose="020B0609020204030204" pitchFamily="49" charset="0"/>
              </a:rPr>
              <a:t>Var</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Hour</a:t>
            </a:r>
            <a:r>
              <a:rPr lang="en-GB" sz="1200" dirty="0">
                <a:latin typeface="Consolas" panose="020B0609020204030204" pitchFamily="49" charset="0"/>
              </a:rPr>
              <a:t>, </a:t>
            </a:r>
            <a:r>
              <a:rPr lang="en-GB" sz="1200" dirty="0" err="1">
                <a:latin typeface="Consolas" panose="020B0609020204030204" pitchFamily="49" charset="0"/>
              </a:rPr>
              <a:t>TwelveHour</a:t>
            </a:r>
            <a:r>
              <a:rPr lang="en-GB" sz="1200" dirty="0">
                <a:latin typeface="Consolas" panose="020B0609020204030204" pitchFamily="49" charset="0"/>
              </a:rPr>
              <a:t>, Minute, Second : Word;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strHour</a:t>
            </a:r>
            <a:r>
              <a:rPr lang="en-GB" sz="1200" dirty="0">
                <a:latin typeface="Consolas" panose="020B0609020204030204" pitchFamily="49" charset="0"/>
              </a:rPr>
              <a:t>, </a:t>
            </a:r>
            <a:r>
              <a:rPr lang="en-GB" sz="1200" dirty="0" err="1">
                <a:latin typeface="Consolas" panose="020B0609020204030204" pitchFamily="49" charset="0"/>
              </a:rPr>
              <a:t>strMinute</a:t>
            </a:r>
            <a:r>
              <a:rPr lang="en-GB" sz="1200" dirty="0">
                <a:latin typeface="Consolas" panose="020B0609020204030204" pitchFamily="49" charset="0"/>
              </a:rPr>
              <a:t>, </a:t>
            </a:r>
            <a:r>
              <a:rPr lang="en-GB" sz="1200" dirty="0" err="1">
                <a:latin typeface="Consolas" panose="020B0609020204030204" pitchFamily="49" charset="0"/>
              </a:rPr>
              <a:t>strSecond</a:t>
            </a:r>
            <a:r>
              <a:rPr lang="en-GB" sz="1200" dirty="0">
                <a:latin typeface="Consolas" panose="020B0609020204030204" pitchFamily="49" charset="0"/>
              </a:rPr>
              <a:t> : String;     </a:t>
            </a:r>
            <a:endParaRPr lang="en-GB" sz="1200" dirty="0" smtClean="0">
              <a:latin typeface="Consolas" panose="020B0609020204030204" pitchFamily="49" charset="0"/>
            </a:endParaRPr>
          </a:p>
          <a:p>
            <a:r>
              <a:rPr lang="en-GB" sz="1200" dirty="0" smtClean="0">
                <a:latin typeface="Consolas" panose="020B0609020204030204" pitchFamily="49" charset="0"/>
              </a:rPr>
              <a:t>  </a:t>
            </a:r>
            <a:r>
              <a:rPr lang="en-GB" sz="1200" dirty="0" err="1" smtClean="0">
                <a:latin typeface="Consolas" panose="020B0609020204030204" pitchFamily="49" charset="0"/>
              </a:rPr>
              <a:t>DateTime</a:t>
            </a:r>
            <a:r>
              <a:rPr lang="en-GB" sz="1200" dirty="0" smtClean="0">
                <a:latin typeface="Consolas" panose="020B0609020204030204" pitchFamily="49" charset="0"/>
              </a:rPr>
              <a:t> </a:t>
            </a:r>
            <a:r>
              <a:rPr lang="en-GB" sz="1200" dirty="0">
                <a:latin typeface="Consolas" panose="020B0609020204030204" pitchFamily="49" charset="0"/>
              </a:rPr>
              <a:t>: </a:t>
            </a:r>
            <a:r>
              <a:rPr lang="en-GB" sz="1200" dirty="0" err="1">
                <a:latin typeface="Consolas" panose="020B0609020204030204" pitchFamily="49" charset="0"/>
              </a:rPr>
              <a:t>TDateTime</a:t>
            </a:r>
            <a:r>
              <a:rPr lang="en-GB" sz="1200" dirty="0" smtClean="0">
                <a:latin typeface="Consolas" panose="020B0609020204030204" pitchFamily="49" charset="0"/>
              </a:rPr>
              <a:t>;</a:t>
            </a:r>
          </a:p>
          <a:p>
            <a:r>
              <a:rPr lang="en-GB" sz="1200" dirty="0" smtClean="0">
                <a:latin typeface="Consolas" panose="020B0609020204030204" pitchFamily="49" charset="0"/>
              </a:rPr>
              <a:t>Begin</a:t>
            </a:r>
          </a:p>
          <a:p>
            <a:r>
              <a:rPr lang="en-GB" sz="1200" dirty="0" smtClean="0">
                <a:latin typeface="Consolas" panose="020B0609020204030204" pitchFamily="49" charset="0"/>
              </a:rPr>
              <a:t>  </a:t>
            </a:r>
            <a:r>
              <a:rPr lang="en-GB" sz="1200" dirty="0" err="1" smtClean="0">
                <a:latin typeface="Consolas" panose="020B0609020204030204" pitchFamily="49" charset="0"/>
              </a:rPr>
              <a:t>DateTime</a:t>
            </a:r>
            <a:r>
              <a:rPr lang="en-GB" sz="1200" dirty="0" smtClean="0">
                <a:latin typeface="Consolas" panose="020B0609020204030204" pitchFamily="49" charset="0"/>
              </a:rPr>
              <a:t> </a:t>
            </a:r>
            <a:r>
              <a:rPr lang="en-GB" sz="1200" dirty="0">
                <a:latin typeface="Consolas" panose="020B0609020204030204" pitchFamily="49" charset="0"/>
              </a:rPr>
              <a:t>:= Now;    </a:t>
            </a:r>
            <a:endParaRPr lang="en-GB" sz="1200" dirty="0" smtClean="0">
              <a:latin typeface="Consolas" panose="020B0609020204030204" pitchFamily="49" charset="0"/>
            </a:endParaRPr>
          </a:p>
          <a:p>
            <a:r>
              <a:rPr lang="en-GB" sz="1200" dirty="0" smtClean="0">
                <a:latin typeface="Consolas" panose="020B0609020204030204" pitchFamily="49" charset="0"/>
              </a:rPr>
              <a:t>  Hour </a:t>
            </a:r>
            <a:r>
              <a:rPr lang="en-GB" sz="1200" dirty="0">
                <a:latin typeface="Consolas" panose="020B0609020204030204" pitchFamily="49" charset="0"/>
              </a:rPr>
              <a:t>:= </a:t>
            </a:r>
            <a:r>
              <a:rPr lang="en-GB" sz="1200" dirty="0" err="1">
                <a:latin typeface="Consolas" panose="020B0609020204030204" pitchFamily="49" charset="0"/>
              </a:rPr>
              <a:t>HourOf</a:t>
            </a:r>
            <a:r>
              <a:rPr lang="en-GB" sz="1200" dirty="0">
                <a:latin typeface="Consolas" panose="020B0609020204030204" pitchFamily="49" charset="0"/>
              </a:rPr>
              <a:t>(</a:t>
            </a:r>
            <a:r>
              <a:rPr lang="en-GB" sz="1200" dirty="0" err="1">
                <a:latin typeface="Consolas" panose="020B0609020204030204" pitchFamily="49" charset="0"/>
              </a:rPr>
              <a:t>DateTime</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TwelveHour</a:t>
            </a:r>
            <a:r>
              <a:rPr lang="en-GB" sz="1200" dirty="0" smtClean="0">
                <a:latin typeface="Consolas" panose="020B0609020204030204" pitchFamily="49" charset="0"/>
              </a:rPr>
              <a:t> </a:t>
            </a:r>
            <a:r>
              <a:rPr lang="en-GB" sz="1200" dirty="0">
                <a:latin typeface="Consolas" panose="020B0609020204030204" pitchFamily="49" charset="0"/>
              </a:rPr>
              <a:t>:= Hour Mod 12;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Minute </a:t>
            </a:r>
            <a:r>
              <a:rPr lang="en-GB" sz="1200" dirty="0">
                <a:latin typeface="Consolas" panose="020B0609020204030204" pitchFamily="49" charset="0"/>
              </a:rPr>
              <a:t>:= </a:t>
            </a:r>
            <a:r>
              <a:rPr lang="en-GB" sz="1200" dirty="0" err="1">
                <a:latin typeface="Consolas" panose="020B0609020204030204" pitchFamily="49" charset="0"/>
              </a:rPr>
              <a:t>MinuteOf</a:t>
            </a:r>
            <a:r>
              <a:rPr lang="en-GB" sz="1200" dirty="0">
                <a:latin typeface="Consolas" panose="020B0609020204030204" pitchFamily="49" charset="0"/>
              </a:rPr>
              <a:t>(</a:t>
            </a:r>
            <a:r>
              <a:rPr lang="en-GB" sz="1200" dirty="0" err="1">
                <a:latin typeface="Consolas" panose="020B0609020204030204" pitchFamily="49" charset="0"/>
              </a:rPr>
              <a:t>DateTime</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Second </a:t>
            </a:r>
            <a:r>
              <a:rPr lang="en-GB" sz="1200" dirty="0">
                <a:latin typeface="Consolas" panose="020B0609020204030204" pitchFamily="49" charset="0"/>
              </a:rPr>
              <a:t>:= </a:t>
            </a:r>
            <a:r>
              <a:rPr lang="en-GB" sz="1200" dirty="0" err="1">
                <a:latin typeface="Consolas" panose="020B0609020204030204" pitchFamily="49" charset="0"/>
              </a:rPr>
              <a:t>SecondOf</a:t>
            </a:r>
            <a:r>
              <a:rPr lang="en-GB" sz="1200" dirty="0">
                <a:latin typeface="Consolas" panose="020B0609020204030204" pitchFamily="49" charset="0"/>
              </a:rPr>
              <a:t>(</a:t>
            </a:r>
            <a:r>
              <a:rPr lang="en-GB" sz="1200" dirty="0" err="1">
                <a:latin typeface="Consolas" panose="020B0609020204030204" pitchFamily="49" charset="0"/>
              </a:rPr>
              <a:t>DateTime</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a:latin typeface="Consolas" panose="020B0609020204030204" pitchFamily="49" charset="0"/>
              </a:rPr>
              <a:t>rrHour.RotationAngle</a:t>
            </a:r>
            <a:r>
              <a:rPr lang="en-GB" sz="1200" dirty="0">
                <a:latin typeface="Consolas" panose="020B0609020204030204" pitchFamily="49" charset="0"/>
              </a:rPr>
              <a:t> := 30 * </a:t>
            </a:r>
            <a:r>
              <a:rPr lang="en-GB" sz="1200" dirty="0" err="1">
                <a:latin typeface="Consolas" panose="020B0609020204030204" pitchFamily="49" charset="0"/>
              </a:rPr>
              <a:t>TwelveHour</a:t>
            </a:r>
            <a:r>
              <a:rPr lang="en-GB" sz="1200" dirty="0">
                <a:latin typeface="Consolas" panose="020B0609020204030204" pitchFamily="49" charset="0"/>
              </a:rPr>
              <a:t> + Round(Minute/2.17);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rrMinute.RotationAngle</a:t>
            </a:r>
            <a:r>
              <a:rPr lang="en-GB" sz="1200" dirty="0" smtClean="0">
                <a:latin typeface="Consolas" panose="020B0609020204030204" pitchFamily="49" charset="0"/>
              </a:rPr>
              <a:t> </a:t>
            </a:r>
            <a:r>
              <a:rPr lang="en-GB" sz="1200" dirty="0">
                <a:latin typeface="Consolas" panose="020B0609020204030204" pitchFamily="49" charset="0"/>
              </a:rPr>
              <a:t>:= 6 * Minute;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a:latin typeface="Consolas" panose="020B0609020204030204" pitchFamily="49" charset="0"/>
              </a:rPr>
              <a:t>rrSecond.RotationAngle</a:t>
            </a:r>
            <a:r>
              <a:rPr lang="en-GB" sz="1200" dirty="0">
                <a:latin typeface="Consolas" panose="020B0609020204030204" pitchFamily="49" charset="0"/>
              </a:rPr>
              <a:t> := 6 * Second;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strHour</a:t>
            </a:r>
            <a:r>
              <a:rPr lang="en-GB" sz="1200" dirty="0" smtClean="0">
                <a:latin typeface="Consolas" panose="020B0609020204030204" pitchFamily="49" charset="0"/>
              </a:rPr>
              <a:t> </a:t>
            </a:r>
            <a:r>
              <a:rPr lang="en-GB" sz="1200" dirty="0">
                <a:latin typeface="Consolas" panose="020B0609020204030204" pitchFamily="49" charset="0"/>
              </a:rPr>
              <a:t>:= </a:t>
            </a:r>
            <a:r>
              <a:rPr lang="en-GB" sz="1200" dirty="0" err="1">
                <a:latin typeface="Consolas" panose="020B0609020204030204" pitchFamily="49" charset="0"/>
              </a:rPr>
              <a:t>Hour.ToString</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strMinute</a:t>
            </a:r>
            <a:r>
              <a:rPr lang="en-GB" sz="1200" dirty="0" smtClean="0">
                <a:latin typeface="Consolas" panose="020B0609020204030204" pitchFamily="49" charset="0"/>
              </a:rPr>
              <a:t> </a:t>
            </a:r>
            <a:r>
              <a:rPr lang="en-GB" sz="1200" dirty="0">
                <a:latin typeface="Consolas" panose="020B0609020204030204" pitchFamily="49" charset="0"/>
              </a:rPr>
              <a:t>:= </a:t>
            </a:r>
            <a:r>
              <a:rPr lang="en-GB" sz="1200" dirty="0" err="1">
                <a:latin typeface="Consolas" panose="020B0609020204030204" pitchFamily="49" charset="0"/>
              </a:rPr>
              <a:t>Minute.ToString</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err="1" smtClean="0">
                <a:latin typeface="Consolas" panose="020B0609020204030204" pitchFamily="49" charset="0"/>
              </a:rPr>
              <a:t>strSecond</a:t>
            </a:r>
            <a:r>
              <a:rPr lang="en-GB" sz="1200" dirty="0" smtClean="0">
                <a:latin typeface="Consolas" panose="020B0609020204030204" pitchFamily="49" charset="0"/>
              </a:rPr>
              <a:t> </a:t>
            </a:r>
            <a:r>
              <a:rPr lang="en-GB" sz="1200" dirty="0">
                <a:latin typeface="Consolas" panose="020B0609020204030204" pitchFamily="49" charset="0"/>
              </a:rPr>
              <a:t>:= </a:t>
            </a:r>
            <a:r>
              <a:rPr lang="en-GB" sz="1200" dirty="0" err="1">
                <a:latin typeface="Consolas" panose="020B0609020204030204" pitchFamily="49" charset="0"/>
              </a:rPr>
              <a:t>Second.ToString</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a:t>
            </a:r>
            <a:r>
              <a:rPr lang="en-GB" sz="1200" dirty="0">
                <a:latin typeface="Consolas" panose="020B0609020204030204" pitchFamily="49" charset="0"/>
              </a:rPr>
              <a:t>If (Length(</a:t>
            </a:r>
            <a:r>
              <a:rPr lang="en-GB" sz="1200" dirty="0" err="1">
                <a:latin typeface="Consolas" panose="020B0609020204030204" pitchFamily="49" charset="0"/>
              </a:rPr>
              <a:t>strMinute</a:t>
            </a:r>
            <a:r>
              <a:rPr lang="en-GB" sz="1200" dirty="0">
                <a:latin typeface="Consolas" panose="020B0609020204030204" pitchFamily="49" charset="0"/>
              </a:rPr>
              <a:t>) &lt; 2)</a:t>
            </a:r>
          </a:p>
          <a:p>
            <a:r>
              <a:rPr lang="en-GB" sz="1200" dirty="0">
                <a:latin typeface="Consolas" panose="020B0609020204030204" pitchFamily="49" charset="0"/>
              </a:rPr>
              <a:t>      Then </a:t>
            </a:r>
            <a:r>
              <a:rPr lang="en-GB" sz="1200" dirty="0" err="1">
                <a:latin typeface="Consolas" panose="020B0609020204030204" pitchFamily="49" charset="0"/>
              </a:rPr>
              <a:t>strMinute</a:t>
            </a:r>
            <a:r>
              <a:rPr lang="en-GB" sz="1200" dirty="0">
                <a:latin typeface="Consolas" panose="020B0609020204030204" pitchFamily="49" charset="0"/>
              </a:rPr>
              <a:t> := '0' + </a:t>
            </a:r>
            <a:r>
              <a:rPr lang="en-GB" sz="1200" dirty="0" err="1">
                <a:latin typeface="Consolas" panose="020B0609020204030204" pitchFamily="49" charset="0"/>
              </a:rPr>
              <a:t>strMinute</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If </a:t>
            </a:r>
            <a:r>
              <a:rPr lang="en-GB" sz="1200" dirty="0">
                <a:latin typeface="Consolas" panose="020B0609020204030204" pitchFamily="49" charset="0"/>
              </a:rPr>
              <a:t>(Length(</a:t>
            </a:r>
            <a:r>
              <a:rPr lang="en-GB" sz="1200" dirty="0" err="1">
                <a:latin typeface="Consolas" panose="020B0609020204030204" pitchFamily="49" charset="0"/>
              </a:rPr>
              <a:t>strSecond</a:t>
            </a:r>
            <a:r>
              <a:rPr lang="en-GB" sz="1200" dirty="0">
                <a:latin typeface="Consolas" panose="020B0609020204030204" pitchFamily="49" charset="0"/>
              </a:rPr>
              <a:t>) &lt; 2</a:t>
            </a:r>
            <a:r>
              <a:rPr lang="en-GB" sz="1200" dirty="0" smtClean="0">
                <a:latin typeface="Consolas" panose="020B0609020204030204" pitchFamily="49" charset="0"/>
              </a:rPr>
              <a:t>)</a:t>
            </a:r>
          </a:p>
          <a:p>
            <a:r>
              <a:rPr lang="en-GB" sz="1200" dirty="0" smtClean="0">
                <a:latin typeface="Consolas" panose="020B0609020204030204" pitchFamily="49" charset="0"/>
              </a:rPr>
              <a:t>    Then </a:t>
            </a:r>
            <a:r>
              <a:rPr lang="en-GB" sz="1200" dirty="0" err="1">
                <a:latin typeface="Consolas" panose="020B0609020204030204" pitchFamily="49" charset="0"/>
              </a:rPr>
              <a:t>strSecond</a:t>
            </a:r>
            <a:r>
              <a:rPr lang="en-GB" sz="1200" dirty="0">
                <a:latin typeface="Consolas" panose="020B0609020204030204" pitchFamily="49" charset="0"/>
              </a:rPr>
              <a:t> := '0' + </a:t>
            </a:r>
            <a:r>
              <a:rPr lang="en-GB" sz="1200" dirty="0" err="1">
                <a:latin typeface="Consolas" panose="020B0609020204030204" pitchFamily="49" charset="0"/>
              </a:rPr>
              <a:t>strSecond</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If </a:t>
            </a:r>
            <a:r>
              <a:rPr lang="en-GB" sz="1200" dirty="0">
                <a:latin typeface="Consolas" panose="020B0609020204030204" pitchFamily="49" charset="0"/>
              </a:rPr>
              <a:t>(Length(</a:t>
            </a:r>
            <a:r>
              <a:rPr lang="en-GB" sz="1200" dirty="0" err="1">
                <a:latin typeface="Consolas" panose="020B0609020204030204" pitchFamily="49" charset="0"/>
              </a:rPr>
              <a:t>strHour</a:t>
            </a:r>
            <a:r>
              <a:rPr lang="en-GB" sz="1200" dirty="0">
                <a:latin typeface="Consolas" panose="020B0609020204030204" pitchFamily="49" charset="0"/>
              </a:rPr>
              <a:t>) &lt; 2)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Then </a:t>
            </a:r>
            <a:r>
              <a:rPr lang="en-GB" sz="1200" dirty="0" err="1">
                <a:latin typeface="Consolas" panose="020B0609020204030204" pitchFamily="49" charset="0"/>
              </a:rPr>
              <a:t>strHour</a:t>
            </a:r>
            <a:r>
              <a:rPr lang="en-GB" sz="1200" dirty="0">
                <a:latin typeface="Consolas" panose="020B0609020204030204" pitchFamily="49" charset="0"/>
              </a:rPr>
              <a:t> := '0' + </a:t>
            </a:r>
            <a:r>
              <a:rPr lang="en-GB" sz="1200" dirty="0" err="1">
                <a:latin typeface="Consolas" panose="020B0609020204030204" pitchFamily="49" charset="0"/>
              </a:rPr>
              <a:t>strHour</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a:latin typeface="Consolas" panose="020B0609020204030204" pitchFamily="49" charset="0"/>
              </a:rPr>
              <a:t> </a:t>
            </a:r>
            <a:r>
              <a:rPr lang="en-GB" sz="1200" dirty="0" smtClean="0">
                <a:latin typeface="Consolas" panose="020B0609020204030204" pitchFamily="49" charset="0"/>
              </a:rPr>
              <a:t> Text3.Text </a:t>
            </a:r>
            <a:r>
              <a:rPr lang="en-GB" sz="1200" dirty="0">
                <a:latin typeface="Consolas" panose="020B0609020204030204" pitchFamily="49" charset="0"/>
              </a:rPr>
              <a:t>:= </a:t>
            </a:r>
            <a:r>
              <a:rPr lang="en-GB" sz="1200" dirty="0" err="1">
                <a:latin typeface="Consolas" panose="020B0609020204030204" pitchFamily="49" charset="0"/>
              </a:rPr>
              <a:t>strHour</a:t>
            </a:r>
            <a:r>
              <a:rPr lang="en-GB" sz="1200" dirty="0">
                <a:latin typeface="Consolas" panose="020B0609020204030204" pitchFamily="49" charset="0"/>
              </a:rPr>
              <a:t> + ':' + </a:t>
            </a:r>
            <a:r>
              <a:rPr lang="en-GB" sz="1200" dirty="0" err="1">
                <a:latin typeface="Consolas" panose="020B0609020204030204" pitchFamily="49" charset="0"/>
              </a:rPr>
              <a:t>strMinute</a:t>
            </a:r>
            <a:r>
              <a:rPr lang="en-GB" sz="1200" dirty="0">
                <a:latin typeface="Consolas" panose="020B0609020204030204" pitchFamily="49" charset="0"/>
              </a:rPr>
              <a:t> + ':' + </a:t>
            </a:r>
            <a:r>
              <a:rPr lang="en-GB" sz="1200" dirty="0" err="1">
                <a:latin typeface="Consolas" panose="020B0609020204030204" pitchFamily="49" charset="0"/>
              </a:rPr>
              <a:t>strSecond</a:t>
            </a:r>
            <a:r>
              <a:rPr lang="en-GB" sz="1200" dirty="0">
                <a:latin typeface="Consolas" panose="020B0609020204030204" pitchFamily="49" charset="0"/>
              </a:rPr>
              <a:t>;   </a:t>
            </a:r>
            <a:endParaRPr lang="en-GB" sz="1200" dirty="0" smtClean="0">
              <a:latin typeface="Consolas" panose="020B0609020204030204" pitchFamily="49" charset="0"/>
            </a:endParaRPr>
          </a:p>
          <a:p>
            <a:r>
              <a:rPr lang="en-GB" sz="1200" dirty="0" smtClean="0">
                <a:latin typeface="Consolas" panose="020B0609020204030204" pitchFamily="49" charset="0"/>
              </a:rPr>
              <a:t>End</a:t>
            </a:r>
            <a:r>
              <a:rPr lang="en-GB" sz="1200" dirty="0">
                <a:latin typeface="Consolas" panose="020B0609020204030204" pitchFamily="49" charset="0"/>
              </a:rPr>
              <a:t>;</a:t>
            </a:r>
          </a:p>
          <a:p>
            <a:endParaRPr lang="en-GB" dirty="0"/>
          </a:p>
        </p:txBody>
      </p:sp>
      <p:pic>
        <p:nvPicPr>
          <p:cNvPr id="7" name="Picture 6"/>
          <p:cNvPicPr>
            <a:picLocks noChangeAspect="1"/>
          </p:cNvPicPr>
          <p:nvPr/>
        </p:nvPicPr>
        <p:blipFill>
          <a:blip r:embed="rId3"/>
          <a:stretch>
            <a:fillRect/>
          </a:stretch>
        </p:blipFill>
        <p:spPr>
          <a:xfrm>
            <a:off x="5842636" y="938656"/>
            <a:ext cx="6177358" cy="4907568"/>
          </a:xfrm>
          <a:prstGeom prst="rect">
            <a:avLst/>
          </a:prstGeom>
        </p:spPr>
      </p:pic>
    </p:spTree>
    <p:extLst>
      <p:ext uri="{BB962C8B-B14F-4D97-AF65-F5344CB8AC3E}">
        <p14:creationId xmlns:p14="http://schemas.microsoft.com/office/powerpoint/2010/main" val="25326639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899" y="71401"/>
            <a:ext cx="10515600" cy="783178"/>
          </a:xfrm>
        </p:spPr>
        <p:txBody>
          <a:bodyPr>
            <a:normAutofit/>
          </a:bodyPr>
          <a:lstStyle/>
          <a:p>
            <a:r>
              <a:rPr lang="en-GB" sz="2800" dirty="0" smtClean="0">
                <a:solidFill>
                  <a:srgbClr val="00B0F0"/>
                </a:solidFill>
              </a:rPr>
              <a:t>Download information for programs used in this presentation</a:t>
            </a:r>
            <a:endParaRPr lang="en-GB" sz="2800" dirty="0">
              <a:solidFill>
                <a:srgbClr val="00B0F0"/>
              </a:solidFill>
            </a:endParaRPr>
          </a:p>
        </p:txBody>
      </p:sp>
      <p:sp>
        <p:nvSpPr>
          <p:cNvPr id="6" name="Slide Number Placeholder 5"/>
          <p:cNvSpPr>
            <a:spLocks noGrp="1"/>
          </p:cNvSpPr>
          <p:nvPr>
            <p:ph type="sldNum" sz="quarter" idx="12"/>
          </p:nvPr>
        </p:nvSpPr>
        <p:spPr/>
        <p:txBody>
          <a:bodyPr/>
          <a:lstStyle/>
          <a:p>
            <a:fld id="{F3FB39D1-6B6F-4AC9-B245-7074094B5DCF}" type="slidenum">
              <a:rPr lang="en-GB" smtClean="0"/>
              <a:t>18</a:t>
            </a:fld>
            <a:endParaRPr lang="en-GB"/>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13" name="TextBox 12"/>
          <p:cNvSpPr txBox="1"/>
          <p:nvPr/>
        </p:nvSpPr>
        <p:spPr>
          <a:xfrm>
            <a:off x="-10890" y="6991350"/>
            <a:ext cx="12192000" cy="704850"/>
          </a:xfrm>
          <a:prstGeom prst="rect">
            <a:avLst/>
          </a:prstGeom>
          <a:noFill/>
        </p:spPr>
        <p:txBody>
          <a:bodyPr wrap="square" rtlCol="0">
            <a:spAutoFit/>
          </a:bodyPr>
          <a:lstStyle/>
          <a:p>
            <a:endParaRPr lang="en-GB" dirty="0"/>
          </a:p>
        </p:txBody>
      </p:sp>
      <p:sp>
        <p:nvSpPr>
          <p:cNvPr id="3" name="TextBox 2"/>
          <p:cNvSpPr txBox="1"/>
          <p:nvPr/>
        </p:nvSpPr>
        <p:spPr>
          <a:xfrm>
            <a:off x="470019" y="1247686"/>
            <a:ext cx="9665293" cy="923330"/>
          </a:xfrm>
          <a:prstGeom prst="rect">
            <a:avLst/>
          </a:prstGeom>
          <a:noFill/>
        </p:spPr>
        <p:txBody>
          <a:bodyPr wrap="square" rtlCol="0">
            <a:spAutoFit/>
          </a:bodyPr>
          <a:lstStyle/>
          <a:p>
            <a:r>
              <a:rPr lang="en-GB" dirty="0" smtClean="0"/>
              <a:t>Source code for these programs may be downloaded from a </a:t>
            </a:r>
            <a:r>
              <a:rPr lang="en-GB" dirty="0" err="1" smtClean="0"/>
              <a:t>url</a:t>
            </a:r>
            <a:r>
              <a:rPr lang="en-GB" dirty="0" smtClean="0"/>
              <a:t> supplied by contacting </a:t>
            </a:r>
            <a:r>
              <a:rPr lang="en-GB" dirty="0" smtClean="0">
                <a:hlinkClick r:id="rId3"/>
              </a:rPr>
              <a:t>drbond@educational-computing.co.uk</a:t>
            </a:r>
            <a:r>
              <a:rPr lang="en-GB" dirty="0" smtClean="0"/>
              <a:t> or from the LearnDelphi.org site. Look for the .zip extension of the following</a:t>
            </a:r>
            <a:endParaRPr lang="en-GB" dirty="0"/>
          </a:p>
        </p:txBody>
      </p:sp>
      <p:pic>
        <p:nvPicPr>
          <p:cNvPr id="9" name="Picture 8"/>
          <p:cNvPicPr>
            <a:picLocks noChangeAspect="1"/>
          </p:cNvPicPr>
          <p:nvPr/>
        </p:nvPicPr>
        <p:blipFill>
          <a:blip r:embed="rId4"/>
          <a:stretch>
            <a:fillRect/>
          </a:stretch>
        </p:blipFill>
        <p:spPr>
          <a:xfrm>
            <a:off x="3277257" y="2163892"/>
            <a:ext cx="4472884" cy="4160822"/>
          </a:xfrm>
          <a:prstGeom prst="rect">
            <a:avLst/>
          </a:prstGeom>
        </p:spPr>
      </p:pic>
    </p:spTree>
    <p:extLst>
      <p:ext uri="{BB962C8B-B14F-4D97-AF65-F5344CB8AC3E}">
        <p14:creationId xmlns:p14="http://schemas.microsoft.com/office/powerpoint/2010/main" val="34103880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8058150" y="6375400"/>
            <a:ext cx="2743200" cy="365125"/>
          </a:xfrm>
        </p:spPr>
        <p:txBody>
          <a:bodyPr/>
          <a:lstStyle/>
          <a:p>
            <a:fld id="{F3FB39D1-6B6F-4AC9-B245-7074094B5DCF}" type="slidenum">
              <a:rPr lang="en-GB" smtClean="0"/>
              <a:t>2</a:t>
            </a:fld>
            <a:endParaRPr lang="en-GB"/>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10600" y="1141990"/>
            <a:ext cx="3029811" cy="4285716"/>
          </a:xfrm>
          <a:prstGeom prst="rect">
            <a:avLst/>
          </a:prstGeom>
        </p:spPr>
      </p:pic>
      <p:sp>
        <p:nvSpPr>
          <p:cNvPr id="6" name="TextBox 5"/>
          <p:cNvSpPr txBox="1"/>
          <p:nvPr/>
        </p:nvSpPr>
        <p:spPr>
          <a:xfrm>
            <a:off x="649479" y="1141990"/>
            <a:ext cx="6862273" cy="5847755"/>
          </a:xfrm>
          <a:prstGeom prst="rect">
            <a:avLst/>
          </a:prstGeom>
          <a:noFill/>
        </p:spPr>
        <p:txBody>
          <a:bodyPr wrap="square" rtlCol="0">
            <a:spAutoFit/>
          </a:bodyPr>
          <a:lstStyle/>
          <a:p>
            <a:r>
              <a:rPr lang="en-GB" sz="4400" dirty="0">
                <a:solidFill>
                  <a:srgbClr val="00B0F0"/>
                </a:solidFill>
              </a:rPr>
              <a:t>H</a:t>
            </a:r>
            <a:r>
              <a:rPr lang="en-GB" sz="4400" dirty="0" smtClean="0">
                <a:solidFill>
                  <a:srgbClr val="00B0F0"/>
                </a:solidFill>
              </a:rPr>
              <a:t>ow to Program Effectively in Delphi for AS/A Level Computer Science</a:t>
            </a:r>
          </a:p>
          <a:p>
            <a:endParaRPr lang="en-GB" dirty="0" smtClean="0">
              <a:solidFill>
                <a:srgbClr val="00B0F0"/>
              </a:solidFill>
            </a:endParaRPr>
          </a:p>
          <a:p>
            <a:r>
              <a:rPr lang="en-GB" sz="2800" dirty="0" smtClean="0">
                <a:solidFill>
                  <a:srgbClr val="00B0F0"/>
                </a:solidFill>
              </a:rPr>
              <a:t>By Kevin R Bond</a:t>
            </a:r>
          </a:p>
          <a:p>
            <a:endParaRPr lang="en-GB" sz="2800" dirty="0">
              <a:solidFill>
                <a:srgbClr val="00B0F0"/>
              </a:solidFill>
            </a:endParaRPr>
          </a:p>
          <a:p>
            <a:r>
              <a:rPr lang="en-GB" sz="2800" dirty="0" smtClean="0">
                <a:solidFill>
                  <a:srgbClr val="00B0F0"/>
                </a:solidFill>
              </a:rPr>
              <a:t>Available in both print and pdf formats from</a:t>
            </a:r>
          </a:p>
          <a:p>
            <a:r>
              <a:rPr lang="en-GB" sz="2800" dirty="0" smtClean="0">
                <a:solidFill>
                  <a:srgbClr val="00B0F0"/>
                </a:solidFill>
                <a:hlinkClick r:id="rId3"/>
              </a:rPr>
              <a:t>https://www.educational-computing.net</a:t>
            </a:r>
            <a:endParaRPr lang="en-GB" sz="2800" dirty="0" smtClean="0">
              <a:solidFill>
                <a:srgbClr val="00B0F0"/>
              </a:solidFill>
            </a:endParaRPr>
          </a:p>
          <a:p>
            <a:endParaRPr lang="en-GB" sz="2800" dirty="0">
              <a:solidFill>
                <a:srgbClr val="00B0F0"/>
              </a:solidFill>
            </a:endParaRPr>
          </a:p>
          <a:p>
            <a:r>
              <a:rPr lang="en-GB" sz="2800" dirty="0" smtClean="0">
                <a:solidFill>
                  <a:srgbClr val="00B0F0"/>
                </a:solidFill>
              </a:rPr>
              <a:t>Main site for information</a:t>
            </a:r>
          </a:p>
          <a:p>
            <a:r>
              <a:rPr lang="en-GB" sz="2800" dirty="0" smtClean="0">
                <a:solidFill>
                  <a:srgbClr val="00B0F0"/>
                </a:solidFill>
                <a:hlinkClick r:id="rId4"/>
              </a:rPr>
              <a:t>http://www.educational-computing.co.uk</a:t>
            </a:r>
            <a:endParaRPr lang="en-GB" sz="2800" dirty="0" smtClean="0">
              <a:solidFill>
                <a:srgbClr val="00B0F0"/>
              </a:solidFill>
            </a:endParaRPr>
          </a:p>
          <a:p>
            <a:endParaRPr lang="en-GB" sz="2800" dirty="0">
              <a:solidFill>
                <a:srgbClr val="00B0F0"/>
              </a:solidFill>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310" y="118830"/>
            <a:ext cx="1944503" cy="524896"/>
          </a:xfrm>
          <a:prstGeom prst="rect">
            <a:avLst/>
          </a:prstGeom>
        </p:spPr>
      </p:pic>
      <p:sp>
        <p:nvSpPr>
          <p:cNvPr id="8" name="TextBox 7"/>
          <p:cNvSpPr txBox="1"/>
          <p:nvPr/>
        </p:nvSpPr>
        <p:spPr>
          <a:xfrm>
            <a:off x="538806" y="-34221"/>
            <a:ext cx="10511481" cy="830997"/>
          </a:xfrm>
          <a:prstGeom prst="rect">
            <a:avLst/>
          </a:prstGeom>
          <a:noFill/>
        </p:spPr>
        <p:txBody>
          <a:bodyPr wrap="square" rtlCol="0">
            <a:spAutoFit/>
          </a:bodyPr>
          <a:lstStyle/>
          <a:p>
            <a:r>
              <a:rPr lang="en-GB" sz="4800" dirty="0" smtClean="0">
                <a:solidFill>
                  <a:srgbClr val="00B0F0"/>
                </a:solidFill>
              </a:rPr>
              <a:t>Coding Boot Camp 2022</a:t>
            </a:r>
            <a:endParaRPr lang="en-GB" sz="4800" dirty="0">
              <a:solidFill>
                <a:srgbClr val="00B0F0"/>
              </a:solidFill>
            </a:endParaRPr>
          </a:p>
        </p:txBody>
      </p:sp>
      <p:sp>
        <p:nvSpPr>
          <p:cNvPr id="3" name="TextBox 2"/>
          <p:cNvSpPr txBox="1"/>
          <p:nvPr/>
        </p:nvSpPr>
        <p:spPr>
          <a:xfrm>
            <a:off x="8610600" y="5588950"/>
            <a:ext cx="3326213" cy="923330"/>
          </a:xfrm>
          <a:prstGeom prst="rect">
            <a:avLst/>
          </a:prstGeom>
          <a:noFill/>
        </p:spPr>
        <p:txBody>
          <a:bodyPr wrap="square" rtlCol="0">
            <a:spAutoFit/>
          </a:bodyPr>
          <a:lstStyle/>
          <a:p>
            <a:r>
              <a:rPr lang="en-GB" dirty="0" smtClean="0">
                <a:solidFill>
                  <a:schemeClr val="accent1">
                    <a:lumMod val="75000"/>
                  </a:schemeClr>
                </a:solidFill>
              </a:rPr>
              <a:t>Length =1200 pages.</a:t>
            </a:r>
          </a:p>
          <a:p>
            <a:r>
              <a:rPr lang="en-GB" dirty="0" smtClean="0">
                <a:solidFill>
                  <a:schemeClr val="accent1">
                    <a:lumMod val="75000"/>
                  </a:schemeClr>
                </a:solidFill>
              </a:rPr>
              <a:t>Suitable for all levels from beginner to advanced developer</a:t>
            </a:r>
            <a:endParaRPr lang="en-GB" dirty="0">
              <a:solidFill>
                <a:schemeClr val="accent1">
                  <a:lumMod val="75000"/>
                </a:schemeClr>
              </a:solidFill>
            </a:endParaRPr>
          </a:p>
        </p:txBody>
      </p:sp>
    </p:spTree>
    <p:extLst>
      <p:ext uri="{BB962C8B-B14F-4D97-AF65-F5344CB8AC3E}">
        <p14:creationId xmlns:p14="http://schemas.microsoft.com/office/powerpoint/2010/main" val="99833596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3081" y="1206437"/>
            <a:ext cx="7042197" cy="6001643"/>
          </a:xfrm>
          <a:prstGeom prst="rect">
            <a:avLst/>
          </a:prstGeom>
          <a:noFill/>
        </p:spPr>
        <p:txBody>
          <a:bodyPr wrap="square" rtlCol="0">
            <a:spAutoFit/>
          </a:bodyPr>
          <a:lstStyle/>
          <a:p>
            <a:pPr marL="342900" indent="-342900">
              <a:buFont typeface="Wingdings" panose="05000000000000000000" pitchFamily="2" charset="2"/>
              <a:buChar char="q"/>
            </a:pPr>
            <a:r>
              <a:rPr lang="en-GB" sz="2400" dirty="0" smtClean="0"/>
              <a:t>The ARROW Of TIME</a:t>
            </a:r>
          </a:p>
          <a:p>
            <a:pPr marL="800100" lvl="1" indent="-342900">
              <a:buFont typeface="Arial" panose="020B0604020202020204" pitchFamily="34" charset="0"/>
              <a:buChar char="•"/>
            </a:pPr>
            <a:r>
              <a:rPr lang="en-GB" sz="2400" dirty="0">
                <a:solidFill>
                  <a:srgbClr val="FF0000"/>
                </a:solidFill>
              </a:rPr>
              <a:t>The existence of a thermodynamic arrow of time implies that the system is highly ordered in one time direction only, which would by definition be the "</a:t>
            </a:r>
            <a:r>
              <a:rPr lang="en-GB" sz="2400" dirty="0" smtClean="0">
                <a:solidFill>
                  <a:srgbClr val="FF0000"/>
                </a:solidFill>
              </a:rPr>
              <a:t>past“ – you can’t unscramble eggs </a:t>
            </a:r>
          </a:p>
          <a:p>
            <a:pPr marL="800100" lvl="1" indent="-342900">
              <a:buFont typeface="Arial" panose="020B0604020202020204" pitchFamily="34" charset="0"/>
              <a:buChar char="•"/>
            </a:pPr>
            <a:endParaRPr lang="en-GB" sz="2400" dirty="0" smtClean="0"/>
          </a:p>
          <a:p>
            <a:pPr marL="342900" indent="-342900">
              <a:buFont typeface="Wingdings" panose="05000000000000000000" pitchFamily="2" charset="2"/>
              <a:buChar char="q"/>
            </a:pPr>
            <a:r>
              <a:rPr lang="en-GB" sz="2400" dirty="0"/>
              <a:t>Entropy increases </a:t>
            </a:r>
            <a:r>
              <a:rPr lang="en-GB" sz="2400" b="1" dirty="0"/>
              <a:t>when a substance is broken up into multiple parts</a:t>
            </a:r>
            <a:endParaRPr lang="en-GB" sz="2400" dirty="0"/>
          </a:p>
          <a:p>
            <a:pPr marL="342900" indent="-342900">
              <a:buFont typeface="Wingdings" panose="05000000000000000000" pitchFamily="2" charset="2"/>
              <a:buChar char="q"/>
            </a:pPr>
            <a:endParaRPr lang="en-GB" sz="2400" dirty="0" smtClean="0"/>
          </a:p>
          <a:p>
            <a:pPr marL="342900" indent="-342900">
              <a:buFont typeface="Wingdings" panose="05000000000000000000" pitchFamily="2" charset="2"/>
              <a:buChar char="q"/>
            </a:pPr>
            <a:r>
              <a:rPr lang="en-GB" sz="2400" dirty="0" smtClean="0"/>
              <a:t>As </a:t>
            </a:r>
            <a:r>
              <a:rPr lang="en-GB" sz="2400" dirty="0"/>
              <a:t>one goes "forward" in </a:t>
            </a:r>
            <a:r>
              <a:rPr lang="en-GB" sz="2400" dirty="0" smtClean="0"/>
              <a:t>time, </a:t>
            </a:r>
            <a:r>
              <a:rPr lang="en-GB" sz="2400" dirty="0"/>
              <a:t>2</a:t>
            </a:r>
            <a:r>
              <a:rPr lang="en-GB" sz="2400" baseline="30000" dirty="0"/>
              <a:t>nd</a:t>
            </a:r>
            <a:r>
              <a:rPr lang="en-GB" sz="2400" dirty="0"/>
              <a:t> Law of Thermodynamics </a:t>
            </a:r>
            <a:r>
              <a:rPr lang="en-GB" sz="2400" dirty="0" smtClean="0"/>
              <a:t>says:</a:t>
            </a:r>
          </a:p>
          <a:p>
            <a:pPr marL="800100" lvl="1" indent="-342900">
              <a:buFont typeface="Arial" panose="020B0604020202020204" pitchFamily="34" charset="0"/>
              <a:buChar char="•"/>
            </a:pPr>
            <a:r>
              <a:rPr lang="en-GB" sz="2400" dirty="0" smtClean="0">
                <a:solidFill>
                  <a:srgbClr val="FF0000"/>
                </a:solidFill>
              </a:rPr>
              <a:t>the </a:t>
            </a:r>
            <a:r>
              <a:rPr lang="en-GB" sz="2400" dirty="0">
                <a:solidFill>
                  <a:srgbClr val="FF0000"/>
                </a:solidFill>
              </a:rPr>
              <a:t>entropy of an isolated system can increase, but not decrease. </a:t>
            </a:r>
          </a:p>
          <a:p>
            <a:pPr marL="342900" indent="-342900">
              <a:buFont typeface="Wingdings" panose="05000000000000000000" pitchFamily="2" charset="2"/>
              <a:buChar char="q"/>
            </a:pPr>
            <a:r>
              <a:rPr lang="en-GB" sz="2400" dirty="0" smtClean="0"/>
              <a:t>Entropy </a:t>
            </a:r>
            <a:r>
              <a:rPr lang="en-GB" sz="2400" dirty="0"/>
              <a:t>measurement is a way of distinguishing the past from the </a:t>
            </a:r>
            <a:r>
              <a:rPr lang="en-GB" sz="2400" dirty="0" smtClean="0"/>
              <a:t>future</a:t>
            </a:r>
          </a:p>
          <a:p>
            <a:pPr marL="342900" indent="-342900">
              <a:buFont typeface="Wingdings" panose="05000000000000000000" pitchFamily="2" charset="2"/>
              <a:buChar char="q"/>
            </a:pPr>
            <a:endParaRPr lang="en-GB" sz="2400" dirty="0"/>
          </a:p>
        </p:txBody>
      </p:sp>
      <p:sp>
        <p:nvSpPr>
          <p:cNvPr id="3" name="TextBox 2"/>
          <p:cNvSpPr txBox="1"/>
          <p:nvPr/>
        </p:nvSpPr>
        <p:spPr>
          <a:xfrm>
            <a:off x="453081" y="247135"/>
            <a:ext cx="10511481" cy="830997"/>
          </a:xfrm>
          <a:prstGeom prst="rect">
            <a:avLst/>
          </a:prstGeom>
          <a:noFill/>
        </p:spPr>
        <p:txBody>
          <a:bodyPr wrap="square" rtlCol="0">
            <a:spAutoFit/>
          </a:bodyPr>
          <a:lstStyle/>
          <a:p>
            <a:r>
              <a:rPr lang="en-GB" sz="4800" dirty="0" smtClean="0">
                <a:solidFill>
                  <a:srgbClr val="00B0F0"/>
                </a:solidFill>
              </a:rPr>
              <a:t>What is time – </a:t>
            </a:r>
            <a:r>
              <a:rPr lang="en-GB" sz="4000" dirty="0" smtClean="0">
                <a:solidFill>
                  <a:srgbClr val="00B0F0"/>
                </a:solidFill>
              </a:rPr>
              <a:t>what this talk is not about</a:t>
            </a:r>
            <a:r>
              <a:rPr lang="en-GB" sz="4800" dirty="0" smtClean="0">
                <a:solidFill>
                  <a:srgbClr val="00B0F0"/>
                </a:solidFill>
              </a:rPr>
              <a:t>?</a:t>
            </a:r>
            <a:endParaRPr lang="en-GB" sz="4800" dirty="0">
              <a:solidFill>
                <a:srgbClr val="00B0F0"/>
              </a:solidFill>
            </a:endParaRPr>
          </a:p>
        </p:txBody>
      </p:sp>
      <p:sp>
        <p:nvSpPr>
          <p:cNvPr id="4" name="Slide Number Placeholder 3"/>
          <p:cNvSpPr>
            <a:spLocks noGrp="1"/>
          </p:cNvSpPr>
          <p:nvPr>
            <p:ph type="sldNum" sz="quarter" idx="12"/>
          </p:nvPr>
        </p:nvSpPr>
        <p:spPr/>
        <p:txBody>
          <a:bodyPr/>
          <a:lstStyle/>
          <a:p>
            <a:fld id="{F3FB39D1-6B6F-4AC9-B245-7074094B5DCF}" type="slidenum">
              <a:rPr lang="en-GB" smtClean="0"/>
              <a:t>3</a:t>
            </a:fld>
            <a:endParaRPr lang="en-GB"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2310" y="118830"/>
            <a:ext cx="1944503" cy="52489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10600" y="1300513"/>
            <a:ext cx="2482731" cy="3714474"/>
          </a:xfrm>
          <a:prstGeom prst="rect">
            <a:avLst/>
          </a:prstGeom>
        </p:spPr>
      </p:pic>
      <p:sp>
        <p:nvSpPr>
          <p:cNvPr id="10" name="Rectangle 9"/>
          <p:cNvSpPr/>
          <p:nvPr/>
        </p:nvSpPr>
        <p:spPr>
          <a:xfrm>
            <a:off x="7565262" y="5477854"/>
            <a:ext cx="296868" cy="1880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1" name="Picture 10"/>
          <p:cNvPicPr>
            <a:picLocks noChangeAspect="1"/>
          </p:cNvPicPr>
          <p:nvPr/>
        </p:nvPicPr>
        <p:blipFill>
          <a:blip r:embed="rId5"/>
          <a:stretch>
            <a:fillRect/>
          </a:stretch>
        </p:blipFill>
        <p:spPr>
          <a:xfrm>
            <a:off x="7701377" y="5279908"/>
            <a:ext cx="3572374" cy="924054"/>
          </a:xfrm>
          <a:prstGeom prst="rect">
            <a:avLst/>
          </a:prstGeom>
        </p:spPr>
      </p:pic>
      <p:cxnSp>
        <p:nvCxnSpPr>
          <p:cNvPr id="9" name="Straight Arrow Connector 8"/>
          <p:cNvCxnSpPr/>
          <p:nvPr/>
        </p:nvCxnSpPr>
        <p:spPr>
          <a:xfrm flipV="1">
            <a:off x="8024498" y="5418035"/>
            <a:ext cx="8548" cy="7178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1273751" y="5972379"/>
            <a:ext cx="827094" cy="307777"/>
          </a:xfrm>
          <a:prstGeom prst="rect">
            <a:avLst/>
          </a:prstGeom>
          <a:noFill/>
        </p:spPr>
        <p:txBody>
          <a:bodyPr wrap="square" rtlCol="0">
            <a:spAutoFit/>
          </a:bodyPr>
          <a:lstStyle/>
          <a:p>
            <a:r>
              <a:rPr lang="en-GB" sz="1400" dirty="0" smtClean="0"/>
              <a:t>Time/s</a:t>
            </a:r>
            <a:endParaRPr lang="en-GB" sz="1400" dirty="0"/>
          </a:p>
        </p:txBody>
      </p:sp>
      <p:sp>
        <p:nvSpPr>
          <p:cNvPr id="14" name="TextBox 13"/>
          <p:cNvSpPr txBox="1"/>
          <p:nvPr/>
        </p:nvSpPr>
        <p:spPr>
          <a:xfrm>
            <a:off x="7466837" y="5110258"/>
            <a:ext cx="1115322" cy="307777"/>
          </a:xfrm>
          <a:prstGeom prst="rect">
            <a:avLst/>
          </a:prstGeom>
          <a:noFill/>
        </p:spPr>
        <p:txBody>
          <a:bodyPr wrap="square" rtlCol="0">
            <a:spAutoFit/>
          </a:bodyPr>
          <a:lstStyle/>
          <a:p>
            <a:r>
              <a:rPr lang="en-GB" sz="1400" dirty="0" smtClean="0"/>
              <a:t>Logic level</a:t>
            </a:r>
            <a:endParaRPr lang="en-GB" sz="1400" dirty="0"/>
          </a:p>
        </p:txBody>
      </p:sp>
      <p:sp>
        <p:nvSpPr>
          <p:cNvPr id="15" name="TextBox 14"/>
          <p:cNvSpPr txBox="1"/>
          <p:nvPr/>
        </p:nvSpPr>
        <p:spPr>
          <a:xfrm>
            <a:off x="7334506" y="6188946"/>
            <a:ext cx="2785929" cy="369332"/>
          </a:xfrm>
          <a:prstGeom prst="rect">
            <a:avLst/>
          </a:prstGeom>
          <a:noFill/>
        </p:spPr>
        <p:txBody>
          <a:bodyPr wrap="square" rtlCol="0">
            <a:spAutoFit/>
          </a:bodyPr>
          <a:lstStyle/>
          <a:p>
            <a:r>
              <a:rPr lang="en-GB" dirty="0" smtClean="0"/>
              <a:t>Count pulses/clock ticks</a:t>
            </a:r>
            <a:endParaRPr lang="en-GB" dirty="0"/>
          </a:p>
        </p:txBody>
      </p:sp>
      <p:sp>
        <p:nvSpPr>
          <p:cNvPr id="16" name="TextBox 15"/>
          <p:cNvSpPr txBox="1"/>
          <p:nvPr/>
        </p:nvSpPr>
        <p:spPr>
          <a:xfrm>
            <a:off x="7338067" y="6428337"/>
            <a:ext cx="3626494" cy="369332"/>
          </a:xfrm>
          <a:prstGeom prst="rect">
            <a:avLst/>
          </a:prstGeom>
          <a:noFill/>
        </p:spPr>
        <p:txBody>
          <a:bodyPr wrap="square" rtlCol="0">
            <a:spAutoFit/>
          </a:bodyPr>
          <a:lstStyle/>
          <a:p>
            <a:r>
              <a:rPr lang="en-GB" dirty="0" smtClean="0"/>
              <a:t>Know pulses/clock ticks per second</a:t>
            </a:r>
            <a:endParaRPr lang="en-GB" dirty="0"/>
          </a:p>
        </p:txBody>
      </p:sp>
    </p:spTree>
    <p:extLst>
      <p:ext uri="{BB962C8B-B14F-4D97-AF65-F5344CB8AC3E}">
        <p14:creationId xmlns:p14="http://schemas.microsoft.com/office/powerpoint/2010/main" val="21913179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4</a:t>
            </a:fld>
            <a:endParaRPr lang="en-GB"/>
          </a:p>
        </p:txBody>
      </p:sp>
      <p:sp>
        <p:nvSpPr>
          <p:cNvPr id="3" name="TextBox 2"/>
          <p:cNvSpPr txBox="1"/>
          <p:nvPr/>
        </p:nvSpPr>
        <p:spPr>
          <a:xfrm>
            <a:off x="573741" y="510988"/>
            <a:ext cx="10919012" cy="923330"/>
          </a:xfrm>
          <a:prstGeom prst="rect">
            <a:avLst/>
          </a:prstGeom>
          <a:noFill/>
        </p:spPr>
        <p:txBody>
          <a:bodyPr wrap="square" rtlCol="0">
            <a:spAutoFit/>
          </a:bodyPr>
          <a:lstStyle/>
          <a:p>
            <a:r>
              <a:rPr lang="en-GB" sz="5400" dirty="0" smtClean="0">
                <a:solidFill>
                  <a:srgbClr val="00B0F0"/>
                </a:solidFill>
              </a:rPr>
              <a:t>Overview</a:t>
            </a:r>
            <a:endParaRPr lang="en-GB" sz="5400"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5" name="Rectangle 4"/>
          <p:cNvSpPr/>
          <p:nvPr/>
        </p:nvSpPr>
        <p:spPr>
          <a:xfrm>
            <a:off x="692209" y="1615155"/>
            <a:ext cx="11263357" cy="5170646"/>
          </a:xfrm>
          <a:prstGeom prst="rect">
            <a:avLst/>
          </a:prstGeom>
        </p:spPr>
        <p:txBody>
          <a:bodyPr wrap="square">
            <a:spAutoFit/>
          </a:bodyPr>
          <a:lstStyle/>
          <a:p>
            <a:pPr marL="285750" indent="-285750">
              <a:buFont typeface="Wingdings" panose="05000000000000000000" pitchFamily="2" charset="2"/>
              <a:buChar char="q"/>
            </a:pPr>
            <a:r>
              <a:rPr lang="en-GB" sz="2400" dirty="0"/>
              <a:t>How to use a timing </a:t>
            </a:r>
            <a:r>
              <a:rPr lang="en-GB" sz="2400" dirty="0" smtClean="0"/>
              <a:t>component, </a:t>
            </a:r>
            <a:r>
              <a:rPr lang="en-GB" sz="2400" dirty="0" err="1" smtClean="0"/>
              <a:t>TTimer</a:t>
            </a:r>
            <a:r>
              <a:rPr lang="en-GB" sz="2400" dirty="0" smtClean="0"/>
              <a:t>, </a:t>
            </a:r>
            <a:r>
              <a:rPr lang="en-GB" sz="2400" dirty="0" smtClean="0"/>
              <a:t>from the </a:t>
            </a:r>
            <a:r>
              <a:rPr lang="en-GB" sz="2400" dirty="0" err="1" smtClean="0"/>
              <a:t>Vcl.ExtCtrls</a:t>
            </a:r>
            <a:r>
              <a:rPr lang="en-GB" sz="2400" dirty="0" smtClean="0"/>
              <a:t> unit and the </a:t>
            </a:r>
            <a:r>
              <a:rPr lang="en-GB" sz="2400" dirty="0" err="1" smtClean="0"/>
              <a:t>FMX.Types</a:t>
            </a:r>
            <a:r>
              <a:rPr lang="en-GB" sz="2400" dirty="0" smtClean="0"/>
              <a:t> unit, </a:t>
            </a:r>
            <a:r>
              <a:rPr lang="en-GB" sz="2400" dirty="0"/>
              <a:t>to create an event that can be responded to</a:t>
            </a:r>
          </a:p>
          <a:p>
            <a:pPr marL="285750" indent="-285750">
              <a:buFont typeface="Wingdings" panose="05000000000000000000" pitchFamily="2" charset="2"/>
              <a:buChar char="q"/>
            </a:pPr>
            <a:endParaRPr lang="en-GB" sz="2400" dirty="0" smtClean="0"/>
          </a:p>
          <a:p>
            <a:pPr marL="285750" indent="-285750">
              <a:buFont typeface="Wingdings" panose="05000000000000000000" pitchFamily="2" charset="2"/>
              <a:buChar char="q"/>
            </a:pPr>
            <a:r>
              <a:rPr lang="en-GB" sz="2400" dirty="0" smtClean="0"/>
              <a:t>How to obtain a measurement of a time interval using</a:t>
            </a:r>
          </a:p>
          <a:p>
            <a:pPr marL="742950" lvl="1" indent="-285750">
              <a:buFont typeface="Arial" panose="020B0604020202020204" pitchFamily="34" charset="0"/>
              <a:buChar char="•"/>
            </a:pPr>
            <a:r>
              <a:rPr lang="en-GB" sz="2400" dirty="0" err="1" smtClean="0"/>
              <a:t>GetTickCount</a:t>
            </a:r>
            <a:r>
              <a:rPr lang="en-GB" sz="2400" dirty="0" smtClean="0"/>
              <a:t> and GetTickCount64 from the </a:t>
            </a:r>
            <a:r>
              <a:rPr lang="en-GB" sz="2400" dirty="0" err="1" smtClean="0"/>
              <a:t>WinAPI.Windows</a:t>
            </a:r>
            <a:r>
              <a:rPr lang="en-GB" sz="2400" dirty="0" smtClean="0"/>
              <a:t> unit</a:t>
            </a:r>
          </a:p>
          <a:p>
            <a:pPr marL="285750" indent="-285750">
              <a:buFont typeface="Arial" panose="020B0604020202020204" pitchFamily="34" charset="0"/>
              <a:buChar char="•"/>
            </a:pPr>
            <a:endParaRPr lang="en-GB" sz="2400" dirty="0"/>
          </a:p>
          <a:p>
            <a:pPr marL="742950" lvl="1" indent="-285750">
              <a:buFont typeface="Arial" panose="020B0604020202020204" pitchFamily="34" charset="0"/>
              <a:buChar char="•"/>
            </a:pPr>
            <a:r>
              <a:rPr lang="en-GB" sz="2400" dirty="0" err="1" smtClean="0"/>
              <a:t>TStopwatch</a:t>
            </a:r>
            <a:r>
              <a:rPr lang="en-GB" sz="2400" dirty="0" smtClean="0"/>
              <a:t>, a high resolution timer, </a:t>
            </a:r>
            <a:r>
              <a:rPr lang="en-GB" sz="2400" dirty="0" smtClean="0"/>
              <a:t>from the </a:t>
            </a:r>
            <a:r>
              <a:rPr lang="en-GB" sz="2400" dirty="0" err="1" smtClean="0"/>
              <a:t>System.Diagnostics</a:t>
            </a:r>
            <a:r>
              <a:rPr lang="en-GB" sz="2400" dirty="0" smtClean="0"/>
              <a:t> unit</a:t>
            </a:r>
          </a:p>
          <a:p>
            <a:pPr marL="285750" indent="-285750">
              <a:buFont typeface="Wingdings" panose="05000000000000000000" pitchFamily="2" charset="2"/>
              <a:buChar char="q"/>
            </a:pPr>
            <a:endParaRPr lang="en-GB" sz="2400" dirty="0"/>
          </a:p>
          <a:p>
            <a:pPr marL="285750" indent="-285750">
              <a:buFont typeface="Wingdings" panose="05000000000000000000" pitchFamily="2" charset="2"/>
              <a:buChar char="q"/>
            </a:pPr>
            <a:r>
              <a:rPr lang="en-GB" sz="2400" dirty="0" smtClean="0"/>
              <a:t>How to obtain the current date and time using the </a:t>
            </a:r>
            <a:r>
              <a:rPr lang="en-GB" sz="2400" dirty="0" err="1" smtClean="0"/>
              <a:t>TDateTime</a:t>
            </a:r>
            <a:r>
              <a:rPr lang="en-GB" sz="2400" dirty="0" smtClean="0"/>
              <a:t> data type from the System Unit</a:t>
            </a:r>
          </a:p>
          <a:p>
            <a:pPr marL="285750" indent="-285750">
              <a:buFont typeface="Wingdings" panose="05000000000000000000" pitchFamily="2" charset="2"/>
              <a:buChar char="q"/>
            </a:pPr>
            <a:endParaRPr lang="en-GB" sz="2400" dirty="0"/>
          </a:p>
          <a:p>
            <a:pPr marL="285750" indent="-285750">
              <a:buFont typeface="Wingdings" panose="05000000000000000000" pitchFamily="2" charset="2"/>
              <a:buChar char="q"/>
            </a:pPr>
            <a:r>
              <a:rPr lang="en-GB" sz="2400" dirty="0" smtClean="0"/>
              <a:t>Working with dates and times in Delphi using date and time routines found in the System. </a:t>
            </a:r>
            <a:r>
              <a:rPr lang="en-GB" sz="2400" dirty="0" err="1" smtClean="0"/>
              <a:t>System.SysUtils</a:t>
            </a:r>
            <a:r>
              <a:rPr lang="en-GB" sz="2400" dirty="0" smtClean="0"/>
              <a:t> and </a:t>
            </a:r>
            <a:r>
              <a:rPr lang="en-GB" sz="2400" dirty="0" err="1" smtClean="0"/>
              <a:t>System.dateUtils</a:t>
            </a:r>
            <a:r>
              <a:rPr lang="en-GB" sz="2400" dirty="0" smtClean="0"/>
              <a:t> units</a:t>
            </a:r>
          </a:p>
          <a:p>
            <a:pPr marL="285750" indent="-285750">
              <a:buFont typeface="Wingdings" panose="05000000000000000000" pitchFamily="2" charset="2"/>
              <a:buChar char="q"/>
            </a:pPr>
            <a:endParaRPr lang="en-GB" dirty="0"/>
          </a:p>
        </p:txBody>
      </p:sp>
    </p:spTree>
    <p:extLst>
      <p:ext uri="{BB962C8B-B14F-4D97-AF65-F5344CB8AC3E}">
        <p14:creationId xmlns:p14="http://schemas.microsoft.com/office/powerpoint/2010/main" val="68489716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510988"/>
            <a:ext cx="10919012" cy="584775"/>
          </a:xfrm>
          <a:prstGeom prst="rect">
            <a:avLst/>
          </a:prstGeom>
          <a:noFill/>
        </p:spPr>
        <p:txBody>
          <a:bodyPr wrap="square" rtlCol="0">
            <a:spAutoFit/>
          </a:bodyPr>
          <a:lstStyle/>
          <a:p>
            <a:r>
              <a:rPr lang="en-GB" sz="3200" dirty="0" smtClean="0">
                <a:solidFill>
                  <a:srgbClr val="00B0F0"/>
                </a:solidFill>
              </a:rPr>
              <a:t>Using </a:t>
            </a:r>
            <a:r>
              <a:rPr lang="en-GB" sz="3200" dirty="0" err="1" smtClean="0">
                <a:solidFill>
                  <a:srgbClr val="00B0F0"/>
                </a:solidFill>
              </a:rPr>
              <a:t>TTimer</a:t>
            </a:r>
            <a:r>
              <a:rPr lang="en-GB" sz="3200" dirty="0" smtClean="0">
                <a:solidFill>
                  <a:srgbClr val="00B0F0"/>
                </a:solidFill>
              </a:rPr>
              <a:t> from </a:t>
            </a:r>
            <a:r>
              <a:rPr lang="en-GB" sz="3200" dirty="0" err="1" smtClean="0">
                <a:solidFill>
                  <a:srgbClr val="00B0F0"/>
                </a:solidFill>
              </a:rPr>
              <a:t>Vcl.ExtCtrls</a:t>
            </a:r>
            <a:r>
              <a:rPr lang="en-GB" sz="3200" dirty="0" smtClean="0">
                <a:solidFill>
                  <a:srgbClr val="00B0F0"/>
                </a:solidFill>
              </a:rPr>
              <a:t> unit </a:t>
            </a:r>
            <a:endParaRPr lang="en-GB" sz="3200" dirty="0">
              <a:solidFill>
                <a:srgbClr val="00B0F0"/>
              </a:solidFill>
            </a:endParaRPr>
          </a:p>
        </p:txBody>
      </p:sp>
      <p:sp>
        <p:nvSpPr>
          <p:cNvPr id="3" name="TextBox 2"/>
          <p:cNvSpPr txBox="1"/>
          <p:nvPr/>
        </p:nvSpPr>
        <p:spPr>
          <a:xfrm>
            <a:off x="402131" y="3804129"/>
            <a:ext cx="12155304" cy="2246769"/>
          </a:xfrm>
          <a:prstGeom prst="rect">
            <a:avLst/>
          </a:prstGeom>
          <a:noFill/>
        </p:spPr>
        <p:txBody>
          <a:bodyPr wrap="square" rtlCol="0">
            <a:spAutoFit/>
          </a:bodyPr>
          <a:lstStyle/>
          <a:p>
            <a:r>
              <a:rPr lang="en-GB" sz="1400" dirty="0">
                <a:latin typeface="Consolas" panose="020B0609020204030204" pitchFamily="49" charset="0"/>
              </a:rPr>
              <a:t>Procedure </a:t>
            </a:r>
            <a:r>
              <a:rPr lang="en-GB" sz="1400" dirty="0" err="1">
                <a:latin typeface="Consolas" panose="020B0609020204030204" pitchFamily="49" charset="0"/>
              </a:rPr>
              <a:t>TMainForm.FrameTimerTimer</a:t>
            </a:r>
            <a:r>
              <a:rPr lang="en-GB" sz="1400" dirty="0">
                <a:latin typeface="Consolas" panose="020B0609020204030204" pitchFamily="49" charset="0"/>
              </a:rPr>
              <a:t>(Sender: </a:t>
            </a:r>
            <a:r>
              <a:rPr lang="en-GB" sz="1400" dirty="0" err="1">
                <a:latin typeface="Consolas" panose="020B0609020204030204" pitchFamily="49" charset="0"/>
              </a:rPr>
              <a:t>TObject</a:t>
            </a:r>
            <a:r>
              <a:rPr lang="en-GB" sz="1400" dirty="0">
                <a:latin typeface="Consolas" panose="020B0609020204030204" pitchFamily="49" charset="0"/>
              </a:rPr>
              <a:t>);</a:t>
            </a:r>
          </a:p>
          <a:p>
            <a:r>
              <a:rPr lang="en-GB" sz="1400" dirty="0">
                <a:latin typeface="Consolas" panose="020B0609020204030204" pitchFamily="49" charset="0"/>
              </a:rPr>
              <a:t>  Begin</a:t>
            </a:r>
          </a:p>
          <a:p>
            <a:r>
              <a:rPr lang="en-GB" sz="1400" dirty="0">
                <a:latin typeface="Consolas" panose="020B0609020204030204" pitchFamily="49" charset="0"/>
              </a:rPr>
              <a:t>    </a:t>
            </a:r>
            <a:r>
              <a:rPr lang="en-GB" sz="1400" dirty="0" err="1">
                <a:latin typeface="Consolas" panose="020B0609020204030204" pitchFamily="49" charset="0"/>
              </a:rPr>
              <a:t>MediaPlayerJungleSounds.Play</a:t>
            </a:r>
            <a:r>
              <a:rPr lang="en-GB" sz="1400" dirty="0">
                <a:latin typeface="Consolas" panose="020B0609020204030204" pitchFamily="49" charset="0"/>
              </a:rPr>
              <a:t>;</a:t>
            </a:r>
          </a:p>
          <a:p>
            <a:r>
              <a:rPr lang="en-GB" sz="1400" dirty="0">
                <a:latin typeface="Consolas" panose="020B0609020204030204" pitchFamily="49" charset="0"/>
              </a:rPr>
              <a:t>    Counter := (Counter + 1) Mod 42;</a:t>
            </a:r>
          </a:p>
          <a:p>
            <a:r>
              <a:rPr lang="en-GB" sz="1400" dirty="0">
                <a:latin typeface="Consolas" panose="020B0609020204030204" pitchFamily="49" charset="0"/>
              </a:rPr>
              <a:t>    </a:t>
            </a:r>
            <a:r>
              <a:rPr lang="en-GB" sz="1400" dirty="0" err="1">
                <a:latin typeface="Consolas" panose="020B0609020204030204" pitchFamily="49" charset="0"/>
              </a:rPr>
              <a:t>NumberString</a:t>
            </a:r>
            <a:r>
              <a:rPr lang="en-GB" sz="1400" dirty="0">
                <a:latin typeface="Consolas" panose="020B0609020204030204" pitchFamily="49" charset="0"/>
              </a:rPr>
              <a:t> := '00' + </a:t>
            </a:r>
            <a:r>
              <a:rPr lang="en-GB" sz="1400" dirty="0" err="1">
                <a:latin typeface="Consolas" panose="020B0609020204030204" pitchFamily="49" charset="0"/>
              </a:rPr>
              <a:t>IntToStr</a:t>
            </a:r>
            <a:r>
              <a:rPr lang="en-GB" sz="1400" dirty="0">
                <a:latin typeface="Consolas" panose="020B0609020204030204" pitchFamily="49" charset="0"/>
              </a:rPr>
              <a:t>(Counter + 16);</a:t>
            </a:r>
          </a:p>
          <a:p>
            <a:r>
              <a:rPr lang="en-GB" sz="1400" dirty="0">
                <a:latin typeface="Consolas" panose="020B0609020204030204" pitchFamily="49" charset="0"/>
              </a:rPr>
              <a:t>    </a:t>
            </a:r>
            <a:r>
              <a:rPr lang="en-GB" sz="1400" dirty="0" err="1">
                <a:latin typeface="Consolas" panose="020B0609020204030204" pitchFamily="49" charset="0"/>
              </a:rPr>
              <a:t>FileName</a:t>
            </a:r>
            <a:r>
              <a:rPr lang="en-GB" sz="1400" dirty="0">
                <a:latin typeface="Consolas" panose="020B0609020204030204" pitchFamily="49" charset="0"/>
              </a:rPr>
              <a:t> := 'IMGP' + </a:t>
            </a:r>
            <a:r>
              <a:rPr lang="en-GB" sz="1400" dirty="0" err="1">
                <a:latin typeface="Consolas" panose="020B0609020204030204" pitchFamily="49" charset="0"/>
              </a:rPr>
              <a:t>NumberString</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MainForm.Caption</a:t>
            </a:r>
            <a:r>
              <a:rPr lang="en-GB" sz="1400" dirty="0">
                <a:latin typeface="Consolas" panose="020B0609020204030204" pitchFamily="49" charset="0"/>
              </a:rPr>
              <a:t> := </a:t>
            </a:r>
            <a:r>
              <a:rPr lang="en-GB" sz="1400" dirty="0" err="1">
                <a:latin typeface="Consolas" panose="020B0609020204030204" pitchFamily="49" charset="0"/>
              </a:rPr>
              <a:t>FileName</a:t>
            </a:r>
            <a:r>
              <a:rPr lang="en-GB" sz="1400" dirty="0">
                <a:latin typeface="Consolas" panose="020B0609020204030204" pitchFamily="49" charset="0"/>
              </a:rPr>
              <a:t>;</a:t>
            </a:r>
          </a:p>
          <a:p>
            <a:r>
              <a:rPr lang="en-GB" sz="1400" dirty="0">
                <a:latin typeface="Consolas" panose="020B0609020204030204" pitchFamily="49" charset="0"/>
              </a:rPr>
              <a:t>    </a:t>
            </a:r>
            <a:r>
              <a:rPr lang="en-GB" sz="1400" dirty="0" err="1">
                <a:latin typeface="Consolas" panose="020B0609020204030204" pitchFamily="49" charset="0"/>
              </a:rPr>
              <a:t>ImageOrangutan.Stretch</a:t>
            </a:r>
            <a:r>
              <a:rPr lang="en-GB" sz="1400" dirty="0">
                <a:latin typeface="Consolas" panose="020B0609020204030204" pitchFamily="49" charset="0"/>
              </a:rPr>
              <a:t> := True;</a:t>
            </a:r>
          </a:p>
          <a:p>
            <a:r>
              <a:rPr lang="en-GB" sz="1400" dirty="0">
                <a:latin typeface="Consolas" panose="020B0609020204030204" pitchFamily="49" charset="0"/>
              </a:rPr>
              <a:t>    </a:t>
            </a:r>
            <a:r>
              <a:rPr lang="en-GB" sz="1400" dirty="0" err="1">
                <a:latin typeface="Consolas" panose="020B0609020204030204" pitchFamily="49" charset="0"/>
              </a:rPr>
              <a:t>ImageOrangutan.Picture.LoadFromFile</a:t>
            </a:r>
            <a:r>
              <a:rPr lang="en-GB" sz="1400" dirty="0">
                <a:latin typeface="Consolas" panose="020B0609020204030204" pitchFamily="49" charset="0"/>
              </a:rPr>
              <a:t>('Z:\</a:t>
            </a:r>
            <a:r>
              <a:rPr lang="en-GB" sz="1400" dirty="0" err="1">
                <a:latin typeface="Consolas" panose="020B0609020204030204" pitchFamily="49" charset="0"/>
              </a:rPr>
              <a:t>ProductionChapters</a:t>
            </a:r>
            <a:r>
              <a:rPr lang="en-GB" sz="1400" dirty="0">
                <a:latin typeface="Consolas" panose="020B0609020204030204" pitchFamily="49" charset="0"/>
              </a:rPr>
              <a:t>\</a:t>
            </a:r>
            <a:r>
              <a:rPr lang="en-GB" sz="1400" dirty="0" err="1">
                <a:latin typeface="Consolas" panose="020B0609020204030204" pitchFamily="49" charset="0"/>
              </a:rPr>
              <a:t>DelphiBook</a:t>
            </a:r>
            <a:r>
              <a:rPr lang="en-GB" sz="1400" dirty="0">
                <a:latin typeface="Consolas" panose="020B0609020204030204" pitchFamily="49" charset="0"/>
              </a:rPr>
              <a:t>\Code\Chapter1\Images\' + </a:t>
            </a:r>
            <a:r>
              <a:rPr lang="en-GB" sz="1400" dirty="0" err="1">
                <a:latin typeface="Consolas" panose="020B0609020204030204" pitchFamily="49" charset="0"/>
              </a:rPr>
              <a:t>FileName</a:t>
            </a:r>
            <a:r>
              <a:rPr lang="en-GB" sz="1400" dirty="0">
                <a:latin typeface="Consolas" panose="020B0609020204030204" pitchFamily="49" charset="0"/>
              </a:rPr>
              <a:t> + '.jpg');</a:t>
            </a:r>
          </a:p>
          <a:p>
            <a:r>
              <a:rPr lang="en-GB" sz="1400" dirty="0">
                <a:latin typeface="Consolas" panose="020B0609020204030204" pitchFamily="49" charset="0"/>
              </a:rPr>
              <a:t>  End;</a:t>
            </a:r>
            <a:endParaRPr lang="en-GB" sz="1400" dirty="0" smtClean="0">
              <a:latin typeface="Consolas" panose="020B0609020204030204" pitchFamily="49" charset="0"/>
            </a:endParaRPr>
          </a:p>
        </p:txBody>
      </p:sp>
      <p:sp>
        <p:nvSpPr>
          <p:cNvPr id="7" name="Slide Number Placeholder 6"/>
          <p:cNvSpPr>
            <a:spLocks noGrp="1"/>
          </p:cNvSpPr>
          <p:nvPr>
            <p:ph type="sldNum" sz="quarter" idx="12"/>
          </p:nvPr>
        </p:nvSpPr>
        <p:spPr/>
        <p:txBody>
          <a:bodyPr/>
          <a:lstStyle/>
          <a:p>
            <a:fld id="{F3FB39D1-6B6F-4AC9-B245-7074094B5DCF}" type="slidenum">
              <a:rPr lang="en-GB" smtClean="0"/>
              <a:t>5</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pic>
        <p:nvPicPr>
          <p:cNvPr id="4" name="Picture 3"/>
          <p:cNvPicPr>
            <a:picLocks noChangeAspect="1"/>
          </p:cNvPicPr>
          <p:nvPr/>
        </p:nvPicPr>
        <p:blipFill>
          <a:blip r:embed="rId4"/>
          <a:stretch>
            <a:fillRect/>
          </a:stretch>
        </p:blipFill>
        <p:spPr>
          <a:xfrm>
            <a:off x="615491" y="1702129"/>
            <a:ext cx="3562847" cy="1495634"/>
          </a:xfrm>
          <a:prstGeom prst="rect">
            <a:avLst/>
          </a:prstGeom>
        </p:spPr>
      </p:pic>
      <p:sp>
        <p:nvSpPr>
          <p:cNvPr id="5" name="TextBox 4"/>
          <p:cNvSpPr txBox="1"/>
          <p:nvPr/>
        </p:nvSpPr>
        <p:spPr>
          <a:xfrm>
            <a:off x="5947954" y="1463040"/>
            <a:ext cx="4990012" cy="2031325"/>
          </a:xfrm>
          <a:prstGeom prst="rect">
            <a:avLst/>
          </a:prstGeom>
          <a:noFill/>
        </p:spPr>
        <p:txBody>
          <a:bodyPr wrap="square" rtlCol="0">
            <a:spAutoFit/>
          </a:bodyPr>
          <a:lstStyle/>
          <a:p>
            <a:r>
              <a:rPr lang="en-GB" dirty="0">
                <a:solidFill>
                  <a:srgbClr val="FF0000"/>
                </a:solidFill>
              </a:rPr>
              <a:t>The standard VCL </a:t>
            </a:r>
            <a:r>
              <a:rPr lang="en-GB" dirty="0" err="1">
                <a:solidFill>
                  <a:srgbClr val="FF0000"/>
                </a:solidFill>
              </a:rPr>
              <a:t>TTimer</a:t>
            </a:r>
            <a:r>
              <a:rPr lang="en-GB" dirty="0">
                <a:solidFill>
                  <a:srgbClr val="FF0000"/>
                </a:solidFill>
              </a:rPr>
              <a:t> component is a wrapper for the Windows API timer functions </a:t>
            </a:r>
            <a:r>
              <a:rPr lang="en-GB" dirty="0" err="1">
                <a:solidFill>
                  <a:srgbClr val="FF0000"/>
                </a:solidFill>
              </a:rPr>
              <a:t>SetTimer</a:t>
            </a:r>
            <a:r>
              <a:rPr lang="en-GB" dirty="0">
                <a:solidFill>
                  <a:srgbClr val="FF0000"/>
                </a:solidFill>
              </a:rPr>
              <a:t> and </a:t>
            </a:r>
            <a:r>
              <a:rPr lang="en-GB" dirty="0" err="1">
                <a:solidFill>
                  <a:srgbClr val="FF0000"/>
                </a:solidFill>
              </a:rPr>
              <a:t>KillTimer</a:t>
            </a:r>
            <a:r>
              <a:rPr lang="en-GB" dirty="0">
                <a:solidFill>
                  <a:srgbClr val="FF0000"/>
                </a:solidFill>
              </a:rPr>
              <a:t>. </a:t>
            </a:r>
            <a:r>
              <a:rPr lang="en-GB" dirty="0" err="1">
                <a:solidFill>
                  <a:srgbClr val="FF0000"/>
                </a:solidFill>
              </a:rPr>
              <a:t>TTimer</a:t>
            </a:r>
            <a:r>
              <a:rPr lang="en-GB" dirty="0">
                <a:solidFill>
                  <a:srgbClr val="FF0000"/>
                </a:solidFill>
              </a:rPr>
              <a:t> simplifies the processing of the WM_TIMER messages by converting them into </a:t>
            </a:r>
            <a:r>
              <a:rPr lang="en-GB" dirty="0" err="1">
                <a:solidFill>
                  <a:srgbClr val="FF0000"/>
                </a:solidFill>
              </a:rPr>
              <a:t>OnTimer</a:t>
            </a:r>
            <a:r>
              <a:rPr lang="en-GB" dirty="0">
                <a:solidFill>
                  <a:srgbClr val="FF0000"/>
                </a:solidFill>
              </a:rPr>
              <a:t> events. A timer based on WM_TIMER message processing cannot provide a resolution better than 10 milliseconds.</a:t>
            </a:r>
          </a:p>
        </p:txBody>
      </p:sp>
    </p:spTree>
    <p:extLst>
      <p:ext uri="{BB962C8B-B14F-4D97-AF65-F5344CB8AC3E}">
        <p14:creationId xmlns:p14="http://schemas.microsoft.com/office/powerpoint/2010/main" val="31903308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82287" y="275198"/>
            <a:ext cx="10919012" cy="584775"/>
          </a:xfrm>
          <a:prstGeom prst="rect">
            <a:avLst/>
          </a:prstGeom>
          <a:noFill/>
        </p:spPr>
        <p:txBody>
          <a:bodyPr wrap="square" rtlCol="0">
            <a:spAutoFit/>
          </a:bodyPr>
          <a:lstStyle/>
          <a:p>
            <a:r>
              <a:rPr lang="en-GB" sz="3200" dirty="0">
                <a:solidFill>
                  <a:srgbClr val="00B0F0"/>
                </a:solidFill>
              </a:rPr>
              <a:t>Using </a:t>
            </a:r>
            <a:r>
              <a:rPr lang="en-GB" sz="3200" dirty="0" err="1">
                <a:solidFill>
                  <a:srgbClr val="00B0F0"/>
                </a:solidFill>
              </a:rPr>
              <a:t>TTimer</a:t>
            </a:r>
            <a:r>
              <a:rPr lang="en-GB" sz="3200" dirty="0">
                <a:solidFill>
                  <a:srgbClr val="00B0F0"/>
                </a:solidFill>
              </a:rPr>
              <a:t> from </a:t>
            </a:r>
            <a:r>
              <a:rPr lang="en-GB" sz="3200" dirty="0" err="1">
                <a:solidFill>
                  <a:srgbClr val="00B0F0"/>
                </a:solidFill>
              </a:rPr>
              <a:t>Vcl.ExtCtrls</a:t>
            </a:r>
            <a:r>
              <a:rPr lang="en-GB" sz="3200" dirty="0">
                <a:solidFill>
                  <a:srgbClr val="00B0F0"/>
                </a:solidFill>
              </a:rPr>
              <a:t> </a:t>
            </a:r>
            <a:r>
              <a:rPr lang="en-GB" sz="3200" dirty="0" smtClean="0">
                <a:solidFill>
                  <a:srgbClr val="00B0F0"/>
                </a:solidFill>
              </a:rPr>
              <a:t>unit</a:t>
            </a:r>
            <a:endParaRPr lang="en-GB" sz="3200" dirty="0">
              <a:solidFill>
                <a:srgbClr val="00B0F0"/>
              </a:solidFill>
            </a:endParaRPr>
          </a:p>
        </p:txBody>
      </p:sp>
      <p:sp>
        <p:nvSpPr>
          <p:cNvPr id="3" name="TextBox 2"/>
          <p:cNvSpPr txBox="1"/>
          <p:nvPr/>
        </p:nvSpPr>
        <p:spPr>
          <a:xfrm>
            <a:off x="663388" y="1102659"/>
            <a:ext cx="10945906" cy="492443"/>
          </a:xfrm>
          <a:prstGeom prst="rect">
            <a:avLst/>
          </a:prstGeom>
          <a:noFill/>
        </p:spPr>
        <p:txBody>
          <a:bodyPr wrap="square" rtlCol="0">
            <a:spAutoFit/>
          </a:bodyPr>
          <a:lstStyle/>
          <a:p>
            <a:pPr lvl="1"/>
            <a:endParaRPr lang="en-GB" sz="800" dirty="0" smtClean="0"/>
          </a:p>
          <a:p>
            <a:pPr lvl="2"/>
            <a:endParaRPr lang="en-GB" dirty="0" smtClean="0"/>
          </a:p>
        </p:txBody>
      </p:sp>
      <p:sp>
        <p:nvSpPr>
          <p:cNvPr id="7" name="Slide Number Placeholder 6"/>
          <p:cNvSpPr>
            <a:spLocks noGrp="1"/>
          </p:cNvSpPr>
          <p:nvPr>
            <p:ph type="sldNum" sz="quarter" idx="12"/>
          </p:nvPr>
        </p:nvSpPr>
        <p:spPr/>
        <p:txBody>
          <a:bodyPr/>
          <a:lstStyle/>
          <a:p>
            <a:fld id="{F3FB39D1-6B6F-4AC9-B245-7074094B5DCF}" type="slidenum">
              <a:rPr lang="en-GB" smtClean="0"/>
              <a:t>6</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pic>
        <p:nvPicPr>
          <p:cNvPr id="4" name="Picture 3"/>
          <p:cNvPicPr>
            <a:picLocks noChangeAspect="1"/>
          </p:cNvPicPr>
          <p:nvPr/>
        </p:nvPicPr>
        <p:blipFill>
          <a:blip r:embed="rId4"/>
          <a:stretch>
            <a:fillRect/>
          </a:stretch>
        </p:blipFill>
        <p:spPr>
          <a:xfrm>
            <a:off x="2248577" y="1595102"/>
            <a:ext cx="7116168" cy="2343477"/>
          </a:xfrm>
          <a:prstGeom prst="rect">
            <a:avLst/>
          </a:prstGeom>
        </p:spPr>
      </p:pic>
      <p:pic>
        <p:nvPicPr>
          <p:cNvPr id="5" name="Picture 4"/>
          <p:cNvPicPr>
            <a:picLocks noChangeAspect="1"/>
          </p:cNvPicPr>
          <p:nvPr/>
        </p:nvPicPr>
        <p:blipFill>
          <a:blip r:embed="rId5"/>
          <a:stretch>
            <a:fillRect/>
          </a:stretch>
        </p:blipFill>
        <p:spPr>
          <a:xfrm>
            <a:off x="2335663" y="4150621"/>
            <a:ext cx="6020640" cy="1448002"/>
          </a:xfrm>
          <a:prstGeom prst="rect">
            <a:avLst/>
          </a:prstGeom>
        </p:spPr>
      </p:pic>
    </p:spTree>
    <p:extLst>
      <p:ext uri="{BB962C8B-B14F-4D97-AF65-F5344CB8AC3E}">
        <p14:creationId xmlns:p14="http://schemas.microsoft.com/office/powerpoint/2010/main" val="20666932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F3FB39D1-6B6F-4AC9-B245-7074094B5DCF}" type="slidenum">
              <a:rPr lang="en-GB" smtClean="0"/>
              <a:t>7</a:t>
            </a:fld>
            <a:endParaRPr lang="en-GB"/>
          </a:p>
        </p:txBody>
      </p:sp>
      <p:sp>
        <p:nvSpPr>
          <p:cNvPr id="3" name="TextBox 2"/>
          <p:cNvSpPr txBox="1"/>
          <p:nvPr/>
        </p:nvSpPr>
        <p:spPr>
          <a:xfrm>
            <a:off x="267801" y="719832"/>
            <a:ext cx="5220293" cy="6001643"/>
          </a:xfrm>
          <a:prstGeom prst="rect">
            <a:avLst/>
          </a:prstGeom>
          <a:noFill/>
        </p:spPr>
        <p:txBody>
          <a:bodyPr wrap="square" rtlCol="0">
            <a:spAutoFit/>
          </a:bodyPr>
          <a:lstStyle/>
          <a:p>
            <a:pPr marL="0" lvl="2"/>
            <a:r>
              <a:rPr lang="en-GB" sz="2400" dirty="0">
                <a:solidFill>
                  <a:srgbClr val="00B0F0"/>
                </a:solidFill>
              </a:rPr>
              <a:t>Non-computable problem</a:t>
            </a:r>
            <a:endParaRPr lang="en-GB" sz="2400" dirty="0"/>
          </a:p>
          <a:p>
            <a:pPr marL="342900" lvl="2" indent="-342900">
              <a:buFont typeface="Wingdings" panose="05000000000000000000" pitchFamily="2" charset="2"/>
              <a:buChar char="q"/>
            </a:pPr>
            <a:r>
              <a:rPr lang="en-GB" sz="2400" dirty="0" smtClean="0"/>
              <a:t>Eight-puzzle </a:t>
            </a:r>
            <a:r>
              <a:rPr lang="en-GB" sz="2400" dirty="0"/>
              <a:t>problem. </a:t>
            </a:r>
            <a:endParaRPr lang="en-GB" sz="2400" dirty="0" smtClean="0"/>
          </a:p>
          <a:p>
            <a:pPr marL="342900" lvl="2" indent="-342900">
              <a:buFont typeface="Wingdings" panose="05000000000000000000" pitchFamily="2" charset="2"/>
              <a:buChar char="q"/>
            </a:pPr>
            <a:r>
              <a:rPr lang="en-GB" sz="2400" dirty="0" smtClean="0"/>
              <a:t>The </a:t>
            </a:r>
            <a:r>
              <a:rPr lang="en-GB" sz="2400" dirty="0"/>
              <a:t>puzzle has an initial state I. </a:t>
            </a:r>
            <a:endParaRPr lang="en-GB" sz="2400" dirty="0" smtClean="0"/>
          </a:p>
          <a:p>
            <a:pPr marL="342900" lvl="2" indent="-342900">
              <a:buFont typeface="Wingdings" panose="05000000000000000000" pitchFamily="2" charset="2"/>
              <a:buChar char="q"/>
            </a:pPr>
            <a:r>
              <a:rPr lang="en-GB" sz="2400" dirty="0" smtClean="0"/>
              <a:t>The </a:t>
            </a:r>
            <a:r>
              <a:rPr lang="en-GB" sz="2400" dirty="0"/>
              <a:t>objective is to reach </a:t>
            </a:r>
            <a:r>
              <a:rPr lang="en-GB" sz="2400" dirty="0" smtClean="0"/>
              <a:t>the </a:t>
            </a:r>
            <a:r>
              <a:rPr lang="en-GB" sz="2400" dirty="0"/>
              <a:t>goal state G from the given initial state I by sliding the numbered tiles where this is possible. </a:t>
            </a:r>
            <a:endParaRPr lang="en-GB" sz="2400" dirty="0" smtClean="0"/>
          </a:p>
          <a:p>
            <a:pPr marL="342900" lvl="2" indent="-342900">
              <a:buFont typeface="Wingdings" panose="05000000000000000000" pitchFamily="2" charset="2"/>
              <a:buChar char="q"/>
            </a:pPr>
            <a:r>
              <a:rPr lang="en-GB" sz="2400" dirty="0" smtClean="0"/>
              <a:t>Unfortunately</a:t>
            </a:r>
            <a:r>
              <a:rPr lang="en-GB" sz="2400" dirty="0"/>
              <a:t>, there is no sequence of steps that will achieve this. </a:t>
            </a:r>
            <a:endParaRPr lang="en-GB" sz="2400" dirty="0" smtClean="0"/>
          </a:p>
          <a:p>
            <a:pPr marL="342900" lvl="2" indent="-342900">
              <a:buFont typeface="Wingdings" panose="05000000000000000000" pitchFamily="2" charset="2"/>
              <a:buChar char="q"/>
            </a:pPr>
            <a:r>
              <a:rPr lang="en-GB" sz="2400" dirty="0" smtClean="0"/>
              <a:t>Therefore</a:t>
            </a:r>
            <a:r>
              <a:rPr lang="en-GB" sz="2400" dirty="0"/>
              <a:t>, any algorithm that attempts to solve this problem will not terminate for the given initial and goal states. </a:t>
            </a:r>
            <a:endParaRPr lang="en-GB" sz="2400" dirty="0" smtClean="0"/>
          </a:p>
          <a:p>
            <a:pPr marL="342900" lvl="2" indent="-342900">
              <a:buFont typeface="Wingdings" panose="05000000000000000000" pitchFamily="2" charset="2"/>
              <a:buChar char="q"/>
            </a:pPr>
            <a:r>
              <a:rPr lang="en-GB" sz="2400" dirty="0" smtClean="0"/>
              <a:t>The </a:t>
            </a:r>
            <a:r>
              <a:rPr lang="en-GB" sz="2400" dirty="0"/>
              <a:t>problem is not solvable, and therefore the problem is non-computable.</a:t>
            </a:r>
            <a:endParaRPr lang="en-GB" sz="2400" dirty="0">
              <a:solidFill>
                <a:srgbClr val="00B0F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pic>
        <p:nvPicPr>
          <p:cNvPr id="11" name="Picture 10"/>
          <p:cNvPicPr>
            <a:picLocks noChangeAspect="1"/>
          </p:cNvPicPr>
          <p:nvPr/>
        </p:nvPicPr>
        <p:blipFill>
          <a:blip r:embed="rId3"/>
          <a:stretch>
            <a:fillRect/>
          </a:stretch>
        </p:blipFill>
        <p:spPr>
          <a:xfrm>
            <a:off x="5398840" y="671025"/>
            <a:ext cx="6793160" cy="2727557"/>
          </a:xfrm>
          <a:prstGeom prst="rect">
            <a:avLst/>
          </a:prstGeom>
        </p:spPr>
      </p:pic>
      <p:sp>
        <p:nvSpPr>
          <p:cNvPr id="12" name="TextBox 11"/>
          <p:cNvSpPr txBox="1"/>
          <p:nvPr/>
        </p:nvSpPr>
        <p:spPr>
          <a:xfrm>
            <a:off x="267801" y="162277"/>
            <a:ext cx="10919012" cy="584775"/>
          </a:xfrm>
          <a:prstGeom prst="rect">
            <a:avLst/>
          </a:prstGeom>
          <a:noFill/>
        </p:spPr>
        <p:txBody>
          <a:bodyPr wrap="square" rtlCol="0">
            <a:spAutoFit/>
          </a:bodyPr>
          <a:lstStyle/>
          <a:p>
            <a:r>
              <a:rPr lang="en-GB" sz="3200" dirty="0" smtClean="0">
                <a:solidFill>
                  <a:srgbClr val="00B0F0"/>
                </a:solidFill>
              </a:rPr>
              <a:t>Computability and complexity</a:t>
            </a:r>
            <a:endParaRPr lang="en-GB" sz="3200" dirty="0">
              <a:solidFill>
                <a:srgbClr val="00B0F0"/>
              </a:solidFill>
            </a:endParaRPr>
          </a:p>
        </p:txBody>
      </p:sp>
      <p:pic>
        <p:nvPicPr>
          <p:cNvPr id="14" name="Picture 13"/>
          <p:cNvPicPr>
            <a:picLocks noChangeAspect="1"/>
          </p:cNvPicPr>
          <p:nvPr/>
        </p:nvPicPr>
        <p:blipFill>
          <a:blip r:embed="rId4"/>
          <a:stretch>
            <a:fillRect/>
          </a:stretch>
        </p:blipFill>
        <p:spPr>
          <a:xfrm>
            <a:off x="5643835" y="4377585"/>
            <a:ext cx="2987842" cy="2204145"/>
          </a:xfrm>
          <a:prstGeom prst="rect">
            <a:avLst/>
          </a:prstGeom>
        </p:spPr>
      </p:pic>
      <p:sp>
        <p:nvSpPr>
          <p:cNvPr id="15" name="Rectangle 14"/>
          <p:cNvSpPr/>
          <p:nvPr/>
        </p:nvSpPr>
        <p:spPr>
          <a:xfrm>
            <a:off x="8806529" y="3933040"/>
            <a:ext cx="2891245" cy="1477328"/>
          </a:xfrm>
          <a:prstGeom prst="rect">
            <a:avLst/>
          </a:prstGeom>
        </p:spPr>
        <p:txBody>
          <a:bodyPr wrap="square">
            <a:spAutoFit/>
          </a:bodyPr>
          <a:lstStyle/>
          <a:p>
            <a:r>
              <a:rPr lang="en-GB" dirty="0">
                <a:solidFill>
                  <a:srgbClr val="FF0000"/>
                </a:solidFill>
              </a:rPr>
              <a:t>The number of transpositions  required to turn 12345678 into 12345678 is 0, an even number.</a:t>
            </a:r>
          </a:p>
        </p:txBody>
      </p:sp>
      <p:sp>
        <p:nvSpPr>
          <p:cNvPr id="16" name="Rectangle 15"/>
          <p:cNvSpPr/>
          <p:nvPr/>
        </p:nvSpPr>
        <p:spPr>
          <a:xfrm>
            <a:off x="5488094" y="3411437"/>
            <a:ext cx="6793160" cy="646331"/>
          </a:xfrm>
          <a:prstGeom prst="rect">
            <a:avLst/>
          </a:prstGeom>
        </p:spPr>
        <p:txBody>
          <a:bodyPr wrap="square">
            <a:spAutoFit/>
          </a:bodyPr>
          <a:lstStyle/>
          <a:p>
            <a:r>
              <a:rPr lang="en-GB" dirty="0">
                <a:solidFill>
                  <a:srgbClr val="FF0000"/>
                </a:solidFill>
              </a:rPr>
              <a:t>The number of </a:t>
            </a:r>
            <a:r>
              <a:rPr lang="en-GB" dirty="0" smtClean="0">
                <a:solidFill>
                  <a:srgbClr val="FF0000"/>
                </a:solidFill>
              </a:rPr>
              <a:t>transpositions/exchanges  </a:t>
            </a:r>
            <a:r>
              <a:rPr lang="en-GB" dirty="0">
                <a:solidFill>
                  <a:srgbClr val="FF0000"/>
                </a:solidFill>
              </a:rPr>
              <a:t>required to turn </a:t>
            </a:r>
            <a:r>
              <a:rPr lang="en-GB" dirty="0" smtClean="0">
                <a:solidFill>
                  <a:srgbClr val="FF0000"/>
                </a:solidFill>
              </a:rPr>
              <a:t>23861475 </a:t>
            </a:r>
            <a:r>
              <a:rPr lang="en-GB" dirty="0">
                <a:solidFill>
                  <a:srgbClr val="FF0000"/>
                </a:solidFill>
              </a:rPr>
              <a:t>into 12345678 is </a:t>
            </a:r>
            <a:r>
              <a:rPr lang="en-GB" dirty="0" smtClean="0">
                <a:solidFill>
                  <a:srgbClr val="FF0000"/>
                </a:solidFill>
              </a:rPr>
              <a:t>11, </a:t>
            </a:r>
            <a:r>
              <a:rPr lang="en-GB" dirty="0">
                <a:solidFill>
                  <a:srgbClr val="FF0000"/>
                </a:solidFill>
              </a:rPr>
              <a:t>an </a:t>
            </a:r>
            <a:r>
              <a:rPr lang="en-GB" dirty="0" smtClean="0">
                <a:solidFill>
                  <a:srgbClr val="FF0000"/>
                </a:solidFill>
              </a:rPr>
              <a:t>odd </a:t>
            </a:r>
            <a:r>
              <a:rPr lang="en-GB" dirty="0">
                <a:solidFill>
                  <a:srgbClr val="FF0000"/>
                </a:solidFill>
              </a:rPr>
              <a:t>number.</a:t>
            </a:r>
          </a:p>
        </p:txBody>
      </p:sp>
      <p:sp>
        <p:nvSpPr>
          <p:cNvPr id="17" name="Rectangle 16"/>
          <p:cNvSpPr/>
          <p:nvPr/>
        </p:nvSpPr>
        <p:spPr>
          <a:xfrm>
            <a:off x="8806531" y="5337158"/>
            <a:ext cx="3213463" cy="1477328"/>
          </a:xfrm>
          <a:prstGeom prst="rect">
            <a:avLst/>
          </a:prstGeom>
        </p:spPr>
        <p:txBody>
          <a:bodyPr wrap="square">
            <a:spAutoFit/>
          </a:bodyPr>
          <a:lstStyle/>
          <a:p>
            <a:r>
              <a:rPr lang="en-GB" dirty="0" smtClean="0"/>
              <a:t>Odd to even is not possible!</a:t>
            </a:r>
          </a:p>
          <a:p>
            <a:r>
              <a:rPr lang="en-GB" dirty="0" smtClean="0"/>
              <a:t>Odd means </a:t>
            </a:r>
            <a:r>
              <a:rPr lang="en-GB" dirty="0"/>
              <a:t>that after any number of exchanges there will always be at least one tile out of sequence. </a:t>
            </a:r>
          </a:p>
        </p:txBody>
      </p:sp>
    </p:spTree>
    <p:extLst>
      <p:ext uri="{BB962C8B-B14F-4D97-AF65-F5344CB8AC3E}">
        <p14:creationId xmlns:p14="http://schemas.microsoft.com/office/powerpoint/2010/main" val="3683893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3741" y="510988"/>
            <a:ext cx="10919012" cy="584775"/>
          </a:xfrm>
          <a:prstGeom prst="rect">
            <a:avLst/>
          </a:prstGeom>
          <a:noFill/>
        </p:spPr>
        <p:txBody>
          <a:bodyPr wrap="square" rtlCol="0">
            <a:spAutoFit/>
          </a:bodyPr>
          <a:lstStyle/>
          <a:p>
            <a:r>
              <a:rPr lang="en-GB" sz="3200" dirty="0" smtClean="0">
                <a:solidFill>
                  <a:srgbClr val="00B0F0"/>
                </a:solidFill>
              </a:rPr>
              <a:t>Computable solution</a:t>
            </a:r>
            <a:endParaRPr lang="en-GB" sz="3200" dirty="0">
              <a:solidFill>
                <a:srgbClr val="00B0F0"/>
              </a:solidFill>
            </a:endParaRPr>
          </a:p>
        </p:txBody>
      </p:sp>
      <p:sp>
        <p:nvSpPr>
          <p:cNvPr id="7" name="Slide Number Placeholder 6"/>
          <p:cNvSpPr>
            <a:spLocks noGrp="1"/>
          </p:cNvSpPr>
          <p:nvPr>
            <p:ph type="sldNum" sz="quarter" idx="12"/>
          </p:nvPr>
        </p:nvSpPr>
        <p:spPr/>
        <p:txBody>
          <a:bodyPr/>
          <a:lstStyle/>
          <a:p>
            <a:fld id="{F3FB39D1-6B6F-4AC9-B245-7074094B5DCF}" type="slidenum">
              <a:rPr lang="en-GB" smtClean="0"/>
              <a:t>8</a:t>
            </a:fld>
            <a:endParaRPr lang="en-GB"/>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sp>
        <p:nvSpPr>
          <p:cNvPr id="6" name="TextBox 5"/>
          <p:cNvSpPr txBox="1"/>
          <p:nvPr/>
        </p:nvSpPr>
        <p:spPr>
          <a:xfrm>
            <a:off x="-10890" y="6991350"/>
            <a:ext cx="12192000" cy="704850"/>
          </a:xfrm>
          <a:prstGeom prst="rect">
            <a:avLst/>
          </a:prstGeom>
          <a:noFill/>
        </p:spPr>
        <p:txBody>
          <a:bodyPr wrap="square" rtlCol="0">
            <a:spAutoFit/>
          </a:bodyPr>
          <a:lstStyle/>
          <a:p>
            <a:endParaRPr lang="en-GB" dirty="0"/>
          </a:p>
        </p:txBody>
      </p:sp>
      <p:pic>
        <p:nvPicPr>
          <p:cNvPr id="4" name="Picture 3"/>
          <p:cNvPicPr>
            <a:picLocks noChangeAspect="1"/>
          </p:cNvPicPr>
          <p:nvPr/>
        </p:nvPicPr>
        <p:blipFill>
          <a:blip r:embed="rId4"/>
          <a:stretch>
            <a:fillRect/>
          </a:stretch>
        </p:blipFill>
        <p:spPr>
          <a:xfrm>
            <a:off x="4800068" y="1141871"/>
            <a:ext cx="3810532" cy="5287113"/>
          </a:xfrm>
          <a:prstGeom prst="rect">
            <a:avLst/>
          </a:prstGeom>
        </p:spPr>
      </p:pic>
      <p:pic>
        <p:nvPicPr>
          <p:cNvPr id="8" name="Picture 7"/>
          <p:cNvPicPr>
            <a:picLocks noChangeAspect="1"/>
          </p:cNvPicPr>
          <p:nvPr/>
        </p:nvPicPr>
        <p:blipFill>
          <a:blip r:embed="rId5"/>
          <a:stretch>
            <a:fillRect/>
          </a:stretch>
        </p:blipFill>
        <p:spPr>
          <a:xfrm>
            <a:off x="573741" y="1160805"/>
            <a:ext cx="3820058" cy="5306165"/>
          </a:xfrm>
          <a:prstGeom prst="rect">
            <a:avLst/>
          </a:prstGeom>
        </p:spPr>
      </p:pic>
      <p:pic>
        <p:nvPicPr>
          <p:cNvPr id="10" name="Picture 9"/>
          <p:cNvPicPr>
            <a:picLocks noChangeAspect="1"/>
          </p:cNvPicPr>
          <p:nvPr/>
        </p:nvPicPr>
        <p:blipFill>
          <a:blip r:embed="rId6"/>
          <a:stretch>
            <a:fillRect/>
          </a:stretch>
        </p:blipFill>
        <p:spPr>
          <a:xfrm>
            <a:off x="9016869" y="3694602"/>
            <a:ext cx="2606429" cy="1867708"/>
          </a:xfrm>
          <a:prstGeom prst="rect">
            <a:avLst/>
          </a:prstGeom>
        </p:spPr>
      </p:pic>
      <p:sp>
        <p:nvSpPr>
          <p:cNvPr id="11" name="Rectangle 10"/>
          <p:cNvSpPr/>
          <p:nvPr/>
        </p:nvSpPr>
        <p:spPr>
          <a:xfrm>
            <a:off x="8806531" y="1111798"/>
            <a:ext cx="3213463" cy="923330"/>
          </a:xfrm>
          <a:prstGeom prst="rect">
            <a:avLst/>
          </a:prstGeom>
        </p:spPr>
        <p:txBody>
          <a:bodyPr wrap="square">
            <a:spAutoFit/>
          </a:bodyPr>
          <a:lstStyle/>
          <a:p>
            <a:r>
              <a:rPr lang="en-GB" dirty="0"/>
              <a:t>The number of transpositions  required to turn 12345678 into 12345678 is 0, an even number.</a:t>
            </a:r>
          </a:p>
        </p:txBody>
      </p:sp>
      <p:sp>
        <p:nvSpPr>
          <p:cNvPr id="12" name="Rectangle 11"/>
          <p:cNvSpPr/>
          <p:nvPr/>
        </p:nvSpPr>
        <p:spPr>
          <a:xfrm>
            <a:off x="8806531" y="2097843"/>
            <a:ext cx="3213463" cy="1200329"/>
          </a:xfrm>
          <a:prstGeom prst="rect">
            <a:avLst/>
          </a:prstGeom>
        </p:spPr>
        <p:txBody>
          <a:bodyPr wrap="square">
            <a:spAutoFit/>
          </a:bodyPr>
          <a:lstStyle/>
          <a:p>
            <a:r>
              <a:rPr lang="en-GB" dirty="0"/>
              <a:t>The number of transpositions  required to turn </a:t>
            </a:r>
            <a:r>
              <a:rPr lang="en-GB" dirty="0" smtClean="0"/>
              <a:t>83465127 </a:t>
            </a:r>
            <a:r>
              <a:rPr lang="en-GB" dirty="0"/>
              <a:t>into 12345678 is </a:t>
            </a:r>
            <a:r>
              <a:rPr lang="en-GB" dirty="0" smtClean="0"/>
              <a:t>16, </a:t>
            </a:r>
            <a:r>
              <a:rPr lang="en-GB" dirty="0"/>
              <a:t>an even number.</a:t>
            </a:r>
          </a:p>
        </p:txBody>
      </p:sp>
    </p:spTree>
    <p:extLst>
      <p:ext uri="{BB962C8B-B14F-4D97-AF65-F5344CB8AC3E}">
        <p14:creationId xmlns:p14="http://schemas.microsoft.com/office/powerpoint/2010/main" val="39270468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44" y="66610"/>
            <a:ext cx="9679944" cy="584775"/>
          </a:xfrm>
          <a:prstGeom prst="rect">
            <a:avLst/>
          </a:prstGeom>
          <a:noFill/>
        </p:spPr>
        <p:txBody>
          <a:bodyPr wrap="square" rtlCol="0">
            <a:spAutoFit/>
          </a:bodyPr>
          <a:lstStyle/>
          <a:p>
            <a:r>
              <a:rPr lang="en-GB" sz="3200" dirty="0">
                <a:solidFill>
                  <a:srgbClr val="00B0F0"/>
                </a:solidFill>
              </a:rPr>
              <a:t>Computability and complexity</a:t>
            </a:r>
          </a:p>
        </p:txBody>
      </p:sp>
      <p:sp>
        <p:nvSpPr>
          <p:cNvPr id="9" name="Slide Number Placeholder 8"/>
          <p:cNvSpPr>
            <a:spLocks noGrp="1"/>
          </p:cNvSpPr>
          <p:nvPr>
            <p:ph type="sldNum" sz="quarter" idx="12"/>
          </p:nvPr>
        </p:nvSpPr>
        <p:spPr/>
        <p:txBody>
          <a:bodyPr/>
          <a:lstStyle/>
          <a:p>
            <a:fld id="{F3FB39D1-6B6F-4AC9-B245-7074094B5DCF}" type="slidenum">
              <a:rPr lang="en-GB" smtClean="0"/>
              <a:t>9</a:t>
            </a:fld>
            <a:endParaRPr lang="en-GB"/>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35312" y="127676"/>
            <a:ext cx="1884682" cy="508748"/>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4038" y="87973"/>
            <a:ext cx="1884682" cy="508748"/>
          </a:xfrm>
          <a:prstGeom prst="rect">
            <a:avLst/>
          </a:prstGeom>
        </p:spPr>
      </p:pic>
      <p:sp>
        <p:nvSpPr>
          <p:cNvPr id="12" name="TextBox 11"/>
          <p:cNvSpPr txBox="1"/>
          <p:nvPr/>
        </p:nvSpPr>
        <p:spPr>
          <a:xfrm>
            <a:off x="-10890" y="6991350"/>
            <a:ext cx="12192000" cy="704850"/>
          </a:xfrm>
          <a:prstGeom prst="rect">
            <a:avLst/>
          </a:prstGeom>
          <a:noFill/>
        </p:spPr>
        <p:txBody>
          <a:bodyPr wrap="square" rtlCol="0">
            <a:spAutoFit/>
          </a:bodyPr>
          <a:lstStyle/>
          <a:p>
            <a:endParaRPr lang="en-GB" dirty="0"/>
          </a:p>
        </p:txBody>
      </p:sp>
      <p:sp>
        <p:nvSpPr>
          <p:cNvPr id="13" name="TextBox 12"/>
          <p:cNvSpPr txBox="1"/>
          <p:nvPr/>
        </p:nvSpPr>
        <p:spPr>
          <a:xfrm>
            <a:off x="581844" y="698472"/>
            <a:ext cx="5896070" cy="2308324"/>
          </a:xfrm>
          <a:prstGeom prst="rect">
            <a:avLst/>
          </a:prstGeom>
          <a:noFill/>
        </p:spPr>
        <p:txBody>
          <a:bodyPr wrap="square" rtlCol="0">
            <a:spAutoFit/>
          </a:bodyPr>
          <a:lstStyle/>
          <a:p>
            <a:pPr marL="0" lvl="2"/>
            <a:r>
              <a:rPr lang="en-GB" sz="2400" dirty="0" smtClean="0">
                <a:solidFill>
                  <a:srgbClr val="00B0F0"/>
                </a:solidFill>
              </a:rPr>
              <a:t>Complexity</a:t>
            </a:r>
          </a:p>
          <a:p>
            <a:pPr marL="0" lvl="2"/>
            <a:r>
              <a:rPr lang="en-GB" sz="2400" dirty="0"/>
              <a:t>Even if the problem is an algorithmic problem and it is computable, whether a solution can be produced may still depend on the </a:t>
            </a:r>
            <a:r>
              <a:rPr lang="en-GB" sz="2400" dirty="0">
                <a:solidFill>
                  <a:srgbClr val="FF0000"/>
                </a:solidFill>
              </a:rPr>
              <a:t>size of the input </a:t>
            </a:r>
            <a:r>
              <a:rPr lang="en-GB" sz="2400" dirty="0"/>
              <a:t>and the </a:t>
            </a:r>
            <a:r>
              <a:rPr lang="en-GB" sz="2400" dirty="0">
                <a:solidFill>
                  <a:srgbClr val="FF0000"/>
                </a:solidFill>
              </a:rPr>
              <a:t>amount of work that the computer may need to do</a:t>
            </a:r>
            <a:r>
              <a:rPr lang="en-GB" sz="2400" dirty="0" smtClean="0"/>
              <a:t>.</a:t>
            </a:r>
          </a:p>
        </p:txBody>
      </p:sp>
      <p:pic>
        <p:nvPicPr>
          <p:cNvPr id="15" name="Picture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3890" y="3313907"/>
            <a:ext cx="4445073" cy="2838545"/>
          </a:xfrm>
          <a:prstGeom prst="rect">
            <a:avLst/>
          </a:prstGeom>
        </p:spPr>
      </p:pic>
      <p:sp>
        <p:nvSpPr>
          <p:cNvPr id="16" name="Rectangle 15"/>
          <p:cNvSpPr/>
          <p:nvPr/>
        </p:nvSpPr>
        <p:spPr>
          <a:xfrm>
            <a:off x="539736" y="2963464"/>
            <a:ext cx="2896131" cy="3539430"/>
          </a:xfrm>
          <a:prstGeom prst="rect">
            <a:avLst/>
          </a:prstGeom>
        </p:spPr>
        <p:txBody>
          <a:bodyPr wrap="square">
            <a:spAutoFit/>
          </a:bodyPr>
          <a:lstStyle/>
          <a:p>
            <a:pPr marL="0" lvl="2"/>
            <a:endParaRPr lang="en-GB" sz="2400" dirty="0"/>
          </a:p>
          <a:p>
            <a:r>
              <a:rPr lang="en-GB" sz="2400" b="1" baseline="30000" dirty="0"/>
              <a:t>Time efficiency of an algorithm: </a:t>
            </a:r>
            <a:endParaRPr lang="en-US" sz="2400" baseline="30000" dirty="0"/>
          </a:p>
          <a:p>
            <a:r>
              <a:rPr lang="en-GB" sz="2400" baseline="30000" dirty="0"/>
              <a:t>The time efficiency of an algorithm is a theoretical time measured by hand in computational steps arrived at by counting the number of steps the algorithm makes to complete a task.</a:t>
            </a:r>
          </a:p>
          <a:p>
            <a:r>
              <a:rPr lang="en-GB" sz="2400" baseline="30000" dirty="0"/>
              <a:t>More steps means the algorithm will take longer than another algorithm requiring fewer steps to complete the same task.</a:t>
            </a:r>
            <a:endParaRPr lang="en-GB" sz="2400" dirty="0"/>
          </a:p>
        </p:txBody>
      </p:sp>
      <p:pic>
        <p:nvPicPr>
          <p:cNvPr id="17" name="Picture 1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96068" y="569518"/>
            <a:ext cx="2542027" cy="4001589"/>
          </a:xfrm>
          <a:prstGeom prst="rect">
            <a:avLst/>
          </a:prstGeom>
        </p:spPr>
      </p:pic>
      <p:pic>
        <p:nvPicPr>
          <p:cNvPr id="18" name="Picture 1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137325" y="1502817"/>
            <a:ext cx="2756549" cy="1837699"/>
          </a:xfrm>
          <a:prstGeom prst="rect">
            <a:avLst/>
          </a:prstGeom>
        </p:spPr>
      </p:pic>
      <p:sp>
        <p:nvSpPr>
          <p:cNvPr id="20" name="TextBox 19"/>
          <p:cNvSpPr txBox="1"/>
          <p:nvPr/>
        </p:nvSpPr>
        <p:spPr>
          <a:xfrm>
            <a:off x="7457983" y="4988362"/>
            <a:ext cx="3960223" cy="954107"/>
          </a:xfrm>
          <a:prstGeom prst="rect">
            <a:avLst/>
          </a:prstGeom>
          <a:noFill/>
        </p:spPr>
        <p:txBody>
          <a:bodyPr wrap="square" rtlCol="0">
            <a:spAutoFit/>
          </a:bodyPr>
          <a:lstStyle/>
          <a:p>
            <a:r>
              <a:rPr lang="en-GB" sz="2800" dirty="0" smtClean="0">
                <a:solidFill>
                  <a:srgbClr val="FF0000"/>
                </a:solidFill>
              </a:rPr>
              <a:t>More steps means more time consumed</a:t>
            </a:r>
            <a:endParaRPr lang="en-GB" sz="2800" dirty="0">
              <a:solidFill>
                <a:srgbClr val="FF0000"/>
              </a:solidFill>
            </a:endParaRPr>
          </a:p>
        </p:txBody>
      </p:sp>
      <p:sp>
        <p:nvSpPr>
          <p:cNvPr id="21" name="TextBox 20"/>
          <p:cNvSpPr txBox="1"/>
          <p:nvPr/>
        </p:nvSpPr>
        <p:spPr>
          <a:xfrm>
            <a:off x="7457983" y="5985979"/>
            <a:ext cx="4573121" cy="646331"/>
          </a:xfrm>
          <a:prstGeom prst="rect">
            <a:avLst/>
          </a:prstGeom>
          <a:noFill/>
        </p:spPr>
        <p:txBody>
          <a:bodyPr wrap="square" rtlCol="0">
            <a:spAutoFit/>
          </a:bodyPr>
          <a:lstStyle/>
          <a:p>
            <a:r>
              <a:rPr lang="en-GB" sz="3600" baseline="30000" dirty="0" err="1"/>
              <a:t>TotalTime</a:t>
            </a:r>
            <a:r>
              <a:rPr lang="en-GB" sz="3600" baseline="30000" dirty="0"/>
              <a:t> = </a:t>
            </a:r>
            <a:r>
              <a:rPr lang="en-GB" sz="3600" baseline="30000" dirty="0" err="1"/>
              <a:t>NoOfSteps</a:t>
            </a:r>
            <a:r>
              <a:rPr lang="en-GB" sz="3600" baseline="30000" dirty="0"/>
              <a:t> x </a:t>
            </a:r>
            <a:r>
              <a:rPr lang="en-GB" sz="3600" baseline="30000" dirty="0" err="1" smtClean="0"/>
              <a:t>StepTime</a:t>
            </a:r>
            <a:endParaRPr lang="en-GB" dirty="0"/>
          </a:p>
        </p:txBody>
      </p:sp>
      <p:sp>
        <p:nvSpPr>
          <p:cNvPr id="2" name="TextBox 1"/>
          <p:cNvSpPr txBox="1"/>
          <p:nvPr/>
        </p:nvSpPr>
        <p:spPr>
          <a:xfrm>
            <a:off x="3662129" y="6152452"/>
            <a:ext cx="3007676" cy="646331"/>
          </a:xfrm>
          <a:prstGeom prst="rect">
            <a:avLst/>
          </a:prstGeom>
          <a:noFill/>
        </p:spPr>
        <p:txBody>
          <a:bodyPr wrap="square" rtlCol="0">
            <a:spAutoFit/>
          </a:bodyPr>
          <a:lstStyle/>
          <a:p>
            <a:r>
              <a:rPr lang="en-GB" dirty="0" smtClean="0"/>
              <a:t> © Shutterstock </a:t>
            </a:r>
            <a:r>
              <a:rPr lang="en-GB" dirty="0"/>
              <a:t>/ 145794110. </a:t>
            </a:r>
            <a:endParaRPr lang="en-GB" dirty="0" smtClean="0"/>
          </a:p>
          <a:p>
            <a:r>
              <a:rPr lang="en-GB" dirty="0" smtClean="0"/>
              <a:t>Permission obtained.</a:t>
            </a:r>
            <a:endParaRPr lang="en-GB" dirty="0"/>
          </a:p>
        </p:txBody>
      </p:sp>
      <p:sp>
        <p:nvSpPr>
          <p:cNvPr id="4" name="TextBox 3"/>
          <p:cNvSpPr txBox="1"/>
          <p:nvPr/>
        </p:nvSpPr>
        <p:spPr>
          <a:xfrm>
            <a:off x="7022431" y="4600863"/>
            <a:ext cx="4946289" cy="369332"/>
          </a:xfrm>
          <a:prstGeom prst="rect">
            <a:avLst/>
          </a:prstGeom>
          <a:noFill/>
        </p:spPr>
        <p:txBody>
          <a:bodyPr wrap="square" rtlCol="0">
            <a:spAutoFit/>
          </a:bodyPr>
          <a:lstStyle/>
          <a:p>
            <a:r>
              <a:rPr lang="en-GB" dirty="0" smtClean="0"/>
              <a:t>© Shutterstock </a:t>
            </a:r>
            <a:r>
              <a:rPr lang="en-GB" dirty="0"/>
              <a:t>/ </a:t>
            </a:r>
            <a:r>
              <a:rPr lang="en-GB" dirty="0" smtClean="0"/>
              <a:t>349238483. Permission obtained.</a:t>
            </a:r>
            <a:endParaRPr lang="en-GB" dirty="0"/>
          </a:p>
        </p:txBody>
      </p:sp>
      <p:sp>
        <p:nvSpPr>
          <p:cNvPr id="5" name="TextBox 4"/>
          <p:cNvSpPr txBox="1"/>
          <p:nvPr/>
        </p:nvSpPr>
        <p:spPr>
          <a:xfrm>
            <a:off x="9137325" y="3495252"/>
            <a:ext cx="2831395" cy="646331"/>
          </a:xfrm>
          <a:prstGeom prst="rect">
            <a:avLst/>
          </a:prstGeom>
          <a:noFill/>
        </p:spPr>
        <p:txBody>
          <a:bodyPr wrap="square" rtlCol="0">
            <a:spAutoFit/>
          </a:bodyPr>
          <a:lstStyle/>
          <a:p>
            <a:r>
              <a:rPr lang="en-GB" dirty="0" smtClean="0"/>
              <a:t>© Shutterstock </a:t>
            </a:r>
            <a:r>
              <a:rPr lang="en-GB" dirty="0"/>
              <a:t>/ </a:t>
            </a:r>
            <a:r>
              <a:rPr lang="en-GB" dirty="0" smtClean="0"/>
              <a:t>63152726</a:t>
            </a:r>
          </a:p>
          <a:p>
            <a:r>
              <a:rPr lang="en-GB" dirty="0" smtClean="0"/>
              <a:t>Permission obtained.</a:t>
            </a:r>
            <a:endParaRPr lang="en-GB" dirty="0"/>
          </a:p>
        </p:txBody>
      </p:sp>
    </p:spTree>
    <p:extLst>
      <p:ext uri="{BB962C8B-B14F-4D97-AF65-F5344CB8AC3E}">
        <p14:creationId xmlns:p14="http://schemas.microsoft.com/office/powerpoint/2010/main" val="340938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17251</TotalTime>
  <Words>2180</Words>
  <Application>Microsoft Office PowerPoint</Application>
  <PresentationFormat>Widescreen</PresentationFormat>
  <Paragraphs>264</Paragraphs>
  <Slides>18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Consolas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GetTickCount and GetTickCount64</vt:lpstr>
      <vt:lpstr>Time and Dates</vt:lpstr>
      <vt:lpstr>Time and Dates</vt:lpstr>
      <vt:lpstr>Time and Dates</vt:lpstr>
      <vt:lpstr>Time and Dates</vt:lpstr>
      <vt:lpstr>Analogue clock built using FireMonkey components</vt:lpstr>
      <vt:lpstr>Download information for programs used in this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Anonymous Methods</dc:title>
  <dc:creator>drbond</dc:creator>
  <cp:lastModifiedBy>drbond</cp:lastModifiedBy>
  <cp:revision>612</cp:revision>
  <cp:lastPrinted>2022-05-16T10:37:15Z</cp:lastPrinted>
  <dcterms:created xsi:type="dcterms:W3CDTF">2022-02-02T13:03:10Z</dcterms:created>
  <dcterms:modified xsi:type="dcterms:W3CDTF">2022-08-18T15:39:17Z</dcterms:modified>
</cp:coreProperties>
</file>