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220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754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203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27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9929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909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373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8016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882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200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561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58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920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391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575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873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97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27EA3E-2C1A-4DF9-813B-D66777F43CCF}" type="datetimeFigureOut">
              <a:rPr lang="en-ZA" smtClean="0"/>
              <a:t>2022/08/19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FCCB-E5CD-4BB2-BCC5-C26024ED72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098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DE91-3147-D5EC-78EE-CA1CA7E17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748572" cy="3329581"/>
          </a:xfrm>
        </p:spPr>
        <p:txBody>
          <a:bodyPr/>
          <a:lstStyle/>
          <a:p>
            <a:r>
              <a:rPr lang="en-ZA" b="1" dirty="0">
                <a:solidFill>
                  <a:srgbClr val="FF0000"/>
                </a:solidFill>
                <a:latin typeface="Britannic Bold" panose="020B0903060703020204" pitchFamily="34" charset="0"/>
              </a:rPr>
              <a:t>Selection components in Delphi</a:t>
            </a:r>
            <a:br>
              <a:rPr lang="en-ZA" b="1" dirty="0">
                <a:latin typeface="Britannic Bold" panose="020B0903060703020204" pitchFamily="34" charset="0"/>
              </a:rPr>
            </a:br>
            <a:r>
              <a:rPr lang="en-ZA" sz="4400" b="1" dirty="0">
                <a:solidFill>
                  <a:schemeClr val="bg1"/>
                </a:solidFill>
                <a:latin typeface="Britannic Bold" panose="020B0903060703020204" pitchFamily="34" charset="0"/>
              </a:rPr>
              <a:t>Combo boxes </a:t>
            </a:r>
            <a:br>
              <a:rPr lang="en-ZA" sz="4400" b="1" dirty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en-ZA" sz="4400" b="1" dirty="0">
                <a:solidFill>
                  <a:schemeClr val="bg1"/>
                </a:solidFill>
                <a:latin typeface="Britannic Bold" panose="020B0903060703020204" pitchFamily="34" charset="0"/>
              </a:rPr>
              <a:t>List boxes</a:t>
            </a:r>
            <a:br>
              <a:rPr lang="en-ZA" sz="4400" b="1" dirty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en-ZA" sz="4400" b="1" dirty="0">
                <a:solidFill>
                  <a:schemeClr val="bg1"/>
                </a:solidFill>
                <a:latin typeface="Britannic Bold" panose="020B0903060703020204" pitchFamily="34" charset="0"/>
              </a:rPr>
              <a:t>Radio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B8A87-BE66-87FC-2C51-E8E6876AC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ZA" dirty="0"/>
          </a:p>
          <a:p>
            <a:r>
              <a:rPr lang="en-ZA" sz="3900" b="1" dirty="0">
                <a:solidFill>
                  <a:srgbClr val="FF0000"/>
                </a:solidFill>
              </a:rPr>
              <a:t>                                             Make a choice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2844F-9E01-34A5-6783-8D1A12E7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227" y="4867157"/>
            <a:ext cx="221963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5816-D3C9-6322-CDEA-781039DC4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20325"/>
            <a:ext cx="8825658" cy="861420"/>
          </a:xfrm>
        </p:spPr>
        <p:txBody>
          <a:bodyPr/>
          <a:lstStyle/>
          <a:p>
            <a:r>
              <a:rPr lang="en-ZA" sz="2800" dirty="0"/>
              <a:t>The List box, combo box and the radio group components allow options to be selected.</a:t>
            </a:r>
            <a:br>
              <a:rPr lang="en-ZA" sz="2800" dirty="0"/>
            </a:br>
            <a:br>
              <a:rPr lang="en-ZA" sz="2800" dirty="0"/>
            </a:br>
            <a:br>
              <a:rPr lang="en-ZA" sz="2800" dirty="0"/>
            </a:br>
            <a:br>
              <a:rPr lang="en-ZA" sz="2800" dirty="0"/>
            </a:br>
            <a:r>
              <a:rPr lang="en-ZA" sz="28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31D0F-48A3-B858-6CB1-76D29E9DD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648691"/>
            <a:ext cx="8825658" cy="3990109"/>
          </a:xfrm>
        </p:spPr>
        <p:txBody>
          <a:bodyPr/>
          <a:lstStyle/>
          <a:p>
            <a:r>
              <a:rPr lang="en-ZA" sz="2000" b="1" dirty="0">
                <a:solidFill>
                  <a:srgbClr val="FF0000"/>
                </a:solidFill>
              </a:rPr>
              <a:t>Advantages:</a:t>
            </a:r>
          </a:p>
          <a:p>
            <a:endParaRPr lang="en-Z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chemeClr val="bg1"/>
                </a:solidFill>
              </a:rPr>
              <a:t>Enhances the visual presentation of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b="1" dirty="0">
                <a:solidFill>
                  <a:schemeClr val="bg1"/>
                </a:solidFill>
              </a:rPr>
              <a:t>Automatic validation, only a valid selection can be made, prevents </a:t>
            </a:r>
            <a:r>
              <a:rPr lang="en-ZA" b="1" dirty="0">
                <a:solidFill>
                  <a:schemeClr val="bg1"/>
                </a:solidFill>
              </a:rPr>
              <a:t>the</a:t>
            </a:r>
            <a:r>
              <a:rPr lang="en-ZA" sz="2000" b="1" dirty="0">
                <a:solidFill>
                  <a:schemeClr val="bg1"/>
                </a:solidFill>
              </a:rPr>
              <a:t> user from entering an invalid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chemeClr val="bg1"/>
                </a:solidFill>
              </a:rPr>
              <a:t>Options can be String, numbers, dates, and other types</a:t>
            </a:r>
          </a:p>
          <a:p>
            <a:r>
              <a:rPr lang="en-ZA" b="1" dirty="0">
                <a:solidFill>
                  <a:schemeClr val="bg1"/>
                </a:solidFill>
              </a:rPr>
              <a:t>     (must be extracted as a string and then be converted to the</a:t>
            </a:r>
            <a:br>
              <a:rPr lang="en-ZA" b="1" dirty="0">
                <a:solidFill>
                  <a:schemeClr val="bg1"/>
                </a:solidFill>
              </a:rPr>
            </a:br>
            <a:r>
              <a:rPr lang="en-ZA" b="1" dirty="0">
                <a:solidFill>
                  <a:schemeClr val="bg1"/>
                </a:solidFill>
              </a:rPr>
              <a:t>      relevant data type)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chemeClr val="bg1"/>
                </a:solidFill>
              </a:rPr>
              <a:t>EASY to extract and manipulate data using code or the Properties in the object inspector.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09750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6C93-E204-94B7-2B96-C871136C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rgbClr val="FF0000"/>
                </a:solidFill>
              </a:rPr>
              <a:t>Common properties to 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3A0C-1CD3-BD6E-F122-AAC45B19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solidFill>
                  <a:schemeClr val="bg1"/>
                </a:solidFill>
              </a:rPr>
              <a:t>The</a:t>
            </a:r>
            <a:r>
              <a:rPr lang="en-ZA" b="1" dirty="0">
                <a:solidFill>
                  <a:srgbClr val="FFFF00"/>
                </a:solidFill>
              </a:rPr>
              <a:t> Name property of the component</a:t>
            </a:r>
            <a:br>
              <a:rPr lang="en-ZA" b="1" dirty="0">
                <a:solidFill>
                  <a:schemeClr val="bg1"/>
                </a:solidFill>
              </a:rPr>
            </a:br>
            <a:r>
              <a:rPr lang="en-ZA" b="1" dirty="0">
                <a:solidFill>
                  <a:schemeClr val="bg1"/>
                </a:solidFill>
              </a:rPr>
              <a:t>List box prefix:              </a:t>
            </a:r>
            <a:r>
              <a:rPr lang="en-ZA" b="1" dirty="0" err="1">
                <a:solidFill>
                  <a:srgbClr val="FFFF00"/>
                </a:solidFill>
              </a:rPr>
              <a:t>lst</a:t>
            </a:r>
            <a:r>
              <a:rPr lang="en-ZA" b="1" dirty="0">
                <a:solidFill>
                  <a:schemeClr val="bg1"/>
                </a:solidFill>
              </a:rPr>
              <a:t> for example </a:t>
            </a:r>
            <a:r>
              <a:rPr lang="en-ZA" b="1" dirty="0" err="1">
                <a:solidFill>
                  <a:srgbClr val="FFFF00"/>
                </a:solidFill>
              </a:rPr>
              <a:t>lstFruit</a:t>
            </a:r>
            <a:br>
              <a:rPr lang="en-ZA" b="1" dirty="0">
                <a:solidFill>
                  <a:schemeClr val="bg1"/>
                </a:solidFill>
              </a:rPr>
            </a:br>
            <a:r>
              <a:rPr lang="en-ZA" b="1" dirty="0">
                <a:solidFill>
                  <a:schemeClr val="bg1"/>
                </a:solidFill>
              </a:rPr>
              <a:t>Combo box prefix:     </a:t>
            </a:r>
            <a:r>
              <a:rPr lang="en-ZA" b="1" dirty="0" err="1">
                <a:solidFill>
                  <a:srgbClr val="FFFF00"/>
                </a:solidFill>
              </a:rPr>
              <a:t>cmb</a:t>
            </a:r>
            <a:r>
              <a:rPr lang="en-ZA" b="1" dirty="0">
                <a:solidFill>
                  <a:schemeClr val="bg1"/>
                </a:solidFill>
              </a:rPr>
              <a:t> for example </a:t>
            </a:r>
            <a:r>
              <a:rPr lang="en-ZA" b="1" dirty="0" err="1">
                <a:solidFill>
                  <a:srgbClr val="FFFF00"/>
                </a:solidFill>
              </a:rPr>
              <a:t>cmbFruit</a:t>
            </a:r>
            <a:br>
              <a:rPr lang="en-ZA" b="1" dirty="0">
                <a:solidFill>
                  <a:schemeClr val="bg1"/>
                </a:solidFill>
              </a:rPr>
            </a:br>
            <a:r>
              <a:rPr lang="en-ZA" b="1" dirty="0">
                <a:solidFill>
                  <a:schemeClr val="bg1"/>
                </a:solidFill>
              </a:rPr>
              <a:t>Radio group:               </a:t>
            </a:r>
            <a:r>
              <a:rPr lang="en-ZA" b="1" dirty="0" err="1">
                <a:solidFill>
                  <a:srgbClr val="FFFF00"/>
                </a:solidFill>
              </a:rPr>
              <a:t>rgp</a:t>
            </a:r>
            <a:r>
              <a:rPr lang="en-ZA" b="1" dirty="0">
                <a:solidFill>
                  <a:schemeClr val="bg1"/>
                </a:solidFill>
              </a:rPr>
              <a:t> for example </a:t>
            </a:r>
            <a:r>
              <a:rPr lang="en-ZA" b="1" dirty="0" err="1">
                <a:solidFill>
                  <a:srgbClr val="FFFF00"/>
                </a:solidFill>
              </a:rPr>
              <a:t>rgpFruit</a:t>
            </a:r>
            <a:endParaRPr lang="en-ZA" b="1" dirty="0">
              <a:solidFill>
                <a:srgbClr val="FFFF00"/>
              </a:solidFill>
            </a:endParaRPr>
          </a:p>
          <a:p>
            <a:r>
              <a:rPr lang="en-ZA" b="1" dirty="0">
                <a:solidFill>
                  <a:schemeClr val="bg1"/>
                </a:solidFill>
              </a:rPr>
              <a:t>The </a:t>
            </a:r>
            <a:r>
              <a:rPr lang="en-ZA" b="1" dirty="0">
                <a:solidFill>
                  <a:srgbClr val="FFFF00"/>
                </a:solidFill>
              </a:rPr>
              <a:t>Caption property </a:t>
            </a:r>
            <a:r>
              <a:rPr lang="en-ZA" b="1" dirty="0">
                <a:solidFill>
                  <a:schemeClr val="bg1"/>
                </a:solidFill>
              </a:rPr>
              <a:t>is used to set the heading for the </a:t>
            </a:r>
            <a:r>
              <a:rPr lang="en-ZA" b="1" dirty="0">
                <a:solidFill>
                  <a:srgbClr val="FFFF00"/>
                </a:solidFill>
              </a:rPr>
              <a:t>Radio group</a:t>
            </a:r>
          </a:p>
          <a:p>
            <a:r>
              <a:rPr lang="en-ZA" b="1" dirty="0">
                <a:solidFill>
                  <a:schemeClr val="bg1"/>
                </a:solidFill>
              </a:rPr>
              <a:t>The </a:t>
            </a:r>
            <a:r>
              <a:rPr lang="en-ZA" b="1" dirty="0">
                <a:solidFill>
                  <a:srgbClr val="FFFF00"/>
                </a:solidFill>
              </a:rPr>
              <a:t>Text property </a:t>
            </a:r>
            <a:r>
              <a:rPr lang="en-ZA" b="1" dirty="0">
                <a:solidFill>
                  <a:schemeClr val="bg1"/>
                </a:solidFill>
              </a:rPr>
              <a:t>is used to set the heading for the </a:t>
            </a:r>
            <a:r>
              <a:rPr lang="en-ZA" b="1" dirty="0">
                <a:solidFill>
                  <a:srgbClr val="FFFF00"/>
                </a:solidFill>
              </a:rPr>
              <a:t>Combo box</a:t>
            </a:r>
          </a:p>
          <a:p>
            <a:r>
              <a:rPr lang="en-ZA" b="1" dirty="0">
                <a:solidFill>
                  <a:schemeClr val="bg1"/>
                </a:solidFill>
              </a:rPr>
              <a:t>The </a:t>
            </a:r>
            <a:r>
              <a:rPr lang="en-ZA" b="1" dirty="0">
                <a:solidFill>
                  <a:srgbClr val="FFFF00"/>
                </a:solidFill>
              </a:rPr>
              <a:t>Items</a:t>
            </a:r>
            <a:r>
              <a:rPr lang="en-ZA" b="1" dirty="0">
                <a:solidFill>
                  <a:schemeClr val="bg1"/>
                </a:solidFill>
              </a:rPr>
              <a:t> property is used to add items to all three components</a:t>
            </a:r>
          </a:p>
          <a:p>
            <a:r>
              <a:rPr lang="en-ZA" b="1" dirty="0">
                <a:solidFill>
                  <a:schemeClr val="bg1"/>
                </a:solidFill>
              </a:rPr>
              <a:t>The </a:t>
            </a:r>
            <a:r>
              <a:rPr lang="en-ZA" b="1" dirty="0" err="1">
                <a:solidFill>
                  <a:srgbClr val="FFFF00"/>
                </a:solidFill>
              </a:rPr>
              <a:t>ItemIndex</a:t>
            </a:r>
            <a:r>
              <a:rPr lang="en-ZA" b="1" dirty="0">
                <a:solidFill>
                  <a:srgbClr val="FFFF00"/>
                </a:solidFill>
              </a:rPr>
              <a:t> </a:t>
            </a:r>
            <a:r>
              <a:rPr lang="en-ZA" b="1" dirty="0">
                <a:solidFill>
                  <a:schemeClr val="bg1"/>
                </a:solidFill>
              </a:rPr>
              <a:t>property is used to point to the position/ index of an item in all three components.</a:t>
            </a:r>
          </a:p>
          <a:p>
            <a:pPr marL="0" indent="0">
              <a:buNone/>
            </a:pPr>
            <a:r>
              <a:rPr lang="en-ZA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6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28DC-7514-80F2-A8B1-AC45699B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63453" cy="1400530"/>
          </a:xfrm>
        </p:spPr>
        <p:txBody>
          <a:bodyPr/>
          <a:lstStyle/>
          <a:p>
            <a:r>
              <a:rPr lang="en-ZA" sz="4000" b="1" dirty="0">
                <a:solidFill>
                  <a:srgbClr val="FF0000"/>
                </a:solidFill>
              </a:rPr>
              <a:t>THE DIFFERENT SELECTION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F4C64-3044-4BA7-9B6E-DC710F41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17" y="1981200"/>
            <a:ext cx="3520196" cy="576262"/>
          </a:xfrm>
        </p:spPr>
        <p:txBody>
          <a:bodyPr/>
          <a:lstStyle/>
          <a:p>
            <a:r>
              <a:rPr lang="en-ZA" dirty="0"/>
              <a:t>LIST BOX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09B07-C0D8-C876-43B3-E01E1270DB2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9617" y="4973781"/>
            <a:ext cx="3520196" cy="1282555"/>
          </a:xfrm>
        </p:spPr>
        <p:txBody>
          <a:bodyPr/>
          <a:lstStyle/>
          <a:p>
            <a:r>
              <a:rPr lang="en-ZA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Name:      </a:t>
            </a:r>
            <a:r>
              <a:rPr lang="en-ZA" sz="2000" b="1" dirty="0" err="1">
                <a:solidFill>
                  <a:srgbClr val="FF0000"/>
                </a:solidFill>
              </a:rPr>
              <a:t>lstFruit</a:t>
            </a:r>
            <a:br>
              <a:rPr lang="en-ZA" dirty="0"/>
            </a:b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6E8AC-2096-0722-71F3-20841CCA7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73107" y="1981200"/>
            <a:ext cx="2946794" cy="576262"/>
          </a:xfrm>
        </p:spPr>
        <p:txBody>
          <a:bodyPr/>
          <a:lstStyle/>
          <a:p>
            <a:r>
              <a:rPr lang="en-ZA" dirty="0"/>
              <a:t>COMBO BOX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5ED8A6-701B-326D-2CE2-B4355E74084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7" y="4855807"/>
            <a:ext cx="3151551" cy="1400530"/>
          </a:xfrm>
        </p:spPr>
        <p:txBody>
          <a:bodyPr>
            <a:noAutofit/>
          </a:bodyPr>
          <a:lstStyle/>
          <a:p>
            <a:r>
              <a:rPr lang="en-ZA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Name:        </a:t>
            </a:r>
            <a:r>
              <a:rPr lang="en-ZA" sz="2000" b="1" dirty="0" err="1">
                <a:solidFill>
                  <a:srgbClr val="FF0000"/>
                </a:solidFill>
              </a:rPr>
              <a:t>cmbFruit</a:t>
            </a:r>
            <a:endParaRPr lang="en-ZA" sz="2000" b="1" dirty="0">
              <a:solidFill>
                <a:srgbClr val="FF0000"/>
              </a:solidFill>
            </a:endParaRPr>
          </a:p>
          <a:p>
            <a:r>
              <a:rPr lang="en-ZA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Text:            </a:t>
            </a:r>
            <a:r>
              <a:rPr lang="en-ZA" sz="2000" b="1" dirty="0">
                <a:solidFill>
                  <a:srgbClr val="FF0000"/>
                </a:solidFill>
              </a:rPr>
              <a:t>Select fruit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0DE5EC-E813-D978-6CBF-72A682A98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3778827" cy="576262"/>
          </a:xfrm>
        </p:spPr>
        <p:txBody>
          <a:bodyPr/>
          <a:lstStyle/>
          <a:p>
            <a:r>
              <a:rPr lang="en-ZA" dirty="0"/>
              <a:t>            RADIO GROUP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11493C-6F5F-C1C7-231C-539E78A50E9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329458" y="4855807"/>
            <a:ext cx="4142106" cy="1400530"/>
          </a:xfrm>
        </p:spPr>
        <p:txBody>
          <a:bodyPr>
            <a:noAutofit/>
          </a:bodyPr>
          <a:lstStyle/>
          <a:p>
            <a:r>
              <a:rPr lang="en-ZA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Name:        </a:t>
            </a:r>
            <a:r>
              <a:rPr lang="en-ZA" sz="2000" b="1" dirty="0" err="1">
                <a:solidFill>
                  <a:srgbClr val="FF0000"/>
                </a:solidFill>
              </a:rPr>
              <a:t>rgpFruit</a:t>
            </a:r>
            <a:endParaRPr lang="en-ZA" sz="2000" b="1" dirty="0">
              <a:solidFill>
                <a:srgbClr val="FF0000"/>
              </a:solidFill>
            </a:endParaRPr>
          </a:p>
          <a:p>
            <a:r>
              <a:rPr lang="en-ZA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Caption:     </a:t>
            </a:r>
            <a:r>
              <a:rPr lang="en-ZA" sz="2000" b="1" dirty="0">
                <a:solidFill>
                  <a:srgbClr val="FF0000"/>
                </a:solidFill>
              </a:rPr>
              <a:t>Select fruit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BAB385-059A-2600-7191-627848DC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0" y="2609215"/>
            <a:ext cx="3520196" cy="18103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3A4A86-0EAF-7E61-FCEC-F9737D1FB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107" y="2685414"/>
            <a:ext cx="3151551" cy="1734187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06C370B-C3DB-0729-6666-B7E4654393F3}"/>
              </a:ext>
            </a:extLst>
          </p:cNvPr>
          <p:cNvSpPr/>
          <p:nvPr/>
        </p:nvSpPr>
        <p:spPr>
          <a:xfrm>
            <a:off x="5417127" y="2557462"/>
            <a:ext cx="471055" cy="43620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36AAF-0E3C-C566-C964-607E23239DF0}"/>
              </a:ext>
            </a:extLst>
          </p:cNvPr>
          <p:cNvSpPr txBox="1"/>
          <p:nvPr/>
        </p:nvSpPr>
        <p:spPr>
          <a:xfrm>
            <a:off x="5888183" y="2557462"/>
            <a:ext cx="184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Collapsable</a:t>
            </a:r>
            <a:endParaRPr lang="en-ZA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FF28AA-6413-6C0F-EEFD-7D7D23C12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608" y="2609215"/>
            <a:ext cx="4277322" cy="201958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BD8E6D-62AF-807D-0AC7-893D77A72E41}"/>
              </a:ext>
            </a:extLst>
          </p:cNvPr>
          <p:cNvCxnSpPr>
            <a:cxnSpLocks/>
          </p:cNvCxnSpPr>
          <p:nvPr/>
        </p:nvCxnSpPr>
        <p:spPr>
          <a:xfrm flipV="1">
            <a:off x="6677891" y="5555673"/>
            <a:ext cx="0" cy="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C844-FF7C-36BA-4231-04C7E829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0727"/>
          </a:xfrm>
        </p:spPr>
        <p:txBody>
          <a:bodyPr/>
          <a:lstStyle/>
          <a:p>
            <a:r>
              <a:rPr lang="en-ZA" b="1" dirty="0">
                <a:solidFill>
                  <a:schemeClr val="bg1"/>
                </a:solidFill>
              </a:rPr>
              <a:t>LIST BOX</a:t>
            </a:r>
            <a:br>
              <a:rPr lang="en-ZA" b="1" dirty="0">
                <a:solidFill>
                  <a:schemeClr val="bg1"/>
                </a:solidFill>
              </a:rPr>
            </a:b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6C569-61D1-E815-20F9-144F557F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947" y="1223890"/>
            <a:ext cx="2946866" cy="576262"/>
          </a:xfrm>
        </p:spPr>
        <p:txBody>
          <a:bodyPr/>
          <a:lstStyle/>
          <a:p>
            <a:r>
              <a:rPr lang="en-ZA" dirty="0"/>
              <a:t>Step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8F32F-C05C-A61F-A9D2-16BA198E7EB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1800152"/>
            <a:ext cx="2927350" cy="4526525"/>
          </a:xfrm>
        </p:spPr>
        <p:txBody>
          <a:bodyPr/>
          <a:lstStyle/>
          <a:p>
            <a:r>
              <a:rPr lang="en-ZA" sz="1800" b="1" dirty="0">
                <a:solidFill>
                  <a:srgbClr val="FF0000"/>
                </a:solidFill>
              </a:rPr>
              <a:t>Select a </a:t>
            </a:r>
            <a:r>
              <a:rPr lang="en-ZA" sz="1800" b="1" dirty="0" err="1">
                <a:solidFill>
                  <a:srgbClr val="FF0000"/>
                </a:solidFill>
              </a:rPr>
              <a:t>TListBox</a:t>
            </a:r>
            <a:r>
              <a:rPr lang="en-ZA" sz="1800" b="1" dirty="0">
                <a:solidFill>
                  <a:srgbClr val="FF0000"/>
                </a:solidFill>
              </a:rPr>
              <a:t> from the Tool Palette </a:t>
            </a:r>
          </a:p>
          <a:p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EFD3E-391E-62A1-52E9-B2CA1D108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3659" y="703385"/>
            <a:ext cx="2936241" cy="990727"/>
          </a:xfrm>
        </p:spPr>
        <p:txBody>
          <a:bodyPr/>
          <a:lstStyle/>
          <a:p>
            <a:r>
              <a:rPr lang="en-ZA" dirty="0"/>
              <a:t>Step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2C91C5-5906-1B3C-0F6C-6343D4B6E07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1729813"/>
            <a:ext cx="3090402" cy="4526525"/>
          </a:xfrm>
        </p:spPr>
        <p:txBody>
          <a:bodyPr>
            <a:normAutofit/>
          </a:bodyPr>
          <a:lstStyle/>
          <a:p>
            <a:r>
              <a:rPr lang="en-ZA" sz="1800" b="1" dirty="0">
                <a:solidFill>
                  <a:srgbClr val="FF0000"/>
                </a:solidFill>
              </a:rPr>
              <a:t>Change the </a:t>
            </a:r>
            <a:r>
              <a:rPr lang="en-ZA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name</a:t>
            </a:r>
            <a:r>
              <a:rPr lang="en-ZA" sz="1800" b="1" dirty="0">
                <a:solidFill>
                  <a:srgbClr val="FF0000"/>
                </a:solidFill>
              </a:rPr>
              <a:t> in the Object Inspector to </a:t>
            </a:r>
            <a:r>
              <a:rPr lang="en-ZA" sz="1800" b="1" dirty="0" err="1">
                <a:solidFill>
                  <a:srgbClr val="FF0000"/>
                </a:solidFill>
              </a:rPr>
              <a:t>lstFruit</a:t>
            </a:r>
            <a:endParaRPr lang="en-ZA" sz="1800" b="1" dirty="0">
              <a:solidFill>
                <a:srgbClr val="FF0000"/>
              </a:solidFill>
            </a:endParaRPr>
          </a:p>
          <a:p>
            <a:endParaRPr lang="en-ZA" sz="1800" b="1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6960ED-68FE-9FD9-82CC-BBEBFD420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055077"/>
            <a:ext cx="2932113" cy="639035"/>
          </a:xfrm>
        </p:spPr>
        <p:txBody>
          <a:bodyPr/>
          <a:lstStyle/>
          <a:p>
            <a:r>
              <a:rPr lang="en-ZA" dirty="0"/>
              <a:t>Step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6CAE34-60C3-7897-B467-A2EB480B7F2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526215" y="1800152"/>
            <a:ext cx="3419952" cy="4605130"/>
          </a:xfrm>
        </p:spPr>
        <p:txBody>
          <a:bodyPr>
            <a:normAutofit/>
          </a:bodyPr>
          <a:lstStyle/>
          <a:p>
            <a:r>
              <a:rPr lang="en-ZA" sz="1800" b="1" dirty="0">
                <a:solidFill>
                  <a:srgbClr val="FF0000"/>
                </a:solidFill>
              </a:rPr>
              <a:t>Select the </a:t>
            </a:r>
            <a:r>
              <a:rPr lang="en-ZA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Items </a:t>
            </a:r>
            <a:r>
              <a:rPr lang="en-ZA" sz="1800" b="1" dirty="0">
                <a:solidFill>
                  <a:srgbClr val="FF0000"/>
                </a:solidFill>
              </a:rPr>
              <a:t>property</a:t>
            </a:r>
            <a:br>
              <a:rPr lang="en-ZA" sz="1800" b="1" dirty="0">
                <a:solidFill>
                  <a:srgbClr val="FF0000"/>
                </a:solidFill>
              </a:rPr>
            </a:br>
            <a:r>
              <a:rPr lang="en-ZA" sz="1800" b="1" dirty="0">
                <a:solidFill>
                  <a:srgbClr val="FF0000"/>
                </a:solidFill>
              </a:rPr>
              <a:t>Add options to the</a:t>
            </a:r>
            <a:br>
              <a:rPr lang="en-ZA" sz="1800" b="1" dirty="0">
                <a:solidFill>
                  <a:srgbClr val="FF0000"/>
                </a:solidFill>
              </a:rPr>
            </a:br>
            <a:r>
              <a:rPr lang="en-ZA" sz="1800" b="1" dirty="0">
                <a:solidFill>
                  <a:srgbClr val="FF0000"/>
                </a:solidFill>
              </a:rPr>
              <a:t>String List Editor</a:t>
            </a:r>
          </a:p>
          <a:p>
            <a:endParaRPr lang="en-ZA" sz="1800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A66D18-F429-7D67-4C3D-E4E264AF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0" y="2571324"/>
            <a:ext cx="2179294" cy="36232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E1BA84-0AC2-82DB-B5F4-254B1631A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748" y="2457460"/>
            <a:ext cx="3419952" cy="40084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06F167-B3F2-5019-2078-B8A42E454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07" y="2769031"/>
            <a:ext cx="3018107" cy="306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66D4-8F0A-0C8B-67DC-D58C7B76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Other properties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E9C95-A1B9-2D63-A7C9-2A85B0A8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754" y="1935310"/>
            <a:ext cx="2946866" cy="576262"/>
          </a:xfrm>
        </p:spPr>
        <p:txBody>
          <a:bodyPr/>
          <a:lstStyle/>
          <a:p>
            <a:r>
              <a:rPr lang="en-ZA" b="1" dirty="0"/>
              <a:t>Clear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43A4D-0746-81C0-60B0-6F11F2307D8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762000"/>
          </a:xfrm>
        </p:spPr>
        <p:txBody>
          <a:bodyPr>
            <a:noAutofit/>
          </a:bodyPr>
          <a:lstStyle/>
          <a:p>
            <a:r>
              <a:rPr lang="en-ZA" sz="1800" dirty="0"/>
              <a:t>To clear the list box</a:t>
            </a:r>
          </a:p>
          <a:p>
            <a:r>
              <a:rPr lang="en-ZA" sz="1800" dirty="0" err="1">
                <a:solidFill>
                  <a:srgbClr val="FFFF00"/>
                </a:solidFill>
              </a:rPr>
              <a:t>lstFruit.Items.Clear</a:t>
            </a:r>
            <a:endParaRPr lang="en-ZA" sz="1800" dirty="0">
              <a:solidFill>
                <a:srgbClr val="FFFF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F610-43E0-8DAC-51FC-D6F1BF092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b="1" dirty="0"/>
              <a:t>Count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C11D20-AB72-AA76-2F4C-1B5EBAF2317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1215683"/>
          </a:xfrm>
        </p:spPr>
        <p:txBody>
          <a:bodyPr>
            <a:normAutofit fontScale="77500" lnSpcReduction="20000"/>
          </a:bodyPr>
          <a:lstStyle/>
          <a:p>
            <a:r>
              <a:rPr lang="en-ZA" sz="2000" dirty="0"/>
              <a:t>To count the number of options/ items in the list box</a:t>
            </a:r>
          </a:p>
          <a:p>
            <a:endParaRPr lang="en-ZA" sz="2000" dirty="0">
              <a:solidFill>
                <a:srgbClr val="FFFF00"/>
              </a:solidFill>
            </a:endParaRPr>
          </a:p>
          <a:p>
            <a:r>
              <a:rPr lang="en-ZA" sz="2000" dirty="0" err="1">
                <a:solidFill>
                  <a:srgbClr val="FFFF00"/>
                </a:solidFill>
              </a:rPr>
              <a:t>iNum</a:t>
            </a:r>
            <a:r>
              <a:rPr lang="en-ZA" sz="2000" dirty="0">
                <a:solidFill>
                  <a:srgbClr val="FFFF00"/>
                </a:solidFill>
              </a:rPr>
              <a:t> := </a:t>
            </a:r>
            <a:r>
              <a:rPr lang="en-ZA" sz="2000" dirty="0" err="1">
                <a:solidFill>
                  <a:srgbClr val="FFFF00"/>
                </a:solidFill>
              </a:rPr>
              <a:t>lstFruit.Items.Count</a:t>
            </a:r>
            <a:endParaRPr lang="en-ZA" sz="2000" dirty="0">
              <a:solidFill>
                <a:srgbClr val="FFFF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9EBC2C-772A-811A-04E1-C10484300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b="1" dirty="0"/>
              <a:t>Add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C1C837-6973-4F45-A080-46EB35AE0C3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1018735"/>
          </a:xfrm>
        </p:spPr>
        <p:txBody>
          <a:bodyPr>
            <a:normAutofit fontScale="92500" lnSpcReduction="10000"/>
          </a:bodyPr>
          <a:lstStyle/>
          <a:p>
            <a:r>
              <a:rPr lang="en-ZA" sz="2000" dirty="0"/>
              <a:t>Add items to the end of a list box</a:t>
            </a:r>
          </a:p>
          <a:p>
            <a:r>
              <a:rPr lang="en-ZA" sz="2000" dirty="0" err="1">
                <a:solidFill>
                  <a:srgbClr val="FFFF00"/>
                </a:solidFill>
              </a:rPr>
              <a:t>lstFruit.Items.Add</a:t>
            </a:r>
            <a:r>
              <a:rPr lang="en-ZA" sz="2000" dirty="0">
                <a:solidFill>
                  <a:srgbClr val="FFFF00"/>
                </a:solidFill>
              </a:rPr>
              <a:t>(‘Kiwi’)</a:t>
            </a:r>
          </a:p>
          <a:p>
            <a:endParaRPr lang="en-ZA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6C5F8-5786-0073-CD24-CEE207848372}"/>
              </a:ext>
            </a:extLst>
          </p:cNvPr>
          <p:cNvSpPr txBox="1"/>
          <p:nvPr/>
        </p:nvSpPr>
        <p:spPr>
          <a:xfrm>
            <a:off x="550679" y="4242752"/>
            <a:ext cx="313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  </a:t>
            </a:r>
            <a:r>
              <a:rPr lang="en-ZA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F85EC-5948-3CFF-C395-357188C595E7}"/>
              </a:ext>
            </a:extLst>
          </p:cNvPr>
          <p:cNvSpPr txBox="1"/>
          <p:nvPr/>
        </p:nvSpPr>
        <p:spPr>
          <a:xfrm>
            <a:off x="436098" y="5134708"/>
            <a:ext cx="2968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Removes an item at a selected index</a:t>
            </a:r>
          </a:p>
          <a:p>
            <a:endParaRPr lang="en-ZA" dirty="0"/>
          </a:p>
          <a:p>
            <a:r>
              <a:rPr lang="en-ZA" dirty="0" err="1">
                <a:solidFill>
                  <a:srgbClr val="FFFF00"/>
                </a:solidFill>
              </a:rPr>
              <a:t>lstFruit.Items.Delete</a:t>
            </a:r>
            <a:r>
              <a:rPr lang="en-ZA" dirty="0">
                <a:solidFill>
                  <a:srgbClr val="FFFF00"/>
                </a:solidFill>
              </a:rPr>
              <a:t>(2)</a:t>
            </a:r>
            <a:br>
              <a:rPr lang="en-ZA" dirty="0">
                <a:solidFill>
                  <a:srgbClr val="FFFF00"/>
                </a:solidFill>
              </a:rPr>
            </a:br>
            <a:r>
              <a:rPr lang="en-ZA" dirty="0">
                <a:solidFill>
                  <a:srgbClr val="FFFF00"/>
                </a:solidFill>
              </a:rPr>
              <a:t>will delete the third 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9A243-C7A8-24FD-72FD-45E564365E50}"/>
              </a:ext>
            </a:extLst>
          </p:cNvPr>
          <p:cNvSpPr txBox="1"/>
          <p:nvPr/>
        </p:nvSpPr>
        <p:spPr>
          <a:xfrm>
            <a:off x="3873106" y="4242752"/>
            <a:ext cx="293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Insert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9F9FF-4DDE-2126-7CA1-8EDEF24E2093}"/>
              </a:ext>
            </a:extLst>
          </p:cNvPr>
          <p:cNvSpPr txBox="1"/>
          <p:nvPr/>
        </p:nvSpPr>
        <p:spPr>
          <a:xfrm>
            <a:off x="3579813" y="5134708"/>
            <a:ext cx="3544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Insert an item to a specified index in the list box</a:t>
            </a:r>
          </a:p>
          <a:p>
            <a:endParaRPr lang="en-ZA" dirty="0"/>
          </a:p>
          <a:p>
            <a:r>
              <a:rPr lang="en-ZA" dirty="0" err="1">
                <a:solidFill>
                  <a:srgbClr val="FFFF00"/>
                </a:solidFill>
              </a:rPr>
              <a:t>lstFruit.Items.Insert</a:t>
            </a:r>
            <a:r>
              <a:rPr lang="en-ZA" dirty="0">
                <a:solidFill>
                  <a:srgbClr val="FFFF00"/>
                </a:solidFill>
              </a:rPr>
              <a:t>(1,’Peach’)</a:t>
            </a:r>
            <a:br>
              <a:rPr lang="en-ZA" dirty="0">
                <a:solidFill>
                  <a:srgbClr val="FFFF00"/>
                </a:solidFill>
              </a:rPr>
            </a:br>
            <a:r>
              <a:rPr lang="en-ZA" dirty="0">
                <a:solidFill>
                  <a:srgbClr val="FFFF00"/>
                </a:solidFill>
              </a:rPr>
              <a:t>will insert Peach in the second 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F0D93-3796-F205-8A55-6D8EBCCF7E13}"/>
              </a:ext>
            </a:extLst>
          </p:cNvPr>
          <p:cNvSpPr txBox="1"/>
          <p:nvPr/>
        </p:nvSpPr>
        <p:spPr>
          <a:xfrm>
            <a:off x="7124700" y="4308916"/>
            <a:ext cx="353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IndexOf</a:t>
            </a:r>
            <a:endParaRPr lang="en-ZA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076A3-6966-B3E0-858F-6366A7C75837}"/>
              </a:ext>
            </a:extLst>
          </p:cNvPr>
          <p:cNvSpPr txBox="1"/>
          <p:nvPr/>
        </p:nvSpPr>
        <p:spPr>
          <a:xfrm>
            <a:off x="7124699" y="5008098"/>
            <a:ext cx="4804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 index position of an item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 err="1">
                <a:solidFill>
                  <a:srgbClr val="FFFF00"/>
                </a:solidFill>
              </a:rPr>
              <a:t>iPosition</a:t>
            </a:r>
            <a:r>
              <a:rPr lang="en-ZA" dirty="0">
                <a:solidFill>
                  <a:srgbClr val="FFFF00"/>
                </a:solidFill>
              </a:rPr>
              <a:t> := </a:t>
            </a:r>
            <a:r>
              <a:rPr lang="en-ZA" dirty="0" err="1">
                <a:solidFill>
                  <a:srgbClr val="FFFF00"/>
                </a:solidFill>
              </a:rPr>
              <a:t>lstFruit.Items.IndexOf</a:t>
            </a:r>
            <a:r>
              <a:rPr lang="en-ZA" dirty="0">
                <a:solidFill>
                  <a:srgbClr val="FFFF00"/>
                </a:solidFill>
              </a:rPr>
              <a:t>(‘Guava’)</a:t>
            </a:r>
          </a:p>
          <a:p>
            <a:r>
              <a:rPr lang="en-ZA" dirty="0">
                <a:solidFill>
                  <a:srgbClr val="FFFF00"/>
                </a:solidFill>
              </a:rPr>
              <a:t>Will find the position/ index of  Guava</a:t>
            </a:r>
          </a:p>
        </p:txBody>
      </p:sp>
    </p:spTree>
    <p:extLst>
      <p:ext uri="{BB962C8B-B14F-4D97-AF65-F5344CB8AC3E}">
        <p14:creationId xmlns:p14="http://schemas.microsoft.com/office/powerpoint/2010/main" val="144285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4347-60DF-69A2-6B6C-CCCB7E49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Selection components and text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73DD7-5463-D7D6-1A72-25F5698A4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/>
              <a:t>LoadFromFile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1FECA-AD7F-F0D8-C4EB-75E912070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sz="1800" dirty="0">
                <a:solidFill>
                  <a:schemeClr val="bg1"/>
                </a:solidFill>
              </a:rPr>
              <a:t>Populates a list box with options using the data from a text file.</a:t>
            </a:r>
          </a:p>
          <a:p>
            <a:endParaRPr lang="en-ZA" sz="1800" dirty="0">
              <a:solidFill>
                <a:schemeClr val="bg1"/>
              </a:solidFill>
            </a:endParaRPr>
          </a:p>
          <a:p>
            <a:r>
              <a:rPr lang="en-ZA" sz="1800" dirty="0">
                <a:solidFill>
                  <a:srgbClr val="FFFF00"/>
                </a:solidFill>
              </a:rPr>
              <a:t>For example:</a:t>
            </a:r>
          </a:p>
          <a:p>
            <a:r>
              <a:rPr lang="en-ZA" sz="1800" dirty="0" err="1">
                <a:solidFill>
                  <a:srgbClr val="FFFF00"/>
                </a:solidFill>
              </a:rPr>
              <a:t>lstFruit.Items.LoadFromFile</a:t>
            </a:r>
            <a:r>
              <a:rPr lang="en-ZA" sz="1800" dirty="0">
                <a:solidFill>
                  <a:srgbClr val="FFFF00"/>
                </a:solidFill>
              </a:rPr>
              <a:t>(‘Fruit.txt’);</a:t>
            </a:r>
            <a:br>
              <a:rPr lang="en-ZA" sz="1800" dirty="0">
                <a:solidFill>
                  <a:schemeClr val="bg1"/>
                </a:solidFill>
              </a:rPr>
            </a:br>
            <a:endParaRPr lang="en-ZA" sz="1800" dirty="0">
              <a:solidFill>
                <a:schemeClr val="bg1"/>
              </a:solidFill>
            </a:endParaRPr>
          </a:p>
          <a:p>
            <a:r>
              <a:rPr lang="en-ZA" sz="1800" dirty="0">
                <a:solidFill>
                  <a:schemeClr val="bg1"/>
                </a:solidFill>
              </a:rPr>
              <a:t>Will read the data from the text file Fruit.txt and save the data as options in the list box</a:t>
            </a:r>
          </a:p>
          <a:p>
            <a:r>
              <a:rPr lang="en-ZA" sz="1800" dirty="0" err="1">
                <a:solidFill>
                  <a:schemeClr val="bg1"/>
                </a:solidFill>
              </a:rPr>
              <a:t>lstFruit</a:t>
            </a:r>
            <a:r>
              <a:rPr lang="en-ZA" sz="1800" dirty="0">
                <a:solidFill>
                  <a:schemeClr val="bg1"/>
                </a:solidFill>
              </a:rPr>
              <a:t>. NB: The text file must be saved in the same folder as the Delphi project.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0CB4D-62ED-3D1E-3EF3-B1076A7AD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 err="1"/>
              <a:t>SaveToFile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AD3D9-9EF4-CE95-D414-73F1F2A406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sz="1800" dirty="0">
                <a:solidFill>
                  <a:schemeClr val="bg1"/>
                </a:solidFill>
              </a:rPr>
              <a:t>Saves the options  from the list box into a new text file.</a:t>
            </a:r>
          </a:p>
          <a:p>
            <a:endParaRPr lang="en-ZA" sz="1800" dirty="0">
              <a:solidFill>
                <a:schemeClr val="bg1"/>
              </a:solidFill>
            </a:endParaRPr>
          </a:p>
          <a:p>
            <a:r>
              <a:rPr lang="en-ZA" sz="1800" dirty="0">
                <a:solidFill>
                  <a:srgbClr val="FFFF00"/>
                </a:solidFill>
              </a:rPr>
              <a:t>For example:</a:t>
            </a:r>
          </a:p>
          <a:p>
            <a:r>
              <a:rPr lang="en-ZA" sz="1800" dirty="0" err="1">
                <a:solidFill>
                  <a:srgbClr val="FFFF00"/>
                </a:solidFill>
              </a:rPr>
              <a:t>lstMenu.SaveToFile</a:t>
            </a:r>
            <a:r>
              <a:rPr lang="en-ZA" sz="1800" dirty="0">
                <a:solidFill>
                  <a:srgbClr val="FFFF00"/>
                </a:solidFill>
              </a:rPr>
              <a:t>(Menu.txt);</a:t>
            </a:r>
            <a:br>
              <a:rPr lang="en-ZA" sz="1800" dirty="0">
                <a:solidFill>
                  <a:schemeClr val="bg1"/>
                </a:solidFill>
              </a:rPr>
            </a:br>
            <a:endParaRPr lang="en-ZA" sz="1800" dirty="0">
              <a:solidFill>
                <a:schemeClr val="bg1"/>
              </a:solidFill>
            </a:endParaRPr>
          </a:p>
          <a:p>
            <a:r>
              <a:rPr lang="en-ZA" sz="1800" dirty="0">
                <a:solidFill>
                  <a:schemeClr val="bg1"/>
                </a:solidFill>
              </a:rPr>
              <a:t>Will save the content/options in the list box </a:t>
            </a:r>
            <a:r>
              <a:rPr lang="en-ZA" sz="1800" dirty="0" err="1">
                <a:solidFill>
                  <a:schemeClr val="bg1"/>
                </a:solidFill>
              </a:rPr>
              <a:t>lstMenu</a:t>
            </a:r>
            <a:r>
              <a:rPr lang="en-ZA" sz="1800" dirty="0">
                <a:solidFill>
                  <a:schemeClr val="bg1"/>
                </a:solidFill>
              </a:rPr>
              <a:t> into a new file Menu.txt. The text file will be saved in the same folder as the Delphi project.</a:t>
            </a:r>
          </a:p>
        </p:txBody>
      </p:sp>
    </p:spTree>
    <p:extLst>
      <p:ext uri="{BB962C8B-B14F-4D97-AF65-F5344CB8AC3E}">
        <p14:creationId xmlns:p14="http://schemas.microsoft.com/office/powerpoint/2010/main" val="202709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4FE9-27ED-4114-D058-46E431A6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 selection made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8B1EF-8B51-0CB0-D4C8-BFFB48A5A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690255"/>
            <a:ext cx="4563196" cy="791007"/>
          </a:xfrm>
        </p:spPr>
        <p:txBody>
          <a:bodyPr/>
          <a:lstStyle/>
          <a:p>
            <a:r>
              <a:rPr lang="en-ZA" dirty="0"/>
              <a:t>Use the </a:t>
            </a:r>
            <a:r>
              <a:rPr lang="en-ZA" dirty="0" err="1"/>
              <a:t>ItemIndex</a:t>
            </a:r>
            <a:r>
              <a:rPr lang="en-ZA" dirty="0"/>
              <a:t>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E561E-8F0B-645D-CC1D-04503A671D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 err="1">
                <a:solidFill>
                  <a:schemeClr val="bg1"/>
                </a:solidFill>
              </a:rPr>
              <a:t>ISelectedIndex</a:t>
            </a:r>
            <a:r>
              <a:rPr lang="en-ZA" dirty="0">
                <a:solidFill>
                  <a:schemeClr val="bg1"/>
                </a:solidFill>
              </a:rPr>
              <a:t>:= </a:t>
            </a:r>
            <a:r>
              <a:rPr lang="en-ZA" dirty="0" err="1">
                <a:solidFill>
                  <a:schemeClr val="bg1"/>
                </a:solidFill>
              </a:rPr>
              <a:t>lstFruit.ItemIndex</a:t>
            </a:r>
            <a:r>
              <a:rPr lang="en-ZA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ZA" sz="2400" dirty="0">
                <a:solidFill>
                  <a:schemeClr val="bg1"/>
                </a:solidFill>
              </a:rPr>
              <a:t>   If </a:t>
            </a:r>
            <a:r>
              <a:rPr lang="en-ZA" sz="2400" dirty="0" err="1">
                <a:solidFill>
                  <a:schemeClr val="bg1"/>
                </a:solidFill>
                <a:highlight>
                  <a:srgbClr val="FFFF00"/>
                </a:highlight>
              </a:rPr>
              <a:t>iSelectedIndex</a:t>
            </a:r>
            <a:r>
              <a:rPr lang="en-ZA" sz="2400" dirty="0">
                <a:solidFill>
                  <a:schemeClr val="bg1"/>
                </a:solidFill>
                <a:highlight>
                  <a:srgbClr val="FFFF00"/>
                </a:highlight>
              </a:rPr>
              <a:t>  = -1 </a:t>
            </a:r>
            <a:r>
              <a:rPr lang="en-ZA" sz="2400" dirty="0">
                <a:solidFill>
                  <a:schemeClr val="bg1"/>
                </a:solidFill>
              </a:rPr>
              <a:t>then</a:t>
            </a:r>
            <a:br>
              <a:rPr lang="en-ZA" sz="2400" dirty="0">
                <a:solidFill>
                  <a:schemeClr val="bg1"/>
                </a:solidFill>
              </a:rPr>
            </a:br>
            <a:r>
              <a:rPr lang="en-ZA" sz="2400" dirty="0">
                <a:solidFill>
                  <a:schemeClr val="bg1"/>
                </a:solidFill>
              </a:rPr>
              <a:t>     </a:t>
            </a:r>
            <a:r>
              <a:rPr lang="en-ZA" sz="2000" dirty="0" err="1">
                <a:solidFill>
                  <a:schemeClr val="bg1"/>
                </a:solidFill>
              </a:rPr>
              <a:t>Showmessage</a:t>
            </a:r>
            <a:r>
              <a:rPr lang="en-ZA" sz="2000" dirty="0">
                <a:solidFill>
                  <a:schemeClr val="bg1"/>
                </a:solidFill>
              </a:rPr>
              <a:t>(‘No selection’);</a:t>
            </a:r>
          </a:p>
          <a:p>
            <a:pPr marL="0" indent="0">
              <a:buNone/>
            </a:pPr>
            <a:r>
              <a:rPr lang="en-ZA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6275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48BABA-4403-1AB1-0D92-4389543E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                      </a:t>
            </a:r>
            <a:r>
              <a:rPr lang="en-ZA" sz="48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7026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</TotalTime>
  <Words>572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Britannic Bold</vt:lpstr>
      <vt:lpstr>Century Gothic</vt:lpstr>
      <vt:lpstr>Wingdings 3</vt:lpstr>
      <vt:lpstr>Ion</vt:lpstr>
      <vt:lpstr>Selection components in Delphi Combo boxes  List boxes Radio groups</vt:lpstr>
      <vt:lpstr>The List box, combo box and the radio group components allow options to be selected.     </vt:lpstr>
      <vt:lpstr>Common properties to change </vt:lpstr>
      <vt:lpstr>THE DIFFERENT SELECTION COMPONENTS</vt:lpstr>
      <vt:lpstr>LIST BOX </vt:lpstr>
      <vt:lpstr>Other properties </vt:lpstr>
      <vt:lpstr>Selection components and text files</vt:lpstr>
      <vt:lpstr>No selection made</vt:lpstr>
      <vt:lpstr>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components Combo boxes  List boxes Radio groups</dc:title>
  <dc:creator>Georgina Ramsamy</dc:creator>
  <cp:lastModifiedBy>Georgina Ramsamy</cp:lastModifiedBy>
  <cp:revision>26</cp:revision>
  <dcterms:created xsi:type="dcterms:W3CDTF">2022-08-18T15:08:45Z</dcterms:created>
  <dcterms:modified xsi:type="dcterms:W3CDTF">2022-08-19T01:49:39Z</dcterms:modified>
</cp:coreProperties>
</file>