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328" r:id="rId2"/>
    <p:sldId id="359" r:id="rId3"/>
    <p:sldId id="330" r:id="rId4"/>
    <p:sldId id="361" r:id="rId5"/>
    <p:sldId id="331" r:id="rId6"/>
    <p:sldId id="345" r:id="rId7"/>
    <p:sldId id="356" r:id="rId8"/>
    <p:sldId id="346" r:id="rId9"/>
    <p:sldId id="333" r:id="rId10"/>
    <p:sldId id="334" r:id="rId11"/>
    <p:sldId id="341" r:id="rId12"/>
    <p:sldId id="342" r:id="rId13"/>
    <p:sldId id="343" r:id="rId14"/>
    <p:sldId id="344" r:id="rId15"/>
    <p:sldId id="348" r:id="rId16"/>
    <p:sldId id="273" r:id="rId17"/>
    <p:sldId id="274" r:id="rId18"/>
    <p:sldId id="278" r:id="rId19"/>
    <p:sldId id="275" r:id="rId20"/>
    <p:sldId id="277" r:id="rId21"/>
    <p:sldId id="276" r:id="rId22"/>
    <p:sldId id="285" r:id="rId23"/>
    <p:sldId id="363" r:id="rId24"/>
    <p:sldId id="357" r:id="rId25"/>
    <p:sldId id="362" r:id="rId26"/>
    <p:sldId id="324" r:id="rId27"/>
    <p:sldId id="323" r:id="rId28"/>
    <p:sldId id="354" r:id="rId29"/>
    <p:sldId id="355" r:id="rId30"/>
    <p:sldId id="336" r:id="rId31"/>
    <p:sldId id="337" r:id="rId32"/>
    <p:sldId id="338" r:id="rId33"/>
    <p:sldId id="353" r:id="rId34"/>
    <p:sldId id="335" r:id="rId35"/>
  </p:sldIdLst>
  <p:sldSz cx="12192000" cy="6858000"/>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96433" autoAdjust="0"/>
  </p:normalViewPr>
  <p:slideViewPr>
    <p:cSldViewPr snapToGrid="0">
      <p:cViewPr varScale="1">
        <p:scale>
          <a:sx n="112" d="100"/>
          <a:sy n="112" d="100"/>
        </p:scale>
        <p:origin x="900"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97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542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4" y="0"/>
            <a:ext cx="2945659" cy="495428"/>
          </a:xfrm>
          <a:prstGeom prst="rect">
            <a:avLst/>
          </a:prstGeom>
        </p:spPr>
        <p:txBody>
          <a:bodyPr vert="horz" lIns="91440" tIns="45720" rIns="91440" bIns="45720" rtlCol="0"/>
          <a:lstStyle>
            <a:lvl1pPr algn="r">
              <a:defRPr sz="1200"/>
            </a:lvl1pPr>
          </a:lstStyle>
          <a:p>
            <a:fld id="{94E6010D-2DE0-4F06-ABA6-301A104ABDA3}" type="datetimeFigureOut">
              <a:rPr lang="en-GB" smtClean="0"/>
              <a:t>15/08/2022</a:t>
            </a:fld>
            <a:endParaRPr lang="en-GB"/>
          </a:p>
        </p:txBody>
      </p:sp>
      <p:sp>
        <p:nvSpPr>
          <p:cNvPr id="4" name="Footer Placeholder 3"/>
          <p:cNvSpPr>
            <a:spLocks noGrp="1"/>
          </p:cNvSpPr>
          <p:nvPr>
            <p:ph type="ftr" sz="quarter" idx="2"/>
          </p:nvPr>
        </p:nvSpPr>
        <p:spPr>
          <a:xfrm>
            <a:off x="1" y="9378826"/>
            <a:ext cx="2945659" cy="49542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4" y="9378826"/>
            <a:ext cx="2945659" cy="495427"/>
          </a:xfrm>
          <a:prstGeom prst="rect">
            <a:avLst/>
          </a:prstGeom>
        </p:spPr>
        <p:txBody>
          <a:bodyPr vert="horz" lIns="91440" tIns="45720" rIns="91440" bIns="45720" rtlCol="0" anchor="b"/>
          <a:lstStyle>
            <a:lvl1pPr algn="r">
              <a:defRPr sz="1200"/>
            </a:lvl1pPr>
          </a:lstStyle>
          <a:p>
            <a:fld id="{CA33A47E-EAE2-4172-AFFE-6BD70A79F9D5}" type="slidenum">
              <a:rPr lang="en-GB" smtClean="0"/>
              <a:t>‹#›</a:t>
            </a:fld>
            <a:endParaRPr lang="en-GB"/>
          </a:p>
        </p:txBody>
      </p:sp>
    </p:spTree>
    <p:extLst>
      <p:ext uri="{BB962C8B-B14F-4D97-AF65-F5344CB8AC3E}">
        <p14:creationId xmlns:p14="http://schemas.microsoft.com/office/powerpoint/2010/main" val="2509170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542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4" y="0"/>
            <a:ext cx="2945659" cy="495428"/>
          </a:xfrm>
          <a:prstGeom prst="rect">
            <a:avLst/>
          </a:prstGeom>
        </p:spPr>
        <p:txBody>
          <a:bodyPr vert="horz" lIns="91440" tIns="45720" rIns="91440" bIns="45720" rtlCol="0"/>
          <a:lstStyle>
            <a:lvl1pPr algn="r">
              <a:defRPr sz="1200"/>
            </a:lvl1pPr>
          </a:lstStyle>
          <a:p>
            <a:fld id="{9F5569B2-252E-4ED3-8708-2CBE087BC5EF}" type="datetimeFigureOut">
              <a:rPr lang="en-GB" smtClean="0"/>
              <a:t>15/08/2022</a:t>
            </a:fld>
            <a:endParaRPr lang="en-GB"/>
          </a:p>
        </p:txBody>
      </p:sp>
      <p:sp>
        <p:nvSpPr>
          <p:cNvPr id="4" name="Slide Image Placeholder 3"/>
          <p:cNvSpPr>
            <a:spLocks noGrp="1" noRot="1" noChangeAspect="1"/>
          </p:cNvSpPr>
          <p:nvPr>
            <p:ph type="sldImg" idx="2"/>
          </p:nvPr>
        </p:nvSpPr>
        <p:spPr>
          <a:xfrm>
            <a:off x="436563" y="1235075"/>
            <a:ext cx="5924550" cy="33321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51982"/>
            <a:ext cx="5438140" cy="3887986"/>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9378826"/>
            <a:ext cx="2945659" cy="49542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4" y="9378826"/>
            <a:ext cx="2945659" cy="495427"/>
          </a:xfrm>
          <a:prstGeom prst="rect">
            <a:avLst/>
          </a:prstGeom>
        </p:spPr>
        <p:txBody>
          <a:bodyPr vert="horz" lIns="91440" tIns="45720" rIns="91440" bIns="45720" rtlCol="0" anchor="b"/>
          <a:lstStyle>
            <a:lvl1pPr algn="r">
              <a:defRPr sz="1200"/>
            </a:lvl1pPr>
          </a:lstStyle>
          <a:p>
            <a:fld id="{E2A80394-ECBA-459D-9EE5-91379C8AA514}" type="slidenum">
              <a:rPr lang="en-GB" smtClean="0"/>
              <a:t>‹#›</a:t>
            </a:fld>
            <a:endParaRPr lang="en-GB"/>
          </a:p>
        </p:txBody>
      </p:sp>
    </p:spTree>
    <p:extLst>
      <p:ext uri="{BB962C8B-B14F-4D97-AF65-F5344CB8AC3E}">
        <p14:creationId xmlns:p14="http://schemas.microsoft.com/office/powerpoint/2010/main" val="2867887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spss.com/software/modeling/modeler-pro/"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spss.com/software/modeling/modeler-pro/"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pss.com/software/modeling/modeler-pro/"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losure_(computer_science)"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en.wikipedia.org/wiki/Sort_algorithm" TargetMode="External"/><Relationship Id="rId4" Type="http://schemas.openxmlformats.org/officeDocument/2006/relationships/hyperlink" Target="https://en.wikipedia.org/wiki/Curry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A80394-ECBA-459D-9EE5-91379C8AA514}" type="slidenum">
              <a:rPr lang="en-GB" smtClean="0"/>
              <a:t>3</a:t>
            </a:fld>
            <a:endParaRPr lang="en-GB"/>
          </a:p>
        </p:txBody>
      </p:sp>
    </p:spTree>
    <p:extLst>
      <p:ext uri="{BB962C8B-B14F-4D97-AF65-F5344CB8AC3E}">
        <p14:creationId xmlns:p14="http://schemas.microsoft.com/office/powerpoint/2010/main" val="1116734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A80394-ECBA-459D-9EE5-91379C8AA514}" type="slidenum">
              <a:rPr lang="en-GB" smtClean="0"/>
              <a:t>32</a:t>
            </a:fld>
            <a:endParaRPr lang="en-GB"/>
          </a:p>
        </p:txBody>
      </p:sp>
    </p:spTree>
    <p:extLst>
      <p:ext uri="{BB962C8B-B14F-4D97-AF65-F5344CB8AC3E}">
        <p14:creationId xmlns:p14="http://schemas.microsoft.com/office/powerpoint/2010/main" val="998769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A80394-ECBA-459D-9EE5-91379C8AA514}" type="slidenum">
              <a:rPr lang="en-GB" smtClean="0"/>
              <a:t>34</a:t>
            </a:fld>
            <a:endParaRPr lang="en-GB"/>
          </a:p>
        </p:txBody>
      </p:sp>
    </p:spTree>
    <p:extLst>
      <p:ext uri="{BB962C8B-B14F-4D97-AF65-F5344CB8AC3E}">
        <p14:creationId xmlns:p14="http://schemas.microsoft.com/office/powerpoint/2010/main" val="3907563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Integral Solutions Ltd (ISL) – </a:t>
            </a:r>
            <a:r>
              <a:rPr lang="en-GB" dirty="0" err="1" smtClean="0"/>
              <a:t>Poplog</a:t>
            </a:r>
            <a:r>
              <a:rPr lang="en-GB" dirty="0" smtClean="0"/>
              <a:t> = POP 11, </a:t>
            </a:r>
            <a:r>
              <a:rPr lang="en-GB" dirty="0" err="1" smtClean="0"/>
              <a:t>Prolog</a:t>
            </a:r>
            <a:endParaRPr lang="en-GB" dirty="0" smtClean="0"/>
          </a:p>
          <a:p>
            <a:r>
              <a:rPr lang="en-GB" dirty="0" smtClean="0"/>
              <a:t>Clementine (</a:t>
            </a:r>
            <a:r>
              <a:rPr lang="en-GB" dirty="0"/>
              <a:t>Predictive Analytics </a:t>
            </a:r>
            <a:r>
              <a:rPr lang="en-GB" dirty="0" smtClean="0"/>
              <a:t>Capabilities</a:t>
            </a:r>
            <a:r>
              <a:rPr lang="en-GB" b="1" dirty="0" smtClean="0"/>
              <a:t>)</a:t>
            </a:r>
            <a:r>
              <a:rPr lang="en-GB" dirty="0" smtClean="0"/>
              <a:t> sold to </a:t>
            </a:r>
            <a:r>
              <a:rPr lang="en-GB" dirty="0"/>
              <a:t>SPSS </a:t>
            </a:r>
            <a:r>
              <a:rPr lang="en-GB" dirty="0" smtClean="0"/>
              <a:t>Inc., which sold to IBM Clementine </a:t>
            </a:r>
            <a:r>
              <a:rPr lang="en-GB" dirty="0"/>
              <a:t>is now </a:t>
            </a:r>
            <a:r>
              <a:rPr lang="en-GB" dirty="0">
                <a:hlinkClick r:id="rId3"/>
              </a:rPr>
              <a:t>IBM SPSS </a:t>
            </a:r>
            <a:r>
              <a:rPr lang="en-GB" dirty="0" err="1">
                <a:hlinkClick r:id="rId3"/>
              </a:rPr>
              <a:t>Modeler</a:t>
            </a:r>
            <a:r>
              <a:rPr lang="en-GB" dirty="0">
                <a:hlinkClick r:id="rId3"/>
              </a:rPr>
              <a:t> Professional</a:t>
            </a:r>
            <a:r>
              <a:rPr lang="en-GB" dirty="0"/>
              <a:t> </a:t>
            </a:r>
            <a:br>
              <a:rPr lang="en-GB" dirty="0"/>
            </a:br>
            <a:r>
              <a:rPr lang="en-GB" dirty="0" smtClean="0"/>
              <a:t>A </a:t>
            </a:r>
            <a:r>
              <a:rPr lang="en-GB" dirty="0"/>
              <a:t>demo. It illustrates a class of applications of AI in a business context. </a:t>
            </a:r>
          </a:p>
        </p:txBody>
      </p:sp>
      <p:sp>
        <p:nvSpPr>
          <p:cNvPr id="4" name="Slide Number Placeholder 3"/>
          <p:cNvSpPr>
            <a:spLocks noGrp="1"/>
          </p:cNvSpPr>
          <p:nvPr>
            <p:ph type="sldNum" sz="quarter" idx="10"/>
          </p:nvPr>
        </p:nvSpPr>
        <p:spPr/>
        <p:txBody>
          <a:bodyPr/>
          <a:lstStyle/>
          <a:p>
            <a:fld id="{E2A80394-ECBA-459D-9EE5-91379C8AA514}" type="slidenum">
              <a:rPr lang="en-GB" smtClean="0"/>
              <a:t>5</a:t>
            </a:fld>
            <a:endParaRPr lang="en-GB"/>
          </a:p>
        </p:txBody>
      </p:sp>
    </p:spTree>
    <p:extLst>
      <p:ext uri="{BB962C8B-B14F-4D97-AF65-F5344CB8AC3E}">
        <p14:creationId xmlns:p14="http://schemas.microsoft.com/office/powerpoint/2010/main" val="286636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Simplifies parallel computing since two purely functional parts of the evaluation never interact, and a function always returns the same output, given the same input. </a:t>
            </a:r>
          </a:p>
          <a:p>
            <a:endParaRPr lang="en-GB" dirty="0" smtClean="0"/>
          </a:p>
          <a:p>
            <a:r>
              <a:rPr lang="en-GB" dirty="0" smtClean="0"/>
              <a:t>Integral Solutions Ltd (ISL) – </a:t>
            </a:r>
            <a:r>
              <a:rPr lang="en-GB" dirty="0" err="1" smtClean="0"/>
              <a:t>Poplog</a:t>
            </a:r>
            <a:r>
              <a:rPr lang="en-GB" dirty="0" smtClean="0"/>
              <a:t> = POP 11, </a:t>
            </a:r>
            <a:r>
              <a:rPr lang="en-GB" dirty="0" err="1" smtClean="0"/>
              <a:t>Prolog</a:t>
            </a:r>
            <a:endParaRPr lang="en-GB" dirty="0" smtClean="0"/>
          </a:p>
          <a:p>
            <a:r>
              <a:rPr lang="en-GB" dirty="0" smtClean="0"/>
              <a:t>Clementine (</a:t>
            </a:r>
            <a:r>
              <a:rPr lang="en-GB" dirty="0"/>
              <a:t>Predictive Analytics </a:t>
            </a:r>
            <a:r>
              <a:rPr lang="en-GB" dirty="0" smtClean="0"/>
              <a:t>Capabilities</a:t>
            </a:r>
            <a:r>
              <a:rPr lang="en-GB" b="1" dirty="0" smtClean="0"/>
              <a:t>)</a:t>
            </a:r>
            <a:r>
              <a:rPr lang="en-GB" dirty="0" smtClean="0"/>
              <a:t> sold to </a:t>
            </a:r>
            <a:r>
              <a:rPr lang="en-GB" dirty="0"/>
              <a:t>SPSS </a:t>
            </a:r>
            <a:r>
              <a:rPr lang="en-GB" dirty="0" smtClean="0"/>
              <a:t>Inc., which sold to IBM Clementine </a:t>
            </a:r>
            <a:r>
              <a:rPr lang="en-GB" dirty="0"/>
              <a:t>is now </a:t>
            </a:r>
            <a:r>
              <a:rPr lang="en-GB" dirty="0">
                <a:hlinkClick r:id="rId3"/>
              </a:rPr>
              <a:t>IBM SPSS </a:t>
            </a:r>
            <a:r>
              <a:rPr lang="en-GB" dirty="0" err="1">
                <a:hlinkClick r:id="rId3"/>
              </a:rPr>
              <a:t>Modeler</a:t>
            </a:r>
            <a:r>
              <a:rPr lang="en-GB" dirty="0">
                <a:hlinkClick r:id="rId3"/>
              </a:rPr>
              <a:t> Professional</a:t>
            </a:r>
            <a:r>
              <a:rPr lang="en-GB" dirty="0"/>
              <a:t> </a:t>
            </a:r>
            <a:br>
              <a:rPr lang="en-GB" dirty="0"/>
            </a:br>
            <a:r>
              <a:rPr lang="en-GB" dirty="0" smtClean="0"/>
              <a:t>A </a:t>
            </a:r>
            <a:r>
              <a:rPr lang="en-GB" dirty="0"/>
              <a:t>demo. It illustrates a class of applications of AI in a business context. </a:t>
            </a:r>
          </a:p>
        </p:txBody>
      </p:sp>
      <p:sp>
        <p:nvSpPr>
          <p:cNvPr id="4" name="Slide Number Placeholder 3"/>
          <p:cNvSpPr>
            <a:spLocks noGrp="1"/>
          </p:cNvSpPr>
          <p:nvPr>
            <p:ph type="sldNum" sz="quarter" idx="10"/>
          </p:nvPr>
        </p:nvSpPr>
        <p:spPr/>
        <p:txBody>
          <a:bodyPr/>
          <a:lstStyle/>
          <a:p>
            <a:fld id="{E2A80394-ECBA-459D-9EE5-91379C8AA514}" type="slidenum">
              <a:rPr lang="en-GB" smtClean="0"/>
              <a:t>6</a:t>
            </a:fld>
            <a:endParaRPr lang="en-GB"/>
          </a:p>
        </p:txBody>
      </p:sp>
    </p:spTree>
    <p:extLst>
      <p:ext uri="{BB962C8B-B14F-4D97-AF65-F5344CB8AC3E}">
        <p14:creationId xmlns:p14="http://schemas.microsoft.com/office/powerpoint/2010/main" val="3995684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Integral Solutions Ltd (ISL) – </a:t>
            </a:r>
            <a:r>
              <a:rPr lang="en-GB" dirty="0" err="1" smtClean="0"/>
              <a:t>Poplog</a:t>
            </a:r>
            <a:r>
              <a:rPr lang="en-GB" dirty="0" smtClean="0"/>
              <a:t> = POP 11, </a:t>
            </a:r>
            <a:r>
              <a:rPr lang="en-GB" dirty="0" err="1" smtClean="0"/>
              <a:t>Prolog</a:t>
            </a:r>
            <a:endParaRPr lang="en-GB" dirty="0" smtClean="0"/>
          </a:p>
          <a:p>
            <a:r>
              <a:rPr lang="en-GB" dirty="0" smtClean="0"/>
              <a:t>Clementine (</a:t>
            </a:r>
            <a:r>
              <a:rPr lang="en-GB" dirty="0"/>
              <a:t>Predictive Analytics </a:t>
            </a:r>
            <a:r>
              <a:rPr lang="en-GB" dirty="0" smtClean="0"/>
              <a:t>Capabilities</a:t>
            </a:r>
            <a:r>
              <a:rPr lang="en-GB" b="1" dirty="0" smtClean="0"/>
              <a:t>)</a:t>
            </a:r>
            <a:r>
              <a:rPr lang="en-GB" dirty="0" smtClean="0"/>
              <a:t> sold to </a:t>
            </a:r>
            <a:r>
              <a:rPr lang="en-GB" dirty="0"/>
              <a:t>SPSS </a:t>
            </a:r>
            <a:r>
              <a:rPr lang="en-GB" dirty="0" smtClean="0"/>
              <a:t>Inc., which sold to IBM Clementine </a:t>
            </a:r>
            <a:r>
              <a:rPr lang="en-GB" dirty="0"/>
              <a:t>is now </a:t>
            </a:r>
            <a:r>
              <a:rPr lang="en-GB" dirty="0">
                <a:hlinkClick r:id="rId3"/>
              </a:rPr>
              <a:t>IBM SPSS </a:t>
            </a:r>
            <a:r>
              <a:rPr lang="en-GB" dirty="0" err="1">
                <a:hlinkClick r:id="rId3"/>
              </a:rPr>
              <a:t>Modeler</a:t>
            </a:r>
            <a:r>
              <a:rPr lang="en-GB" dirty="0">
                <a:hlinkClick r:id="rId3"/>
              </a:rPr>
              <a:t> Professional</a:t>
            </a:r>
            <a:r>
              <a:rPr lang="en-GB" dirty="0"/>
              <a:t> </a:t>
            </a:r>
            <a:br>
              <a:rPr lang="en-GB" dirty="0"/>
            </a:br>
            <a:r>
              <a:rPr lang="en-GB" dirty="0" smtClean="0"/>
              <a:t>A </a:t>
            </a:r>
            <a:r>
              <a:rPr lang="en-GB" dirty="0"/>
              <a:t>demo. It illustrates a class of applications of AI in a business context. </a:t>
            </a:r>
          </a:p>
        </p:txBody>
      </p:sp>
      <p:sp>
        <p:nvSpPr>
          <p:cNvPr id="4" name="Slide Number Placeholder 3"/>
          <p:cNvSpPr>
            <a:spLocks noGrp="1"/>
          </p:cNvSpPr>
          <p:nvPr>
            <p:ph type="sldNum" sz="quarter" idx="10"/>
          </p:nvPr>
        </p:nvSpPr>
        <p:spPr/>
        <p:txBody>
          <a:bodyPr/>
          <a:lstStyle/>
          <a:p>
            <a:fld id="{E2A80394-ECBA-459D-9EE5-91379C8AA514}" type="slidenum">
              <a:rPr lang="en-GB" smtClean="0"/>
              <a:t>8</a:t>
            </a:fld>
            <a:endParaRPr lang="en-GB"/>
          </a:p>
        </p:txBody>
      </p:sp>
    </p:spTree>
    <p:extLst>
      <p:ext uri="{BB962C8B-B14F-4D97-AF65-F5344CB8AC3E}">
        <p14:creationId xmlns:p14="http://schemas.microsoft.com/office/powerpoint/2010/main" val="1793377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2A80394-ECBA-459D-9EE5-91379C8AA514}" type="slidenum">
              <a:rPr lang="en-GB" smtClean="0"/>
              <a:t>9</a:t>
            </a:fld>
            <a:endParaRPr lang="en-GB"/>
          </a:p>
        </p:txBody>
      </p:sp>
    </p:spTree>
    <p:extLst>
      <p:ext uri="{BB962C8B-B14F-4D97-AF65-F5344CB8AC3E}">
        <p14:creationId xmlns:p14="http://schemas.microsoft.com/office/powerpoint/2010/main" val="3439713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Anonymous functions can be used for containing functionality that need not be named and possibly for short-term use. Some notable examples include </a:t>
            </a:r>
            <a:r>
              <a:rPr lang="en-GB" dirty="0" smtClean="0">
                <a:hlinkClick r:id="rId3" tooltip="Closure (computer science)"/>
              </a:rPr>
              <a:t>closures</a:t>
            </a:r>
            <a:r>
              <a:rPr lang="en-GB" dirty="0" smtClean="0"/>
              <a:t> and </a:t>
            </a:r>
            <a:r>
              <a:rPr lang="en-GB" dirty="0" smtClean="0">
                <a:hlinkClick r:id="rId4" tooltip="Currying"/>
              </a:rPr>
              <a:t>currying</a:t>
            </a:r>
            <a:r>
              <a:rPr lang="en-GB" dirty="0" smtClean="0"/>
              <a:t>. </a:t>
            </a:r>
          </a:p>
          <a:p>
            <a:r>
              <a:rPr lang="en-GB" dirty="0" smtClean="0"/>
              <a:t>The use of anonymous functions is a matter of style. Using them is never the only way to solve a problem; each anonymous function could instead be defined as a named function and called by name. Some programmers use anonymous functions to encapsulate specific, non-reusable code without littering the code with a lot of little one-line normal functions. </a:t>
            </a:r>
          </a:p>
          <a:p>
            <a:r>
              <a:rPr lang="en-GB" dirty="0" smtClean="0"/>
              <a:t>In some programming languages, anonymous functions are commonly implemented for very specific purposes such as binding events to </a:t>
            </a:r>
            <a:r>
              <a:rPr lang="en-GB" dirty="0" err="1" smtClean="0"/>
              <a:t>callbacks</a:t>
            </a:r>
            <a:r>
              <a:rPr lang="en-GB" dirty="0" smtClean="0"/>
              <a:t> or instantiating the function for particular values, which may be more efficient, more readable, and less error-prone than calling a more-generic named function. </a:t>
            </a:r>
          </a:p>
          <a:p>
            <a:r>
              <a:rPr lang="en-GB" dirty="0" smtClean="0"/>
              <a:t>The following examples are written in Python 3. </a:t>
            </a:r>
          </a:p>
          <a:p>
            <a:r>
              <a:rPr lang="en-GB" b="1" dirty="0" smtClean="0"/>
              <a:t>Sorting</a:t>
            </a:r>
          </a:p>
          <a:p>
            <a:r>
              <a:rPr lang="en-GB" dirty="0" smtClean="0"/>
              <a:t>When attempting to sort in a non-standard way, it may be easier to contain the sorting logic as an anonymous function instead of creating a named function. Most languages provide a generic sort function that implements a </a:t>
            </a:r>
            <a:r>
              <a:rPr lang="en-GB" dirty="0" smtClean="0">
                <a:hlinkClick r:id="rId5" tooltip="Sort algorithm"/>
              </a:rPr>
              <a:t>sort algorithm</a:t>
            </a:r>
            <a:r>
              <a:rPr lang="en-GB" dirty="0" smtClean="0"/>
              <a:t> that will sort arbitrary objects. This function usually accepts an arbitrary function that determines how to compare whether two elements are equal or if one is greater or less than the other. </a:t>
            </a:r>
          </a:p>
          <a:p>
            <a:r>
              <a:rPr lang="en-GB" dirty="0" smtClean="0"/>
              <a:t>Consider this Python code sorting a list of strings by length of the string: </a:t>
            </a:r>
          </a:p>
          <a:p>
            <a:r>
              <a:rPr lang="en-GB" dirty="0" smtClean="0"/>
              <a:t>&gt;&gt;&gt; a = ['house', 'car', 'bike'] &gt;&gt;&gt; </a:t>
            </a:r>
            <a:r>
              <a:rPr lang="en-GB" dirty="0" err="1" smtClean="0"/>
              <a:t>a.sort</a:t>
            </a:r>
            <a:r>
              <a:rPr lang="en-GB" dirty="0" smtClean="0"/>
              <a:t>(key=lambda x: </a:t>
            </a:r>
            <a:r>
              <a:rPr lang="en-GB" dirty="0" err="1" smtClean="0"/>
              <a:t>len</a:t>
            </a:r>
            <a:r>
              <a:rPr lang="en-GB" dirty="0" smtClean="0"/>
              <a:t>(x)) &gt;&gt;&gt; a ['car', 'bike', 'house'] </a:t>
            </a:r>
          </a:p>
          <a:p>
            <a:r>
              <a:rPr lang="en-GB" dirty="0" smtClean="0"/>
              <a:t>The anonymous function in this example is the lambda expression: </a:t>
            </a:r>
          </a:p>
          <a:p>
            <a:r>
              <a:rPr lang="en-GB" dirty="0" smtClean="0"/>
              <a:t>lambda x: </a:t>
            </a:r>
            <a:r>
              <a:rPr lang="en-GB" dirty="0" err="1" smtClean="0"/>
              <a:t>len</a:t>
            </a:r>
            <a:r>
              <a:rPr lang="en-GB" dirty="0" smtClean="0"/>
              <a:t>(x) </a:t>
            </a:r>
          </a:p>
          <a:p>
            <a:r>
              <a:rPr lang="en-GB" dirty="0" smtClean="0"/>
              <a:t>The anonymous function accepts one argument, x, and returns the length of its argument, which is then used by the sort() method as the criteria for sorting. </a:t>
            </a:r>
          </a:p>
          <a:p>
            <a:r>
              <a:rPr lang="en-GB" dirty="0" smtClean="0"/>
              <a:t>Basic syntax of a lambda function in Python is </a:t>
            </a:r>
          </a:p>
          <a:p>
            <a:r>
              <a:rPr lang="en-GB" dirty="0" smtClean="0"/>
              <a:t>lambda arg1, arg2, arg3, ...: &lt;operation on the arguments returning a value&gt; </a:t>
            </a:r>
          </a:p>
          <a:p>
            <a:endParaRPr lang="en-GB" dirty="0"/>
          </a:p>
        </p:txBody>
      </p:sp>
      <p:sp>
        <p:nvSpPr>
          <p:cNvPr id="4" name="Slide Number Placeholder 3"/>
          <p:cNvSpPr>
            <a:spLocks noGrp="1"/>
          </p:cNvSpPr>
          <p:nvPr>
            <p:ph type="sldNum" sz="quarter" idx="10"/>
          </p:nvPr>
        </p:nvSpPr>
        <p:spPr/>
        <p:txBody>
          <a:bodyPr/>
          <a:lstStyle/>
          <a:p>
            <a:fld id="{E2A80394-ECBA-459D-9EE5-91379C8AA514}" type="slidenum">
              <a:rPr lang="en-GB" smtClean="0"/>
              <a:t>10</a:t>
            </a:fld>
            <a:endParaRPr lang="en-GB"/>
          </a:p>
        </p:txBody>
      </p:sp>
    </p:spTree>
    <p:extLst>
      <p:ext uri="{BB962C8B-B14F-4D97-AF65-F5344CB8AC3E}">
        <p14:creationId xmlns:p14="http://schemas.microsoft.com/office/powerpoint/2010/main" val="4232807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A80394-ECBA-459D-9EE5-91379C8AA514}" type="slidenum">
              <a:rPr lang="en-GB" smtClean="0"/>
              <a:t>11</a:t>
            </a:fld>
            <a:endParaRPr lang="en-GB"/>
          </a:p>
        </p:txBody>
      </p:sp>
    </p:spTree>
    <p:extLst>
      <p:ext uri="{BB962C8B-B14F-4D97-AF65-F5344CB8AC3E}">
        <p14:creationId xmlns:p14="http://schemas.microsoft.com/office/powerpoint/2010/main" val="726177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2A80394-ECBA-459D-9EE5-91379C8AA514}" type="slidenum">
              <a:rPr lang="en-GB" smtClean="0"/>
              <a:t>15</a:t>
            </a:fld>
            <a:endParaRPr lang="en-GB"/>
          </a:p>
        </p:txBody>
      </p:sp>
    </p:spTree>
    <p:extLst>
      <p:ext uri="{BB962C8B-B14F-4D97-AF65-F5344CB8AC3E}">
        <p14:creationId xmlns:p14="http://schemas.microsoft.com/office/powerpoint/2010/main" val="2988628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A80394-ECBA-459D-9EE5-91379C8AA514}" type="slidenum">
              <a:rPr lang="en-GB" smtClean="0"/>
              <a:t>31</a:t>
            </a:fld>
            <a:endParaRPr lang="en-GB"/>
          </a:p>
        </p:txBody>
      </p:sp>
    </p:spTree>
    <p:extLst>
      <p:ext uri="{BB962C8B-B14F-4D97-AF65-F5344CB8AC3E}">
        <p14:creationId xmlns:p14="http://schemas.microsoft.com/office/powerpoint/2010/main" val="622224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CBED315-7F3B-454E-B4AE-341E624DF6C4}" type="datetime1">
              <a:rPr lang="en-GB" smtClean="0"/>
              <a:t>15/08/2022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FB39D1-6B6F-4AC9-B245-7074094B5DCF}" type="slidenum">
              <a:rPr lang="en-GB" smtClean="0"/>
              <a:t>‹#›</a:t>
            </a:fld>
            <a:endParaRPr lang="en-GB"/>
          </a:p>
        </p:txBody>
      </p:sp>
    </p:spTree>
    <p:extLst>
      <p:ext uri="{BB962C8B-B14F-4D97-AF65-F5344CB8AC3E}">
        <p14:creationId xmlns:p14="http://schemas.microsoft.com/office/powerpoint/2010/main" val="147964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03FF1EF-DCCB-40F9-A69B-99A5385E2D83}" type="datetime1">
              <a:rPr lang="en-GB" smtClean="0"/>
              <a:t>15/08/2022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FB39D1-6B6F-4AC9-B245-7074094B5DCF}" type="slidenum">
              <a:rPr lang="en-GB" smtClean="0"/>
              <a:t>‹#›</a:t>
            </a:fld>
            <a:endParaRPr lang="en-GB"/>
          </a:p>
        </p:txBody>
      </p:sp>
    </p:spTree>
    <p:extLst>
      <p:ext uri="{BB962C8B-B14F-4D97-AF65-F5344CB8AC3E}">
        <p14:creationId xmlns:p14="http://schemas.microsoft.com/office/powerpoint/2010/main" val="219684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80AFFC6-0476-41FD-84E0-1F644CEE97B8}" type="datetime1">
              <a:rPr lang="en-GB" smtClean="0"/>
              <a:t>15/08/2022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FB39D1-6B6F-4AC9-B245-7074094B5DCF}" type="slidenum">
              <a:rPr lang="en-GB" smtClean="0"/>
              <a:t>‹#›</a:t>
            </a:fld>
            <a:endParaRPr lang="en-GB"/>
          </a:p>
        </p:txBody>
      </p:sp>
    </p:spTree>
    <p:extLst>
      <p:ext uri="{BB962C8B-B14F-4D97-AF65-F5344CB8AC3E}">
        <p14:creationId xmlns:p14="http://schemas.microsoft.com/office/powerpoint/2010/main" val="1408294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2A217-60F7-46CB-9E72-F023303C13C9}" type="datetime1">
              <a:rPr lang="en-GB" smtClean="0"/>
              <a:t>15/08/2022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FB39D1-6B6F-4AC9-B245-7074094B5DCF}" type="slidenum">
              <a:rPr lang="en-GB" smtClean="0"/>
              <a:t>‹#›</a:t>
            </a:fld>
            <a:endParaRPr lang="en-GB"/>
          </a:p>
        </p:txBody>
      </p:sp>
    </p:spTree>
    <p:extLst>
      <p:ext uri="{BB962C8B-B14F-4D97-AF65-F5344CB8AC3E}">
        <p14:creationId xmlns:p14="http://schemas.microsoft.com/office/powerpoint/2010/main" val="3252900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3EC254-4A72-4053-AC57-966BD217FEA4}" type="datetime1">
              <a:rPr lang="en-GB" smtClean="0"/>
              <a:t>15/08/2022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FB39D1-6B6F-4AC9-B245-7074094B5DCF}" type="slidenum">
              <a:rPr lang="en-GB" smtClean="0"/>
              <a:t>‹#›</a:t>
            </a:fld>
            <a:endParaRPr lang="en-GB"/>
          </a:p>
        </p:txBody>
      </p:sp>
    </p:spTree>
    <p:extLst>
      <p:ext uri="{BB962C8B-B14F-4D97-AF65-F5344CB8AC3E}">
        <p14:creationId xmlns:p14="http://schemas.microsoft.com/office/powerpoint/2010/main" val="121618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3A969DE-3629-48E7-9DC0-D20E47E4C84D}" type="datetime1">
              <a:rPr lang="en-GB" smtClean="0"/>
              <a:t>15/08/2022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FB39D1-6B6F-4AC9-B245-7074094B5DCF}" type="slidenum">
              <a:rPr lang="en-GB" smtClean="0"/>
              <a:t>‹#›</a:t>
            </a:fld>
            <a:endParaRPr lang="en-GB"/>
          </a:p>
        </p:txBody>
      </p:sp>
    </p:spTree>
    <p:extLst>
      <p:ext uri="{BB962C8B-B14F-4D97-AF65-F5344CB8AC3E}">
        <p14:creationId xmlns:p14="http://schemas.microsoft.com/office/powerpoint/2010/main" val="275158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D3F5681-97F4-48D7-B45B-16B175184E47}" type="datetime1">
              <a:rPr lang="en-GB" smtClean="0"/>
              <a:t>15/08/2022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FB39D1-6B6F-4AC9-B245-7074094B5DCF}" type="slidenum">
              <a:rPr lang="en-GB" smtClean="0"/>
              <a:t>‹#›</a:t>
            </a:fld>
            <a:endParaRPr lang="en-GB"/>
          </a:p>
        </p:txBody>
      </p:sp>
    </p:spTree>
    <p:extLst>
      <p:ext uri="{BB962C8B-B14F-4D97-AF65-F5344CB8AC3E}">
        <p14:creationId xmlns:p14="http://schemas.microsoft.com/office/powerpoint/2010/main" val="255925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3FE1885-334F-4627-B9DE-7DFBD653F5E1}" type="datetime1">
              <a:rPr lang="en-GB" smtClean="0"/>
              <a:t>15/08/2022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FB39D1-6B6F-4AC9-B245-7074094B5DCF}" type="slidenum">
              <a:rPr lang="en-GB" smtClean="0"/>
              <a:t>‹#›</a:t>
            </a:fld>
            <a:endParaRPr lang="en-GB"/>
          </a:p>
        </p:txBody>
      </p:sp>
    </p:spTree>
    <p:extLst>
      <p:ext uri="{BB962C8B-B14F-4D97-AF65-F5344CB8AC3E}">
        <p14:creationId xmlns:p14="http://schemas.microsoft.com/office/powerpoint/2010/main" val="1789038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F2B77F-621B-4010-885B-346659753C29}" type="datetime1">
              <a:rPr lang="en-GB" smtClean="0"/>
              <a:t>15/08/2022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FB39D1-6B6F-4AC9-B245-7074094B5DCF}" type="slidenum">
              <a:rPr lang="en-GB" smtClean="0"/>
              <a:t>‹#›</a:t>
            </a:fld>
            <a:endParaRPr lang="en-GB"/>
          </a:p>
        </p:txBody>
      </p:sp>
    </p:spTree>
    <p:extLst>
      <p:ext uri="{BB962C8B-B14F-4D97-AF65-F5344CB8AC3E}">
        <p14:creationId xmlns:p14="http://schemas.microsoft.com/office/powerpoint/2010/main" val="225016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596C1A-9DFD-4822-8CED-ABE1C073A490}" type="datetime1">
              <a:rPr lang="en-GB" smtClean="0"/>
              <a:t>15/08/2022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FB39D1-6B6F-4AC9-B245-7074094B5DCF}" type="slidenum">
              <a:rPr lang="en-GB" smtClean="0"/>
              <a:t>‹#›</a:t>
            </a:fld>
            <a:endParaRPr lang="en-GB"/>
          </a:p>
        </p:txBody>
      </p:sp>
    </p:spTree>
    <p:extLst>
      <p:ext uri="{BB962C8B-B14F-4D97-AF65-F5344CB8AC3E}">
        <p14:creationId xmlns:p14="http://schemas.microsoft.com/office/powerpoint/2010/main" val="221214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A9DB78-8453-4386-AB0B-BF67B07AA991}" type="datetime1">
              <a:rPr lang="en-GB" smtClean="0"/>
              <a:t>15/08/2022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FB39D1-6B6F-4AC9-B245-7074094B5DCF}" type="slidenum">
              <a:rPr lang="en-GB" smtClean="0"/>
              <a:t>‹#›</a:t>
            </a:fld>
            <a:endParaRPr lang="en-GB"/>
          </a:p>
        </p:txBody>
      </p:sp>
    </p:spTree>
    <p:extLst>
      <p:ext uri="{BB962C8B-B14F-4D97-AF65-F5344CB8AC3E}">
        <p14:creationId xmlns:p14="http://schemas.microsoft.com/office/powerpoint/2010/main" val="182950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44B280-5EB1-4F26-B692-580797065D8D}" type="datetime1">
              <a:rPr lang="en-GB" smtClean="0"/>
              <a:t>15/08/2022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B39D1-6B6F-4AC9-B245-7074094B5DCF}" type="slidenum">
              <a:rPr lang="en-GB" smtClean="0"/>
              <a:t>‹#›</a:t>
            </a:fld>
            <a:endParaRPr lang="en-GB"/>
          </a:p>
        </p:txBody>
      </p:sp>
    </p:spTree>
    <p:extLst>
      <p:ext uri="{BB962C8B-B14F-4D97-AF65-F5344CB8AC3E}">
        <p14:creationId xmlns:p14="http://schemas.microsoft.com/office/powerpoint/2010/main" val="3380190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www.educational-computing.net/" TargetMode="External"/><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www.educational-computing.co.uk/"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hyperlink" Target="mailto:drbond@educational-computing.co.uk"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sudonull.com/post/103897-Using-Anonymous-Methods-in-Delphi" TargetMode="External"/><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habr.com/ru/post/244945/"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replit.com/languages/haskel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FB39D1-6B6F-4AC9-B245-7074094B5DCF}" type="slidenum">
              <a:rPr lang="en-GB" smtClean="0"/>
              <a:t>1</a:t>
            </a:fld>
            <a:endParaRPr lang="en-GB"/>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4499"/>
            <a:ext cx="12199168" cy="6857999"/>
          </a:xfrm>
          <a:prstGeom prst="rect">
            <a:avLst/>
          </a:prstGeom>
        </p:spPr>
      </p:pic>
    </p:spTree>
    <p:extLst>
      <p:ext uri="{BB962C8B-B14F-4D97-AF65-F5344CB8AC3E}">
        <p14:creationId xmlns:p14="http://schemas.microsoft.com/office/powerpoint/2010/main" val="807464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625" y="286970"/>
            <a:ext cx="9152238" cy="6017032"/>
          </a:xfrm>
          <a:prstGeom prst="rect">
            <a:avLst/>
          </a:prstGeom>
          <a:noFill/>
        </p:spPr>
        <p:txBody>
          <a:bodyPr wrap="square" rtlCol="0">
            <a:spAutoFit/>
          </a:bodyPr>
          <a:lstStyle/>
          <a:p>
            <a:r>
              <a:rPr lang="en-GB" sz="1600" dirty="0">
                <a:latin typeface="Consolas" panose="020B0609020204030204" pitchFamily="49" charset="0"/>
              </a:rPr>
              <a:t>Program </a:t>
            </a:r>
            <a:r>
              <a:rPr lang="en-GB" sz="1600" dirty="0" err="1">
                <a:latin typeface="Consolas" panose="020B0609020204030204" pitchFamily="49" charset="0"/>
              </a:rPr>
              <a:t>PolynomialSumProject</a:t>
            </a:r>
            <a:r>
              <a:rPr lang="en-GB" sz="1600" dirty="0">
                <a:latin typeface="Consolas" panose="020B0609020204030204" pitchFamily="49" charset="0"/>
              </a:rPr>
              <a:t>;</a:t>
            </a:r>
          </a:p>
          <a:p>
            <a:r>
              <a:rPr lang="en-GB" sz="1600" dirty="0" smtClean="0">
                <a:latin typeface="Consolas" panose="020B0609020204030204" pitchFamily="49" charset="0"/>
              </a:rPr>
              <a:t>{$</a:t>
            </a:r>
            <a:r>
              <a:rPr lang="en-GB" sz="1600" dirty="0">
                <a:latin typeface="Consolas" panose="020B0609020204030204" pitchFamily="49" charset="0"/>
              </a:rPr>
              <a:t>APPTYPE CONSOLE}</a:t>
            </a:r>
          </a:p>
          <a:p>
            <a:r>
              <a:rPr lang="en-GB" sz="1600" dirty="0" smtClean="0">
                <a:latin typeface="Consolas" panose="020B0609020204030204" pitchFamily="49" charset="0"/>
              </a:rPr>
              <a:t>{$</a:t>
            </a:r>
            <a:r>
              <a:rPr lang="en-GB" sz="1600" dirty="0">
                <a:latin typeface="Consolas" panose="020B0609020204030204" pitchFamily="49" charset="0"/>
              </a:rPr>
              <a:t>R *.res}</a:t>
            </a:r>
          </a:p>
          <a:p>
            <a:r>
              <a:rPr lang="en-GB" sz="1600" dirty="0" smtClean="0">
                <a:latin typeface="Consolas" panose="020B0609020204030204" pitchFamily="49" charset="0"/>
              </a:rPr>
              <a:t>Uses</a:t>
            </a:r>
            <a:endParaRPr lang="en-GB" sz="1600" dirty="0">
              <a:latin typeface="Consolas" panose="020B0609020204030204" pitchFamily="49" charset="0"/>
            </a:endParaRPr>
          </a:p>
          <a:p>
            <a:r>
              <a:rPr lang="en-GB" sz="1600" dirty="0">
                <a:latin typeface="Consolas" panose="020B0609020204030204" pitchFamily="49" charset="0"/>
              </a:rPr>
              <a:t>  </a:t>
            </a:r>
            <a:r>
              <a:rPr lang="en-GB" sz="1600" dirty="0" err="1">
                <a:latin typeface="Consolas" panose="020B0609020204030204" pitchFamily="49" charset="0"/>
              </a:rPr>
              <a:t>System.SysUtils</a:t>
            </a:r>
            <a:r>
              <a:rPr lang="en-GB" sz="1600" dirty="0">
                <a:latin typeface="Consolas" panose="020B0609020204030204" pitchFamily="49" charset="0"/>
              </a:rPr>
              <a:t>, </a:t>
            </a:r>
            <a:r>
              <a:rPr lang="en-GB" sz="1600" dirty="0" err="1">
                <a:latin typeface="Consolas" panose="020B0609020204030204" pitchFamily="49" charset="0"/>
              </a:rPr>
              <a:t>System.Math</a:t>
            </a:r>
            <a:r>
              <a:rPr lang="en-GB" sz="1600" dirty="0">
                <a:latin typeface="Consolas" panose="020B0609020204030204" pitchFamily="49" charset="0"/>
              </a:rPr>
              <a:t>;</a:t>
            </a:r>
          </a:p>
          <a:p>
            <a:r>
              <a:rPr lang="en-GB" sz="1600" dirty="0" smtClean="0">
                <a:latin typeface="Consolas" panose="020B0609020204030204" pitchFamily="49" charset="0"/>
              </a:rPr>
              <a:t>Type</a:t>
            </a:r>
            <a:endParaRPr lang="en-GB" sz="1600" dirty="0">
              <a:latin typeface="Consolas" panose="020B0609020204030204" pitchFamily="49" charset="0"/>
            </a:endParaRPr>
          </a:p>
          <a:p>
            <a:r>
              <a:rPr lang="en-GB" sz="1600" dirty="0">
                <a:latin typeface="Consolas" panose="020B0609020204030204" pitchFamily="49" charset="0"/>
              </a:rPr>
              <a:t>  </a:t>
            </a:r>
            <a:r>
              <a:rPr lang="en-GB" sz="1600" dirty="0" err="1">
                <a:latin typeface="Consolas" panose="020B0609020204030204" pitchFamily="49" charset="0"/>
              </a:rPr>
              <a:t>TPolynomialFunction</a:t>
            </a:r>
            <a:r>
              <a:rPr lang="en-GB" sz="1600" dirty="0">
                <a:latin typeface="Consolas" panose="020B0609020204030204" pitchFamily="49" charset="0"/>
              </a:rPr>
              <a:t> = Reference To Function(x : Double) : Double</a:t>
            </a:r>
            <a:r>
              <a:rPr lang="en-GB" sz="1600" dirty="0" smtClean="0">
                <a:latin typeface="Consolas" panose="020B0609020204030204" pitchFamily="49" charset="0"/>
              </a:rPr>
              <a:t>;</a:t>
            </a:r>
          </a:p>
          <a:p>
            <a:endParaRPr lang="en-GB" sz="1600" dirty="0">
              <a:latin typeface="Consolas" panose="020B0609020204030204" pitchFamily="49" charset="0"/>
            </a:endParaRPr>
          </a:p>
          <a:p>
            <a:r>
              <a:rPr lang="en-GB" sz="1600" dirty="0">
                <a:latin typeface="Consolas" panose="020B0609020204030204" pitchFamily="49" charset="0"/>
              </a:rPr>
              <a:t>Function Sum (n : Integer; f : </a:t>
            </a:r>
            <a:r>
              <a:rPr lang="en-GB" sz="1600" dirty="0" err="1">
                <a:latin typeface="Consolas" panose="020B0609020204030204" pitchFamily="49" charset="0"/>
              </a:rPr>
              <a:t>TPolynomialFunction</a:t>
            </a:r>
            <a:r>
              <a:rPr lang="en-GB" sz="1600" dirty="0">
                <a:latin typeface="Consolas" panose="020B0609020204030204" pitchFamily="49" charset="0"/>
              </a:rPr>
              <a:t>) : Double;</a:t>
            </a:r>
          </a:p>
          <a:p>
            <a:r>
              <a:rPr lang="en-GB" sz="1600" dirty="0">
                <a:latin typeface="Consolas" panose="020B0609020204030204" pitchFamily="49" charset="0"/>
              </a:rPr>
              <a:t>  Begin</a:t>
            </a:r>
          </a:p>
          <a:p>
            <a:r>
              <a:rPr lang="en-GB" sz="1600" dirty="0">
                <a:latin typeface="Consolas" panose="020B0609020204030204" pitchFamily="49" charset="0"/>
              </a:rPr>
              <a:t>    Result := 0.0;</a:t>
            </a:r>
          </a:p>
          <a:p>
            <a:r>
              <a:rPr lang="en-GB" sz="1600" dirty="0">
                <a:latin typeface="Consolas" panose="020B0609020204030204" pitchFamily="49" charset="0"/>
              </a:rPr>
              <a:t>    For </a:t>
            </a:r>
            <a:r>
              <a:rPr lang="en-GB" sz="1600" dirty="0" err="1">
                <a:latin typeface="Consolas" panose="020B0609020204030204" pitchFamily="49" charset="0"/>
              </a:rPr>
              <a:t>Var</a:t>
            </a:r>
            <a:r>
              <a:rPr lang="en-GB" sz="1600" dirty="0">
                <a:latin typeface="Consolas" panose="020B0609020204030204" pitchFamily="49" charset="0"/>
              </a:rPr>
              <a:t> </a:t>
            </a:r>
            <a:r>
              <a:rPr lang="en-GB" sz="1600" dirty="0" err="1">
                <a:latin typeface="Consolas" panose="020B0609020204030204" pitchFamily="49" charset="0"/>
              </a:rPr>
              <a:t>i</a:t>
            </a:r>
            <a:r>
              <a:rPr lang="en-GB" sz="1600" dirty="0">
                <a:latin typeface="Consolas" panose="020B0609020204030204" pitchFamily="49" charset="0"/>
              </a:rPr>
              <a:t> := 1 To n Do Result := Result + f(</a:t>
            </a:r>
            <a:r>
              <a:rPr lang="en-GB" sz="1600" dirty="0" err="1">
                <a:latin typeface="Consolas" panose="020B0609020204030204" pitchFamily="49" charset="0"/>
              </a:rPr>
              <a:t>i</a:t>
            </a:r>
            <a:r>
              <a:rPr lang="en-GB" sz="1600" dirty="0">
                <a:latin typeface="Consolas" panose="020B0609020204030204" pitchFamily="49" charset="0"/>
              </a:rPr>
              <a:t>);</a:t>
            </a:r>
          </a:p>
          <a:p>
            <a:r>
              <a:rPr lang="en-GB" sz="1600" dirty="0">
                <a:latin typeface="Consolas" panose="020B0609020204030204" pitchFamily="49" charset="0"/>
              </a:rPr>
              <a:t>  End;</a:t>
            </a:r>
          </a:p>
          <a:p>
            <a:r>
              <a:rPr lang="en-GB" sz="1600" dirty="0">
                <a:latin typeface="Consolas" panose="020B0609020204030204" pitchFamily="49" charset="0"/>
              </a:rPr>
              <a:t>Begin</a:t>
            </a:r>
          </a:p>
          <a:p>
            <a:r>
              <a:rPr lang="en-GB" sz="1600" dirty="0" smtClean="0">
                <a:latin typeface="Consolas" panose="020B0609020204030204" pitchFamily="49" charset="0"/>
              </a:rPr>
              <a:t>  </a:t>
            </a:r>
            <a:r>
              <a:rPr lang="en-GB" sz="1600" dirty="0" err="1">
                <a:latin typeface="Consolas" panose="020B0609020204030204" pitchFamily="49" charset="0"/>
              </a:rPr>
              <a:t>Writeln</a:t>
            </a:r>
            <a:r>
              <a:rPr lang="en-GB" sz="1600" dirty="0">
                <a:latin typeface="Consolas" panose="020B0609020204030204" pitchFamily="49" charset="0"/>
              </a:rPr>
              <a:t>('Sum = ', Sum(3, Function(x : Double) : Double</a:t>
            </a:r>
          </a:p>
          <a:p>
            <a:r>
              <a:rPr lang="en-GB" sz="1600" dirty="0">
                <a:latin typeface="Consolas" panose="020B0609020204030204" pitchFamily="49" charset="0"/>
              </a:rPr>
              <a:t>                              Begin</a:t>
            </a:r>
          </a:p>
          <a:p>
            <a:r>
              <a:rPr lang="en-GB" sz="1600" dirty="0">
                <a:latin typeface="Consolas" panose="020B0609020204030204" pitchFamily="49" charset="0"/>
              </a:rPr>
              <a:t>                                Result := x;</a:t>
            </a:r>
          </a:p>
          <a:p>
            <a:r>
              <a:rPr lang="en-GB" sz="1600" dirty="0">
                <a:latin typeface="Consolas" panose="020B0609020204030204" pitchFamily="49" charset="0"/>
              </a:rPr>
              <a:t>                              End) : 16 : 12);</a:t>
            </a:r>
          </a:p>
          <a:p>
            <a:r>
              <a:rPr lang="en-GB" sz="1600" dirty="0" smtClean="0">
                <a:latin typeface="Consolas" panose="020B0609020204030204" pitchFamily="49" charset="0"/>
              </a:rPr>
              <a:t>  </a:t>
            </a:r>
            <a:r>
              <a:rPr lang="en-GB" sz="1600" dirty="0" err="1" smtClean="0">
                <a:latin typeface="Consolas" panose="020B0609020204030204" pitchFamily="49" charset="0"/>
              </a:rPr>
              <a:t>Readln</a:t>
            </a:r>
            <a:r>
              <a:rPr lang="en-GB" sz="1600" dirty="0">
                <a:latin typeface="Consolas" panose="020B0609020204030204" pitchFamily="49" charset="0"/>
              </a:rPr>
              <a:t>;</a:t>
            </a:r>
          </a:p>
          <a:p>
            <a:r>
              <a:rPr lang="en-GB" sz="1600" dirty="0">
                <a:latin typeface="Consolas" panose="020B0609020204030204" pitchFamily="49" charset="0"/>
              </a:rPr>
              <a:t>End</a:t>
            </a:r>
            <a:r>
              <a:rPr lang="en-GB" sz="1600" dirty="0" smtClean="0">
                <a:latin typeface="Consolas" panose="020B0609020204030204" pitchFamily="49" charset="0"/>
              </a:rPr>
              <a:t>.</a:t>
            </a:r>
          </a:p>
          <a:p>
            <a:endParaRPr lang="en-GB" sz="1100" dirty="0">
              <a:latin typeface="Consolas" panose="020B0609020204030204" pitchFamily="49" charset="0"/>
            </a:endParaRPr>
          </a:p>
          <a:p>
            <a:pPr algn="r"/>
            <a:endParaRPr lang="en-GB" dirty="0" smtClean="0">
              <a:solidFill>
                <a:srgbClr val="FF0000"/>
              </a:solidFill>
              <a:latin typeface="Consolas" panose="020B0609020204030204" pitchFamily="49" charset="0"/>
            </a:endParaRPr>
          </a:p>
          <a:p>
            <a:pPr algn="r"/>
            <a:r>
              <a:rPr lang="en-GB" dirty="0" smtClean="0">
                <a:solidFill>
                  <a:srgbClr val="FF0000"/>
                </a:solidFill>
                <a:latin typeface="Consolas" panose="020B0609020204030204" pitchFamily="49" charset="0"/>
              </a:rPr>
              <a:t>Try this in Delphi 10.4.2</a:t>
            </a:r>
            <a:endParaRPr lang="en-GB" dirty="0">
              <a:solidFill>
                <a:srgbClr val="FF0000"/>
              </a:solidFill>
              <a:latin typeface="Consolas" panose="020B0609020204030204" pitchFamily="49" charset="0"/>
            </a:endParaRPr>
          </a:p>
          <a:p>
            <a:endParaRPr lang="en-GB" dirty="0"/>
          </a:p>
        </p:txBody>
      </p:sp>
      <p:sp>
        <p:nvSpPr>
          <p:cNvPr id="6" name="TextBox 5"/>
          <p:cNvSpPr txBox="1"/>
          <p:nvPr/>
        </p:nvSpPr>
        <p:spPr>
          <a:xfrm>
            <a:off x="7154966" y="2494910"/>
            <a:ext cx="5163672" cy="1877437"/>
          </a:xfrm>
          <a:prstGeom prst="rect">
            <a:avLst/>
          </a:prstGeom>
          <a:noFill/>
        </p:spPr>
        <p:txBody>
          <a:bodyPr wrap="square" rtlCol="0">
            <a:spAutoFit/>
          </a:bodyPr>
          <a:lstStyle/>
          <a:p>
            <a:endParaRPr lang="en-GB" sz="1200" dirty="0" smtClean="0">
              <a:solidFill>
                <a:srgbClr val="FF0000"/>
              </a:solidFill>
            </a:endParaRPr>
          </a:p>
          <a:p>
            <a:r>
              <a:rPr lang="en-GB" sz="1400" dirty="0" smtClean="0">
                <a:solidFill>
                  <a:srgbClr val="FF0000"/>
                </a:solidFill>
              </a:rPr>
              <a:t>NB</a:t>
            </a:r>
            <a:r>
              <a:rPr lang="en-GB" sz="1400" dirty="0">
                <a:solidFill>
                  <a:srgbClr val="FF0000"/>
                </a:solidFill>
              </a:rPr>
              <a:t>: </a:t>
            </a:r>
            <a:r>
              <a:rPr lang="en-GB" sz="1400" dirty="0" smtClean="0">
                <a:solidFill>
                  <a:srgbClr val="FF0000"/>
                </a:solidFill>
              </a:rPr>
              <a:t>Neither </a:t>
            </a:r>
            <a:r>
              <a:rPr lang="en-GB" sz="1400" dirty="0">
                <a:solidFill>
                  <a:srgbClr val="FF0000"/>
                </a:solidFill>
              </a:rPr>
              <a:t>is </a:t>
            </a:r>
            <a:r>
              <a:rPr lang="en-GB" sz="1400" dirty="0" smtClean="0">
                <a:solidFill>
                  <a:srgbClr val="FF0000"/>
                </a:solidFill>
              </a:rPr>
              <a:t>it a function </a:t>
            </a:r>
            <a:r>
              <a:rPr lang="en-GB" sz="1400" dirty="0">
                <a:solidFill>
                  <a:srgbClr val="FF0000"/>
                </a:solidFill>
              </a:rPr>
              <a:t>reference for </a:t>
            </a:r>
            <a:r>
              <a:rPr lang="en-GB" sz="1400" dirty="0" smtClean="0">
                <a:solidFill>
                  <a:srgbClr val="FF0000"/>
                </a:solidFill>
              </a:rPr>
              <a:t>a function contained </a:t>
            </a:r>
            <a:r>
              <a:rPr lang="en-GB" sz="1400" dirty="0">
                <a:solidFill>
                  <a:srgbClr val="FF0000"/>
                </a:solidFill>
              </a:rPr>
              <a:t>in </a:t>
            </a:r>
            <a:r>
              <a:rPr lang="en-GB" sz="1400" dirty="0" smtClean="0">
                <a:solidFill>
                  <a:srgbClr val="FF0000"/>
                </a:solidFill>
              </a:rPr>
              <a:t>an </a:t>
            </a:r>
            <a:r>
              <a:rPr lang="en-GB" sz="1400" dirty="0" smtClean="0">
                <a:solidFill>
                  <a:srgbClr val="FF0000"/>
                </a:solidFill>
              </a:rPr>
              <a:t>object, an </a:t>
            </a:r>
            <a:r>
              <a:rPr lang="en-GB" sz="1400" dirty="0" smtClean="0">
                <a:solidFill>
                  <a:srgbClr val="FF0000"/>
                </a:solidFill>
              </a:rPr>
              <a:t>instance of a class, viz.</a:t>
            </a:r>
          </a:p>
          <a:p>
            <a:r>
              <a:rPr lang="en-GB" sz="1200" dirty="0">
                <a:solidFill>
                  <a:srgbClr val="FF0000"/>
                </a:solidFill>
                <a:latin typeface="Consolas" panose="020B0609020204030204" pitchFamily="49" charset="0"/>
              </a:rPr>
              <a:t>Type</a:t>
            </a:r>
          </a:p>
          <a:p>
            <a:r>
              <a:rPr lang="en-GB" sz="1200" dirty="0">
                <a:solidFill>
                  <a:srgbClr val="FF0000"/>
                </a:solidFill>
                <a:latin typeface="Consolas" panose="020B0609020204030204" pitchFamily="49" charset="0"/>
              </a:rPr>
              <a:t>  </a:t>
            </a:r>
            <a:r>
              <a:rPr lang="en-GB" sz="1200" dirty="0" err="1">
                <a:solidFill>
                  <a:srgbClr val="FF0000"/>
                </a:solidFill>
                <a:latin typeface="Consolas" panose="020B0609020204030204" pitchFamily="49" charset="0"/>
              </a:rPr>
              <a:t>TFunctionVar</a:t>
            </a:r>
            <a:r>
              <a:rPr lang="en-GB" sz="1200" dirty="0">
                <a:solidFill>
                  <a:srgbClr val="FF0000"/>
                </a:solidFill>
                <a:latin typeface="Consolas" panose="020B0609020204030204" pitchFamily="49" charset="0"/>
              </a:rPr>
              <a:t> = </a:t>
            </a:r>
            <a:r>
              <a:rPr lang="en-GB" sz="1200" dirty="0" smtClean="0">
                <a:solidFill>
                  <a:srgbClr val="FF0000"/>
                </a:solidFill>
                <a:latin typeface="Consolas" panose="020B0609020204030204" pitchFamily="49" charset="0"/>
              </a:rPr>
              <a:t>Function(x : Double) : Double of Object;</a:t>
            </a:r>
          </a:p>
          <a:p>
            <a:endParaRPr lang="en-GB" sz="1200" dirty="0">
              <a:solidFill>
                <a:srgbClr val="FF0000"/>
              </a:solidFill>
              <a:latin typeface="Consolas" panose="020B0609020204030204" pitchFamily="49" charset="0"/>
            </a:endParaRPr>
          </a:p>
          <a:p>
            <a:r>
              <a:rPr lang="en-GB" sz="1400" dirty="0" err="1">
                <a:solidFill>
                  <a:srgbClr val="FF0000"/>
                </a:solidFill>
              </a:rPr>
              <a:t>TPolynomialFunction</a:t>
            </a:r>
            <a:r>
              <a:rPr lang="en-GB" sz="1400" dirty="0" smtClean="0">
                <a:solidFill>
                  <a:srgbClr val="FF0000"/>
                </a:solidFill>
                <a:latin typeface="Consolas" panose="020B0609020204030204" pitchFamily="49" charset="0"/>
              </a:rPr>
              <a:t> is actually an Interface type definition</a:t>
            </a:r>
          </a:p>
          <a:p>
            <a:endParaRPr lang="en-GB" sz="1200" dirty="0">
              <a:solidFill>
                <a:srgbClr val="FF0000"/>
              </a:solidFill>
              <a:latin typeface="Consolas" panose="020B0609020204030204" pitchFamily="49" charset="0"/>
            </a:endParaRPr>
          </a:p>
        </p:txBody>
      </p:sp>
      <p:sp>
        <p:nvSpPr>
          <p:cNvPr id="7" name="TextBox 6"/>
          <p:cNvSpPr txBox="1"/>
          <p:nvPr/>
        </p:nvSpPr>
        <p:spPr>
          <a:xfrm>
            <a:off x="5680338" y="4129800"/>
            <a:ext cx="1655806" cy="646331"/>
          </a:xfrm>
          <a:prstGeom prst="rect">
            <a:avLst/>
          </a:prstGeom>
          <a:noFill/>
        </p:spPr>
        <p:txBody>
          <a:bodyPr wrap="square" rtlCol="0">
            <a:spAutoFit/>
          </a:bodyPr>
          <a:lstStyle/>
          <a:p>
            <a:r>
              <a:rPr lang="en-GB" dirty="0" smtClean="0">
                <a:solidFill>
                  <a:srgbClr val="FF0000"/>
                </a:solidFill>
              </a:rPr>
              <a:t>1 + 2 + 3</a:t>
            </a:r>
          </a:p>
          <a:p>
            <a:endParaRPr lang="en-GB" dirty="0"/>
          </a:p>
        </p:txBody>
      </p:sp>
      <p:sp>
        <p:nvSpPr>
          <p:cNvPr id="8" name="TextBox 7"/>
          <p:cNvSpPr txBox="1"/>
          <p:nvPr/>
        </p:nvSpPr>
        <p:spPr>
          <a:xfrm>
            <a:off x="7154966" y="4265328"/>
            <a:ext cx="4968060" cy="830997"/>
          </a:xfrm>
          <a:prstGeom prst="rect">
            <a:avLst/>
          </a:prstGeom>
          <a:noFill/>
        </p:spPr>
        <p:txBody>
          <a:bodyPr wrap="square" rtlCol="0">
            <a:spAutoFit/>
          </a:bodyPr>
          <a:lstStyle/>
          <a:p>
            <a:r>
              <a:rPr lang="en-GB" sz="1600" dirty="0" smtClean="0">
                <a:solidFill>
                  <a:srgbClr val="FF0000"/>
                </a:solidFill>
              </a:rPr>
              <a:t>Compiler takes the </a:t>
            </a:r>
            <a:r>
              <a:rPr lang="en-GB" sz="1600" dirty="0" err="1" smtClean="0">
                <a:solidFill>
                  <a:srgbClr val="FF0000"/>
                </a:solidFill>
              </a:rPr>
              <a:t>TPolynomialFunction</a:t>
            </a:r>
            <a:r>
              <a:rPr lang="en-GB" sz="1600" dirty="0" smtClean="0">
                <a:solidFill>
                  <a:srgbClr val="FF0000"/>
                </a:solidFill>
              </a:rPr>
              <a:t> interface definition, creates a class that implements this interface and then creates an object containing the function f</a:t>
            </a:r>
            <a:endParaRPr lang="en-GB" sz="1600" dirty="0">
              <a:solidFill>
                <a:srgbClr val="FF0000"/>
              </a:solidFill>
            </a:endParaRPr>
          </a:p>
        </p:txBody>
      </p:sp>
      <p:sp>
        <p:nvSpPr>
          <p:cNvPr id="9" name="Slide Number Placeholder 8"/>
          <p:cNvSpPr>
            <a:spLocks noGrp="1"/>
          </p:cNvSpPr>
          <p:nvPr>
            <p:ph type="sldNum" sz="quarter" idx="12"/>
          </p:nvPr>
        </p:nvSpPr>
        <p:spPr/>
        <p:txBody>
          <a:bodyPr/>
          <a:lstStyle/>
          <a:p>
            <a:fld id="{F3FB39D1-6B6F-4AC9-B245-7074094B5DCF}" type="slidenum">
              <a:rPr lang="en-GB" smtClean="0"/>
              <a:t>10</a:t>
            </a:fld>
            <a:endParaRPr lang="en-GB"/>
          </a:p>
        </p:txBody>
      </p:sp>
      <p:sp>
        <p:nvSpPr>
          <p:cNvPr id="10" name="Rectangle 9"/>
          <p:cNvSpPr/>
          <p:nvPr/>
        </p:nvSpPr>
        <p:spPr>
          <a:xfrm>
            <a:off x="7058610" y="636424"/>
            <a:ext cx="5260955" cy="1169551"/>
          </a:xfrm>
          <a:prstGeom prst="rect">
            <a:avLst/>
          </a:prstGeom>
        </p:spPr>
        <p:txBody>
          <a:bodyPr wrap="square">
            <a:spAutoFit/>
          </a:bodyPr>
          <a:lstStyle/>
          <a:p>
            <a:r>
              <a:rPr lang="en-GB" sz="1400" dirty="0">
                <a:solidFill>
                  <a:srgbClr val="FF0000"/>
                </a:solidFill>
              </a:rPr>
              <a:t>NB: </a:t>
            </a:r>
            <a:r>
              <a:rPr lang="en-GB" sz="1400" dirty="0" err="1">
                <a:solidFill>
                  <a:srgbClr val="FF0000"/>
                </a:solidFill>
              </a:rPr>
              <a:t>TPolynomialFunction</a:t>
            </a:r>
            <a:r>
              <a:rPr lang="en-GB" sz="1400" dirty="0">
                <a:solidFill>
                  <a:srgbClr val="FF0000"/>
                </a:solidFill>
              </a:rPr>
              <a:t> is not a function pointer, viz.</a:t>
            </a:r>
          </a:p>
          <a:p>
            <a:r>
              <a:rPr lang="en-GB" sz="1400" dirty="0">
                <a:solidFill>
                  <a:srgbClr val="FF0000"/>
                </a:solidFill>
                <a:latin typeface="Consolas" panose="020B0609020204030204" pitchFamily="49" charset="0"/>
              </a:rPr>
              <a:t>Type</a:t>
            </a:r>
          </a:p>
          <a:p>
            <a:r>
              <a:rPr lang="en-GB" sz="1400" dirty="0">
                <a:solidFill>
                  <a:srgbClr val="FF0000"/>
                </a:solidFill>
                <a:latin typeface="Consolas" panose="020B0609020204030204" pitchFamily="49" charset="0"/>
              </a:rPr>
              <a:t>  </a:t>
            </a:r>
            <a:r>
              <a:rPr lang="en-GB" sz="1400" dirty="0" err="1">
                <a:solidFill>
                  <a:srgbClr val="FF0000"/>
                </a:solidFill>
                <a:latin typeface="Consolas" panose="020B0609020204030204" pitchFamily="49" charset="0"/>
              </a:rPr>
              <a:t>TFunctionVar</a:t>
            </a:r>
            <a:r>
              <a:rPr lang="en-GB" sz="1400" dirty="0">
                <a:solidFill>
                  <a:srgbClr val="FF0000"/>
                </a:solidFill>
                <a:latin typeface="Consolas" panose="020B0609020204030204" pitchFamily="49" charset="0"/>
              </a:rPr>
              <a:t> = Function (y : Integer) : Integer;</a:t>
            </a:r>
          </a:p>
          <a:p>
            <a:r>
              <a:rPr lang="en-GB" sz="1400" dirty="0" err="1">
                <a:solidFill>
                  <a:srgbClr val="FF0000"/>
                </a:solidFill>
                <a:latin typeface="Consolas" panose="020B0609020204030204" pitchFamily="49" charset="0"/>
              </a:rPr>
              <a:t>Var</a:t>
            </a:r>
            <a:endParaRPr lang="en-GB" sz="1400" dirty="0">
              <a:solidFill>
                <a:srgbClr val="FF0000"/>
              </a:solidFill>
              <a:latin typeface="Consolas" panose="020B0609020204030204" pitchFamily="49" charset="0"/>
            </a:endParaRPr>
          </a:p>
          <a:p>
            <a:r>
              <a:rPr lang="en-GB" sz="1400" dirty="0">
                <a:solidFill>
                  <a:srgbClr val="FF0000"/>
                </a:solidFill>
                <a:latin typeface="Consolas" panose="020B0609020204030204" pitchFamily="49" charset="0"/>
              </a:rPr>
              <a:t>  </a:t>
            </a:r>
            <a:r>
              <a:rPr lang="en-GB" sz="1400" dirty="0" err="1">
                <a:solidFill>
                  <a:srgbClr val="FF0000"/>
                </a:solidFill>
                <a:latin typeface="Consolas" panose="020B0609020204030204" pitchFamily="49" charset="0"/>
              </a:rPr>
              <a:t>FunctionVar</a:t>
            </a:r>
            <a:r>
              <a:rPr lang="en-GB" sz="1400" dirty="0">
                <a:solidFill>
                  <a:srgbClr val="FF0000"/>
                </a:solidFill>
                <a:latin typeface="Consolas" panose="020B0609020204030204" pitchFamily="49" charset="0"/>
              </a:rPr>
              <a:t>  : </a:t>
            </a:r>
            <a:r>
              <a:rPr lang="en-GB" sz="1400" dirty="0" err="1">
                <a:solidFill>
                  <a:srgbClr val="FF0000"/>
                </a:solidFill>
                <a:latin typeface="Consolas" panose="020B0609020204030204" pitchFamily="49" charset="0"/>
              </a:rPr>
              <a:t>TFunctionVar</a:t>
            </a:r>
            <a:r>
              <a:rPr lang="en-GB" sz="1400" dirty="0">
                <a:solidFill>
                  <a:srgbClr val="FF0000"/>
                </a:solidFill>
                <a:latin typeface="Consolas" panose="020B0609020204030204" pitchFamily="49" charset="0"/>
              </a:rPr>
              <a:t>;</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12" name="TextBox 11"/>
          <p:cNvSpPr txBox="1"/>
          <p:nvPr/>
        </p:nvSpPr>
        <p:spPr>
          <a:xfrm>
            <a:off x="-10890" y="6991350"/>
            <a:ext cx="12192000" cy="70485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1157881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0365"/>
            <a:ext cx="10515600" cy="1325563"/>
          </a:xfrm>
        </p:spPr>
        <p:txBody>
          <a:bodyPr/>
          <a:lstStyle/>
          <a:p>
            <a:r>
              <a:rPr lang="en-GB" dirty="0" smtClean="0">
                <a:solidFill>
                  <a:srgbClr val="00B0F0"/>
                </a:solidFill>
              </a:rPr>
              <a:t>Partial function application</a:t>
            </a:r>
            <a:endParaRPr lang="en-GB" dirty="0">
              <a:solidFill>
                <a:srgbClr val="00B0F0"/>
              </a:solidFill>
            </a:endParaRPr>
          </a:p>
        </p:txBody>
      </p:sp>
      <p:sp>
        <p:nvSpPr>
          <p:cNvPr id="3" name="Rectangle 2"/>
          <p:cNvSpPr/>
          <p:nvPr/>
        </p:nvSpPr>
        <p:spPr>
          <a:xfrm>
            <a:off x="930875" y="1168383"/>
            <a:ext cx="10709189" cy="5009064"/>
          </a:xfrm>
          <a:prstGeom prst="rect">
            <a:avLst/>
          </a:prstGeom>
        </p:spPr>
        <p:txBody>
          <a:bodyPr wrap="square">
            <a:spAutoFit/>
          </a:bodyPr>
          <a:lstStyle/>
          <a:p>
            <a:r>
              <a:rPr lang="en-GB" b="1" dirty="0" smtClean="0"/>
              <a:t>Some “partially applicable” devices</a:t>
            </a:r>
          </a:p>
          <a:p>
            <a:endParaRPr lang="en-GB" sz="1050" dirty="0" smtClean="0"/>
          </a:p>
          <a:p>
            <a:pPr marL="171450" indent="-171450">
              <a:buFont typeface="Arial" panose="020B0604020202020204" pitchFamily="34" charset="0"/>
              <a:buChar char="•"/>
            </a:pPr>
            <a:endParaRPr lang="en-GB" sz="400"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smtClean="0"/>
              <a:t>A </a:t>
            </a:r>
            <a:r>
              <a:rPr lang="en-GB" dirty="0" smtClean="0">
                <a:solidFill>
                  <a:srgbClr val="FF0000"/>
                </a:solidFill>
              </a:rPr>
              <a:t>partially applicable function </a:t>
            </a:r>
            <a:r>
              <a:rPr lang="en-GB" dirty="0" smtClean="0"/>
              <a:t>is a function that given its </a:t>
            </a:r>
            <a:r>
              <a:rPr lang="en-GB" dirty="0" smtClean="0">
                <a:solidFill>
                  <a:srgbClr val="FF0000"/>
                </a:solidFill>
              </a:rPr>
              <a:t>first argument </a:t>
            </a:r>
            <a:r>
              <a:rPr lang="en-GB" b="1" dirty="0" smtClean="0"/>
              <a:t>returns</a:t>
            </a:r>
            <a:r>
              <a:rPr lang="en-GB" dirty="0" smtClean="0"/>
              <a:t> </a:t>
            </a:r>
            <a:r>
              <a:rPr lang="en-GB" dirty="0" smtClean="0">
                <a:solidFill>
                  <a:srgbClr val="FF0000"/>
                </a:solidFill>
              </a:rPr>
              <a:t>a new, more specialised, function</a:t>
            </a:r>
            <a:r>
              <a:rPr lang="en-GB" dirty="0" smtClean="0"/>
              <a:t>. If you supply this new function with an argument, you get the final result. </a:t>
            </a:r>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sz="1700" dirty="0" smtClean="0"/>
              <a:t>This is what is meant by </a:t>
            </a:r>
            <a:r>
              <a:rPr lang="en-GB" sz="1700" b="1" dirty="0" smtClean="0">
                <a:solidFill>
                  <a:srgbClr val="FF0000"/>
                </a:solidFill>
              </a:rPr>
              <a:t>partial function application</a:t>
            </a:r>
            <a:r>
              <a:rPr lang="en-GB" sz="1700" dirty="0" smtClean="0"/>
              <a:t>: you don’t have to pass all the arguments to a function at once</a:t>
            </a:r>
          </a:p>
        </p:txBody>
      </p:sp>
      <p:pic>
        <p:nvPicPr>
          <p:cNvPr id="4" name="Picture 3"/>
          <p:cNvPicPr>
            <a:picLocks noChangeAspect="1"/>
          </p:cNvPicPr>
          <p:nvPr/>
        </p:nvPicPr>
        <p:blipFill>
          <a:blip r:embed="rId3"/>
          <a:stretch>
            <a:fillRect/>
          </a:stretch>
        </p:blipFill>
        <p:spPr>
          <a:xfrm>
            <a:off x="2541566" y="1704831"/>
            <a:ext cx="6862431" cy="1288300"/>
          </a:xfrm>
          <a:prstGeom prst="rect">
            <a:avLst/>
          </a:prstGeom>
        </p:spPr>
      </p:pic>
      <p:pic>
        <p:nvPicPr>
          <p:cNvPr id="5" name="Picture 4"/>
          <p:cNvPicPr>
            <a:picLocks noChangeAspect="1"/>
          </p:cNvPicPr>
          <p:nvPr/>
        </p:nvPicPr>
        <p:blipFill>
          <a:blip r:embed="rId4"/>
          <a:stretch>
            <a:fillRect/>
          </a:stretch>
        </p:blipFill>
        <p:spPr>
          <a:xfrm>
            <a:off x="2541566" y="3245265"/>
            <a:ext cx="6766788" cy="1172910"/>
          </a:xfrm>
          <a:prstGeom prst="rect">
            <a:avLst/>
          </a:prstGeom>
        </p:spPr>
      </p:pic>
      <p:sp>
        <p:nvSpPr>
          <p:cNvPr id="6" name="Slide Number Placeholder 5"/>
          <p:cNvSpPr>
            <a:spLocks noGrp="1"/>
          </p:cNvSpPr>
          <p:nvPr>
            <p:ph type="sldNum" sz="quarter" idx="12"/>
          </p:nvPr>
        </p:nvSpPr>
        <p:spPr/>
        <p:txBody>
          <a:bodyPr/>
          <a:lstStyle/>
          <a:p>
            <a:fld id="{F3FB39D1-6B6F-4AC9-B245-7074094B5DCF}" type="slidenum">
              <a:rPr lang="en-GB" smtClean="0"/>
              <a:t>11</a:t>
            </a:fld>
            <a:endParaRPr lang="en-GB"/>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8" name="TextBox 7"/>
          <p:cNvSpPr txBox="1"/>
          <p:nvPr/>
        </p:nvSpPr>
        <p:spPr>
          <a:xfrm>
            <a:off x="-10890" y="6991350"/>
            <a:ext cx="12192000" cy="70485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377242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16540"/>
          </a:xfrm>
        </p:spPr>
        <p:txBody>
          <a:bodyPr/>
          <a:lstStyle/>
          <a:p>
            <a:r>
              <a:rPr lang="en-GB" dirty="0" smtClean="0">
                <a:solidFill>
                  <a:srgbClr val="00B0F0"/>
                </a:solidFill>
              </a:rPr>
              <a:t>Partial function application returns a function</a:t>
            </a:r>
            <a:endParaRPr lang="en-GB" dirty="0">
              <a:solidFill>
                <a:srgbClr val="00B0F0"/>
              </a:solidFill>
            </a:endParaRPr>
          </a:p>
        </p:txBody>
      </p:sp>
      <p:pic>
        <p:nvPicPr>
          <p:cNvPr id="3" name="Picture 2"/>
          <p:cNvPicPr>
            <a:picLocks noChangeAspect="1"/>
          </p:cNvPicPr>
          <p:nvPr/>
        </p:nvPicPr>
        <p:blipFill>
          <a:blip r:embed="rId2"/>
          <a:stretch>
            <a:fillRect/>
          </a:stretch>
        </p:blipFill>
        <p:spPr>
          <a:xfrm>
            <a:off x="930949" y="2416804"/>
            <a:ext cx="6523972" cy="1298462"/>
          </a:xfrm>
          <a:prstGeom prst="rect">
            <a:avLst/>
          </a:prstGeom>
        </p:spPr>
      </p:pic>
      <p:pic>
        <p:nvPicPr>
          <p:cNvPr id="4" name="Picture 3"/>
          <p:cNvPicPr>
            <a:picLocks noChangeAspect="1"/>
          </p:cNvPicPr>
          <p:nvPr/>
        </p:nvPicPr>
        <p:blipFill>
          <a:blip r:embed="rId3"/>
          <a:stretch>
            <a:fillRect/>
          </a:stretch>
        </p:blipFill>
        <p:spPr>
          <a:xfrm>
            <a:off x="2107845" y="4444004"/>
            <a:ext cx="3813017" cy="1165963"/>
          </a:xfrm>
          <a:prstGeom prst="rect">
            <a:avLst/>
          </a:prstGeom>
        </p:spPr>
      </p:pic>
      <p:pic>
        <p:nvPicPr>
          <p:cNvPr id="5" name="Picture 4"/>
          <p:cNvPicPr>
            <a:picLocks noChangeAspect="1"/>
          </p:cNvPicPr>
          <p:nvPr/>
        </p:nvPicPr>
        <p:blipFill>
          <a:blip r:embed="rId4"/>
          <a:stretch>
            <a:fillRect/>
          </a:stretch>
        </p:blipFill>
        <p:spPr>
          <a:xfrm>
            <a:off x="7846995" y="2416804"/>
            <a:ext cx="2819241" cy="725912"/>
          </a:xfrm>
          <a:prstGeom prst="rect">
            <a:avLst/>
          </a:prstGeom>
        </p:spPr>
      </p:pic>
      <p:pic>
        <p:nvPicPr>
          <p:cNvPr id="6" name="Picture 5"/>
          <p:cNvPicPr>
            <a:picLocks noChangeAspect="1"/>
          </p:cNvPicPr>
          <p:nvPr/>
        </p:nvPicPr>
        <p:blipFill>
          <a:blip r:embed="rId5"/>
          <a:stretch>
            <a:fillRect/>
          </a:stretch>
        </p:blipFill>
        <p:spPr>
          <a:xfrm>
            <a:off x="8004672" y="4739397"/>
            <a:ext cx="2386982" cy="575176"/>
          </a:xfrm>
          <a:prstGeom prst="rect">
            <a:avLst/>
          </a:prstGeom>
        </p:spPr>
      </p:pic>
      <p:sp>
        <p:nvSpPr>
          <p:cNvPr id="7" name="TextBox 6"/>
          <p:cNvSpPr txBox="1"/>
          <p:nvPr/>
        </p:nvSpPr>
        <p:spPr>
          <a:xfrm>
            <a:off x="930949" y="1289278"/>
            <a:ext cx="2720546" cy="584775"/>
          </a:xfrm>
          <a:prstGeom prst="rect">
            <a:avLst/>
          </a:prstGeom>
          <a:noFill/>
        </p:spPr>
        <p:txBody>
          <a:bodyPr wrap="square" rtlCol="0">
            <a:spAutoFit/>
          </a:bodyPr>
          <a:lstStyle/>
          <a:p>
            <a:r>
              <a:rPr lang="en-GB" sz="3200" dirty="0" smtClean="0">
                <a:solidFill>
                  <a:srgbClr val="FF0000"/>
                </a:solidFill>
              </a:rPr>
              <a:t>Function type</a:t>
            </a:r>
            <a:endParaRPr lang="en-GB" sz="3200" dirty="0">
              <a:solidFill>
                <a:srgbClr val="FF0000"/>
              </a:solidFill>
            </a:endParaRPr>
          </a:p>
        </p:txBody>
      </p:sp>
      <p:sp>
        <p:nvSpPr>
          <p:cNvPr id="8" name="Slide Number Placeholder 7"/>
          <p:cNvSpPr>
            <a:spLocks noGrp="1"/>
          </p:cNvSpPr>
          <p:nvPr>
            <p:ph type="sldNum" sz="quarter" idx="12"/>
          </p:nvPr>
        </p:nvSpPr>
        <p:spPr/>
        <p:txBody>
          <a:bodyPr/>
          <a:lstStyle/>
          <a:p>
            <a:fld id="{F3FB39D1-6B6F-4AC9-B245-7074094B5DCF}" type="slidenum">
              <a:rPr lang="en-GB" smtClean="0"/>
              <a:t>12</a:t>
            </a:fld>
            <a:endParaRPr lang="en-GB"/>
          </a:p>
        </p:txBody>
      </p:sp>
      <p:sp>
        <p:nvSpPr>
          <p:cNvPr id="9" name="TextBox 8"/>
          <p:cNvSpPr txBox="1"/>
          <p:nvPr/>
        </p:nvSpPr>
        <p:spPr>
          <a:xfrm>
            <a:off x="4455348" y="3784342"/>
            <a:ext cx="2999573" cy="369332"/>
          </a:xfrm>
          <a:prstGeom prst="rect">
            <a:avLst/>
          </a:prstGeom>
          <a:noFill/>
        </p:spPr>
        <p:txBody>
          <a:bodyPr wrap="square" rtlCol="0">
            <a:spAutoFit/>
          </a:bodyPr>
          <a:lstStyle/>
          <a:p>
            <a:r>
              <a:rPr lang="en-GB" dirty="0" smtClean="0"/>
              <a:t>Integer -&gt; (Integer -&gt; Integer)</a:t>
            </a:r>
            <a:endParaRPr lang="en-GB" dirty="0"/>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11" name="TextBox 10"/>
          <p:cNvSpPr txBox="1"/>
          <p:nvPr/>
        </p:nvSpPr>
        <p:spPr>
          <a:xfrm>
            <a:off x="-10890" y="6991350"/>
            <a:ext cx="12192000" cy="70485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1163837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5862935" y="2912048"/>
            <a:ext cx="5429250" cy="2417553"/>
          </a:xfrm>
          <a:prstGeom prst="rect">
            <a:avLst/>
          </a:prstGeom>
        </p:spPr>
      </p:pic>
      <p:sp>
        <p:nvSpPr>
          <p:cNvPr id="2" name="Title 1"/>
          <p:cNvSpPr>
            <a:spLocks noGrp="1"/>
          </p:cNvSpPr>
          <p:nvPr>
            <p:ph type="title"/>
          </p:nvPr>
        </p:nvSpPr>
        <p:spPr>
          <a:xfrm>
            <a:off x="838200" y="365126"/>
            <a:ext cx="10515600" cy="866516"/>
          </a:xfrm>
        </p:spPr>
        <p:txBody>
          <a:bodyPr>
            <a:normAutofit/>
          </a:bodyPr>
          <a:lstStyle/>
          <a:p>
            <a:r>
              <a:rPr lang="en-GB" sz="3200" dirty="0" smtClean="0">
                <a:solidFill>
                  <a:srgbClr val="00B0F0"/>
                </a:solidFill>
              </a:rPr>
              <a:t>PascalABC.NET example of partial function application</a:t>
            </a:r>
            <a:endParaRPr lang="en-GB" sz="3200" dirty="0">
              <a:solidFill>
                <a:srgbClr val="00B0F0"/>
              </a:solidFill>
            </a:endParaRPr>
          </a:p>
        </p:txBody>
      </p:sp>
      <p:sp>
        <p:nvSpPr>
          <p:cNvPr id="4" name="TextBox 3"/>
          <p:cNvSpPr txBox="1"/>
          <p:nvPr/>
        </p:nvSpPr>
        <p:spPr>
          <a:xfrm>
            <a:off x="838200" y="1231642"/>
            <a:ext cx="10515600" cy="1231106"/>
          </a:xfrm>
          <a:prstGeom prst="rect">
            <a:avLst/>
          </a:prstGeom>
          <a:noFill/>
        </p:spPr>
        <p:txBody>
          <a:bodyPr wrap="square" rtlCol="0">
            <a:spAutoFit/>
          </a:bodyPr>
          <a:lstStyle/>
          <a:p>
            <a:r>
              <a:rPr lang="en-GB" dirty="0" smtClean="0"/>
              <a:t>Variable </a:t>
            </a:r>
            <a:r>
              <a:rPr lang="en-GB" dirty="0" smtClean="0">
                <a:solidFill>
                  <a:srgbClr val="FF0000"/>
                </a:solidFill>
              </a:rPr>
              <a:t>f</a:t>
            </a:r>
            <a:r>
              <a:rPr lang="en-GB" dirty="0" smtClean="0"/>
              <a:t> is assigned a </a:t>
            </a:r>
            <a:r>
              <a:rPr lang="en-GB" dirty="0" smtClean="0">
                <a:solidFill>
                  <a:srgbClr val="FF0000"/>
                </a:solidFill>
              </a:rPr>
              <a:t>first-class anonymous function </a:t>
            </a:r>
            <a:r>
              <a:rPr lang="en-GB" dirty="0" smtClean="0"/>
              <a:t>that takes two arguments </a:t>
            </a:r>
            <a:r>
              <a:rPr lang="en-GB" dirty="0" smtClean="0">
                <a:solidFill>
                  <a:srgbClr val="FF0000"/>
                </a:solidFill>
              </a:rPr>
              <a:t>x</a:t>
            </a:r>
            <a:r>
              <a:rPr lang="en-GB" dirty="0" smtClean="0"/>
              <a:t> and </a:t>
            </a:r>
            <a:r>
              <a:rPr lang="en-GB" dirty="0" smtClean="0">
                <a:solidFill>
                  <a:srgbClr val="FF0000"/>
                </a:solidFill>
              </a:rPr>
              <a:t>y</a:t>
            </a:r>
            <a:r>
              <a:rPr lang="en-GB" dirty="0" smtClean="0"/>
              <a:t> and returns </a:t>
            </a:r>
            <a:r>
              <a:rPr lang="en-GB" dirty="0" smtClean="0">
                <a:solidFill>
                  <a:srgbClr val="FF0000"/>
                </a:solidFill>
              </a:rPr>
              <a:t>x + y</a:t>
            </a:r>
            <a:r>
              <a:rPr lang="en-GB" dirty="0" smtClean="0"/>
              <a:t>.</a:t>
            </a:r>
          </a:p>
          <a:p>
            <a:endParaRPr lang="en-GB" sz="1000" dirty="0" smtClean="0">
              <a:solidFill>
                <a:srgbClr val="FF0000"/>
              </a:solidFill>
            </a:endParaRPr>
          </a:p>
          <a:p>
            <a:endParaRPr lang="en-GB" sz="1000" dirty="0" smtClean="0">
              <a:solidFill>
                <a:srgbClr val="FF0000"/>
              </a:solidFill>
            </a:endParaRPr>
          </a:p>
          <a:p>
            <a:r>
              <a:rPr lang="en-GB" dirty="0" smtClean="0">
                <a:solidFill>
                  <a:srgbClr val="FF0000"/>
                </a:solidFill>
              </a:rPr>
              <a:t>Partial function f(2) </a:t>
            </a:r>
            <a:r>
              <a:rPr lang="en-GB" dirty="0" smtClean="0"/>
              <a:t>is a specialised function which takes a single argument and returns a new function which adds </a:t>
            </a:r>
            <a:r>
              <a:rPr lang="en-GB" dirty="0" smtClean="0">
                <a:solidFill>
                  <a:srgbClr val="FF0000"/>
                </a:solidFill>
              </a:rPr>
              <a:t>2</a:t>
            </a:r>
            <a:r>
              <a:rPr lang="en-GB" dirty="0" smtClean="0"/>
              <a:t> to </a:t>
            </a:r>
            <a:r>
              <a:rPr lang="en-GB" dirty="0" smtClean="0">
                <a:solidFill>
                  <a:srgbClr val="FF0000"/>
                </a:solidFill>
              </a:rPr>
              <a:t>y</a:t>
            </a:r>
            <a:r>
              <a:rPr lang="en-GB" dirty="0" smtClean="0"/>
              <a:t>, i.e. returns </a:t>
            </a:r>
            <a:r>
              <a:rPr lang="en-GB" dirty="0" smtClean="0">
                <a:solidFill>
                  <a:srgbClr val="FF0000"/>
                </a:solidFill>
              </a:rPr>
              <a:t>2 + y</a:t>
            </a:r>
            <a:r>
              <a:rPr lang="en-GB" dirty="0" smtClean="0"/>
              <a:t>.</a:t>
            </a:r>
            <a:endParaRPr lang="en-GB" dirty="0">
              <a:solidFill>
                <a:srgbClr val="FF0000"/>
              </a:solidFill>
            </a:endParaRPr>
          </a:p>
        </p:txBody>
      </p:sp>
      <p:sp>
        <p:nvSpPr>
          <p:cNvPr id="5" name="TextBox 4"/>
          <p:cNvSpPr txBox="1"/>
          <p:nvPr/>
        </p:nvSpPr>
        <p:spPr>
          <a:xfrm>
            <a:off x="838200" y="3775840"/>
            <a:ext cx="4348065" cy="923330"/>
          </a:xfrm>
          <a:prstGeom prst="rect">
            <a:avLst/>
          </a:prstGeom>
          <a:noFill/>
        </p:spPr>
        <p:txBody>
          <a:bodyPr wrap="square" rtlCol="0">
            <a:spAutoFit/>
          </a:bodyPr>
          <a:lstStyle/>
          <a:p>
            <a:r>
              <a:rPr lang="en-GB" dirty="0" smtClean="0"/>
              <a:t>For example, we can apply the partial function </a:t>
            </a:r>
            <a:r>
              <a:rPr lang="en-GB" dirty="0" smtClean="0">
                <a:solidFill>
                  <a:srgbClr val="FF0000"/>
                </a:solidFill>
              </a:rPr>
              <a:t>f(2) </a:t>
            </a:r>
            <a:r>
              <a:rPr lang="en-GB" dirty="0" smtClean="0"/>
              <a:t>to argument </a:t>
            </a:r>
            <a:r>
              <a:rPr lang="en-GB" dirty="0" smtClean="0">
                <a:solidFill>
                  <a:srgbClr val="FF0000"/>
                </a:solidFill>
              </a:rPr>
              <a:t>6</a:t>
            </a:r>
            <a:r>
              <a:rPr lang="en-GB" dirty="0" smtClean="0"/>
              <a:t>, i.e. call </a:t>
            </a:r>
            <a:r>
              <a:rPr lang="en-GB" dirty="0">
                <a:solidFill>
                  <a:srgbClr val="FF0000"/>
                </a:solidFill>
              </a:rPr>
              <a:t>f(2)(6</a:t>
            </a:r>
            <a:r>
              <a:rPr lang="en-GB" dirty="0" smtClean="0">
                <a:solidFill>
                  <a:srgbClr val="FF0000"/>
                </a:solidFill>
              </a:rPr>
              <a:t>)</a:t>
            </a:r>
            <a:r>
              <a:rPr lang="en-GB" dirty="0" smtClean="0"/>
              <a:t> and get </a:t>
            </a:r>
            <a:r>
              <a:rPr lang="en-GB" dirty="0" smtClean="0">
                <a:solidFill>
                  <a:srgbClr val="FF0000"/>
                </a:solidFill>
              </a:rPr>
              <a:t>8</a:t>
            </a:r>
            <a:r>
              <a:rPr lang="en-GB" dirty="0" smtClean="0"/>
              <a:t> returned:</a:t>
            </a:r>
            <a:endParaRPr lang="en-GB" dirty="0">
              <a:solidFill>
                <a:srgbClr val="FF0000"/>
              </a:solidFill>
            </a:endParaRPr>
          </a:p>
        </p:txBody>
      </p:sp>
      <p:cxnSp>
        <p:nvCxnSpPr>
          <p:cNvPr id="9" name="Straight Connector 8"/>
          <p:cNvCxnSpPr/>
          <p:nvPr/>
        </p:nvCxnSpPr>
        <p:spPr>
          <a:xfrm>
            <a:off x="8799574" y="3587607"/>
            <a:ext cx="52983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839827" y="3589266"/>
            <a:ext cx="152312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253719" y="3284691"/>
            <a:ext cx="846033" cy="369332"/>
          </a:xfrm>
          <a:prstGeom prst="rect">
            <a:avLst/>
          </a:prstGeom>
          <a:noFill/>
        </p:spPr>
        <p:txBody>
          <a:bodyPr wrap="square" rtlCol="0">
            <a:spAutoFit/>
          </a:bodyPr>
          <a:lstStyle/>
          <a:p>
            <a:r>
              <a:rPr lang="en-GB" dirty="0" smtClean="0">
                <a:solidFill>
                  <a:srgbClr val="FF0000"/>
                </a:solidFill>
              </a:rPr>
              <a:t>Input</a:t>
            </a:r>
            <a:endParaRPr lang="en-GB" dirty="0">
              <a:solidFill>
                <a:srgbClr val="FF0000"/>
              </a:solidFill>
            </a:endParaRPr>
          </a:p>
        </p:txBody>
      </p:sp>
      <p:sp>
        <p:nvSpPr>
          <p:cNvPr id="11" name="TextBox 10"/>
          <p:cNvSpPr txBox="1"/>
          <p:nvPr/>
        </p:nvSpPr>
        <p:spPr>
          <a:xfrm>
            <a:off x="8610600" y="3274253"/>
            <a:ext cx="950719" cy="369332"/>
          </a:xfrm>
          <a:prstGeom prst="rect">
            <a:avLst/>
          </a:prstGeom>
          <a:noFill/>
        </p:spPr>
        <p:txBody>
          <a:bodyPr wrap="square" rtlCol="0">
            <a:spAutoFit/>
          </a:bodyPr>
          <a:lstStyle/>
          <a:p>
            <a:r>
              <a:rPr lang="en-GB" dirty="0" smtClean="0">
                <a:solidFill>
                  <a:srgbClr val="FF0000"/>
                </a:solidFill>
              </a:rPr>
              <a:t>Output</a:t>
            </a:r>
            <a:endParaRPr lang="en-GB" dirty="0">
              <a:solidFill>
                <a:srgbClr val="FF0000"/>
              </a:solidFill>
            </a:endParaRPr>
          </a:p>
        </p:txBody>
      </p:sp>
      <p:sp>
        <p:nvSpPr>
          <p:cNvPr id="6" name="Slide Number Placeholder 5"/>
          <p:cNvSpPr>
            <a:spLocks noGrp="1"/>
          </p:cNvSpPr>
          <p:nvPr>
            <p:ph type="sldNum" sz="quarter" idx="12"/>
          </p:nvPr>
        </p:nvSpPr>
        <p:spPr/>
        <p:txBody>
          <a:bodyPr/>
          <a:lstStyle/>
          <a:p>
            <a:fld id="{F3FB39D1-6B6F-4AC9-B245-7074094B5DCF}" type="slidenum">
              <a:rPr lang="en-GB" smtClean="0"/>
              <a:t>13</a:t>
            </a:fld>
            <a:endParaRPr lang="en-GB"/>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13" name="TextBox 12"/>
          <p:cNvSpPr txBox="1"/>
          <p:nvPr/>
        </p:nvSpPr>
        <p:spPr>
          <a:xfrm>
            <a:off x="-10890" y="6991350"/>
            <a:ext cx="12192000" cy="704850"/>
          </a:xfrm>
          <a:prstGeom prst="rect">
            <a:avLst/>
          </a:prstGeom>
          <a:noFill/>
        </p:spPr>
        <p:txBody>
          <a:bodyPr wrap="square" rtlCol="0">
            <a:spAutoFit/>
          </a:bodyPr>
          <a:lstStyle/>
          <a:p>
            <a:endParaRPr lang="en-GB" dirty="0"/>
          </a:p>
        </p:txBody>
      </p:sp>
      <p:sp>
        <p:nvSpPr>
          <p:cNvPr id="3" name="Rectangle 2"/>
          <p:cNvSpPr/>
          <p:nvPr/>
        </p:nvSpPr>
        <p:spPr>
          <a:xfrm>
            <a:off x="746159" y="4814646"/>
            <a:ext cx="6096000" cy="1569660"/>
          </a:xfrm>
          <a:prstGeom prst="rect">
            <a:avLst/>
          </a:prstGeom>
        </p:spPr>
        <p:txBody>
          <a:bodyPr>
            <a:spAutoFit/>
          </a:bodyPr>
          <a:lstStyle/>
          <a:p>
            <a:pPr marL="285750" indent="-285750">
              <a:buFont typeface="Arial" panose="020B0604020202020204" pitchFamily="34" charset="0"/>
              <a:buChar char="•"/>
            </a:pPr>
            <a:r>
              <a:rPr lang="en-GB" sz="1600" dirty="0">
                <a:solidFill>
                  <a:srgbClr val="FF0000"/>
                </a:solidFill>
              </a:rPr>
              <a:t>First class functions can</a:t>
            </a:r>
          </a:p>
          <a:p>
            <a:pPr marL="285750" indent="-285750">
              <a:buFont typeface="Arial" panose="020B0604020202020204" pitchFamily="34" charset="0"/>
              <a:buChar char="•"/>
            </a:pPr>
            <a:endParaRPr lang="en-GB" sz="1600" dirty="0">
              <a:solidFill>
                <a:srgbClr val="FF0000"/>
              </a:solidFill>
            </a:endParaRPr>
          </a:p>
          <a:p>
            <a:pPr marL="1200150" lvl="2" indent="-285750">
              <a:buFont typeface="Courier New" panose="02070309020205020404" pitchFamily="49" charset="0"/>
              <a:buChar char="o"/>
            </a:pPr>
            <a:r>
              <a:rPr lang="en-GB" sz="1600" dirty="0">
                <a:solidFill>
                  <a:srgbClr val="FF0000"/>
                </a:solidFill>
              </a:rPr>
              <a:t>appear in expressions</a:t>
            </a:r>
          </a:p>
          <a:p>
            <a:pPr marL="1200150" lvl="2" indent="-285750">
              <a:buFont typeface="Courier New" panose="02070309020205020404" pitchFamily="49" charset="0"/>
              <a:buChar char="o"/>
            </a:pPr>
            <a:r>
              <a:rPr lang="en-GB" sz="1600" dirty="0">
                <a:solidFill>
                  <a:srgbClr val="FF0000"/>
                </a:solidFill>
              </a:rPr>
              <a:t>be assigned to a variable</a:t>
            </a:r>
          </a:p>
          <a:p>
            <a:pPr marL="1200150" lvl="2" indent="-285750">
              <a:buFont typeface="Courier New" panose="02070309020205020404" pitchFamily="49" charset="0"/>
              <a:buChar char="o"/>
            </a:pPr>
            <a:r>
              <a:rPr lang="en-GB" sz="1600" dirty="0">
                <a:solidFill>
                  <a:srgbClr val="FF0000"/>
                </a:solidFill>
              </a:rPr>
              <a:t>Be passed as an argument to another function</a:t>
            </a:r>
          </a:p>
          <a:p>
            <a:pPr marL="1200150" lvl="2" indent="-285750">
              <a:buFont typeface="Courier New" panose="02070309020205020404" pitchFamily="49" charset="0"/>
              <a:buChar char="o"/>
            </a:pPr>
            <a:r>
              <a:rPr lang="en-GB" sz="1600" dirty="0">
                <a:solidFill>
                  <a:srgbClr val="FF0000"/>
                </a:solidFill>
              </a:rPr>
              <a:t>Be returned as the result of a function call</a:t>
            </a:r>
          </a:p>
        </p:txBody>
      </p:sp>
    </p:spTree>
    <p:extLst>
      <p:ext uri="{BB962C8B-B14F-4D97-AF65-F5344CB8AC3E}">
        <p14:creationId xmlns:p14="http://schemas.microsoft.com/office/powerpoint/2010/main" val="1187094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B0F0"/>
                </a:solidFill>
              </a:rPr>
              <a:t>Delphi example of partial function application</a:t>
            </a:r>
            <a:endParaRPr lang="en-GB" dirty="0">
              <a:solidFill>
                <a:srgbClr val="00B0F0"/>
              </a:solidFill>
            </a:endParaRPr>
          </a:p>
        </p:txBody>
      </p:sp>
      <p:sp>
        <p:nvSpPr>
          <p:cNvPr id="3" name="Rectangle 2"/>
          <p:cNvSpPr/>
          <p:nvPr/>
        </p:nvSpPr>
        <p:spPr>
          <a:xfrm>
            <a:off x="974262" y="1505659"/>
            <a:ext cx="8676211" cy="4524315"/>
          </a:xfrm>
          <a:prstGeom prst="rect">
            <a:avLst/>
          </a:prstGeom>
        </p:spPr>
        <p:txBody>
          <a:bodyPr wrap="square">
            <a:spAutoFit/>
          </a:bodyPr>
          <a:lstStyle/>
          <a:p>
            <a:r>
              <a:rPr lang="en-GB" sz="1600" dirty="0">
                <a:latin typeface="Consolas" panose="020B0609020204030204" pitchFamily="49" charset="0"/>
              </a:rPr>
              <a:t>Program DelphiAdd2Project;</a:t>
            </a:r>
          </a:p>
          <a:p>
            <a:r>
              <a:rPr lang="en-GB" sz="1600" dirty="0" smtClean="0">
                <a:latin typeface="Consolas" panose="020B0609020204030204" pitchFamily="49" charset="0"/>
              </a:rPr>
              <a:t>{$</a:t>
            </a:r>
            <a:r>
              <a:rPr lang="en-GB" sz="1600" dirty="0">
                <a:latin typeface="Consolas" panose="020B0609020204030204" pitchFamily="49" charset="0"/>
              </a:rPr>
              <a:t>APPTYPE CONSOLE}</a:t>
            </a:r>
          </a:p>
          <a:p>
            <a:r>
              <a:rPr lang="en-GB" sz="1600" dirty="0" smtClean="0">
                <a:latin typeface="Consolas" panose="020B0609020204030204" pitchFamily="49" charset="0"/>
              </a:rPr>
              <a:t>{$</a:t>
            </a:r>
            <a:r>
              <a:rPr lang="en-GB" sz="1600" dirty="0">
                <a:latin typeface="Consolas" panose="020B0609020204030204" pitchFamily="49" charset="0"/>
              </a:rPr>
              <a:t>R *.res}</a:t>
            </a:r>
          </a:p>
          <a:p>
            <a:r>
              <a:rPr lang="en-GB" sz="1600" dirty="0" smtClean="0">
                <a:latin typeface="Consolas" panose="020B0609020204030204" pitchFamily="49" charset="0"/>
              </a:rPr>
              <a:t>Uses</a:t>
            </a:r>
            <a:endParaRPr lang="en-GB" sz="1600" dirty="0">
              <a:latin typeface="Consolas" panose="020B0609020204030204" pitchFamily="49" charset="0"/>
            </a:endParaRPr>
          </a:p>
          <a:p>
            <a:r>
              <a:rPr lang="en-GB" sz="1600" dirty="0">
                <a:latin typeface="Consolas" panose="020B0609020204030204" pitchFamily="49" charset="0"/>
              </a:rPr>
              <a:t>  </a:t>
            </a:r>
            <a:r>
              <a:rPr lang="en-GB" sz="1600" dirty="0" err="1">
                <a:latin typeface="Consolas" panose="020B0609020204030204" pitchFamily="49" charset="0"/>
              </a:rPr>
              <a:t>System.SysUtils</a:t>
            </a:r>
            <a:r>
              <a:rPr lang="en-GB" sz="1600" dirty="0">
                <a:latin typeface="Consolas" panose="020B0609020204030204" pitchFamily="49" charset="0"/>
              </a:rPr>
              <a:t>;</a:t>
            </a:r>
          </a:p>
          <a:p>
            <a:r>
              <a:rPr lang="en-GB" sz="1600" dirty="0" smtClean="0">
                <a:latin typeface="Consolas" panose="020B0609020204030204" pitchFamily="49" charset="0"/>
              </a:rPr>
              <a:t>Type</a:t>
            </a:r>
          </a:p>
          <a:p>
            <a:r>
              <a:rPr lang="en-GB" sz="1600" dirty="0" smtClean="0">
                <a:latin typeface="Consolas" panose="020B0609020204030204" pitchFamily="49" charset="0"/>
              </a:rPr>
              <a:t>  </a:t>
            </a:r>
            <a:r>
              <a:rPr lang="en-GB" sz="1600" dirty="0" err="1" smtClean="0">
                <a:latin typeface="Consolas" panose="020B0609020204030204" pitchFamily="49" charset="0"/>
              </a:rPr>
              <a:t>TFunctionOfInteger</a:t>
            </a:r>
            <a:r>
              <a:rPr lang="en-GB" sz="1600" dirty="0" smtClean="0">
                <a:latin typeface="Consolas" panose="020B0609020204030204" pitchFamily="49" charset="0"/>
              </a:rPr>
              <a:t> = Reference To Function(Parameter : Integer) : Integer;</a:t>
            </a:r>
          </a:p>
          <a:p>
            <a:r>
              <a:rPr lang="en-GB" sz="1600" dirty="0" smtClean="0">
                <a:latin typeface="Consolas" panose="020B0609020204030204" pitchFamily="49" charset="0"/>
              </a:rPr>
              <a:t>Function f(x : Integer) : </a:t>
            </a:r>
            <a:r>
              <a:rPr lang="en-GB" sz="1600" dirty="0" err="1" smtClean="0">
                <a:latin typeface="Consolas" panose="020B0609020204030204" pitchFamily="49" charset="0"/>
              </a:rPr>
              <a:t>TFunctionOfInteger</a:t>
            </a:r>
            <a:r>
              <a:rPr lang="en-GB" sz="1600" dirty="0" smtClean="0">
                <a:latin typeface="Consolas" panose="020B0609020204030204" pitchFamily="49" charset="0"/>
              </a:rPr>
              <a:t>;</a:t>
            </a:r>
          </a:p>
          <a:p>
            <a:r>
              <a:rPr lang="en-GB" sz="1600" dirty="0" smtClean="0">
                <a:latin typeface="Consolas" panose="020B0609020204030204" pitchFamily="49" charset="0"/>
              </a:rPr>
              <a:t>  Begin</a:t>
            </a:r>
          </a:p>
          <a:p>
            <a:r>
              <a:rPr lang="en-GB" sz="1600" dirty="0" smtClean="0">
                <a:latin typeface="Consolas" panose="020B0609020204030204" pitchFamily="49" charset="0"/>
              </a:rPr>
              <a:t>    Result := Function(y : Integer) : Integer</a:t>
            </a:r>
          </a:p>
          <a:p>
            <a:r>
              <a:rPr lang="en-GB" sz="1600" dirty="0" smtClean="0">
                <a:latin typeface="Consolas" panose="020B0609020204030204" pitchFamily="49" charset="0"/>
              </a:rPr>
              <a:t>                Begin</a:t>
            </a:r>
          </a:p>
          <a:p>
            <a:r>
              <a:rPr lang="en-GB" sz="1600" dirty="0" smtClean="0">
                <a:latin typeface="Consolas" panose="020B0609020204030204" pitchFamily="49" charset="0"/>
              </a:rPr>
              <a:t>                  Result := x + y;</a:t>
            </a:r>
          </a:p>
          <a:p>
            <a:r>
              <a:rPr lang="en-GB" sz="1600" dirty="0" smtClean="0">
                <a:latin typeface="Consolas" panose="020B0609020204030204" pitchFamily="49" charset="0"/>
              </a:rPr>
              <a:t>                End;</a:t>
            </a:r>
          </a:p>
          <a:p>
            <a:r>
              <a:rPr lang="en-GB" sz="1600" dirty="0" smtClean="0">
                <a:latin typeface="Consolas" panose="020B0609020204030204" pitchFamily="49" charset="0"/>
              </a:rPr>
              <a:t>  End;</a:t>
            </a:r>
          </a:p>
          <a:p>
            <a:r>
              <a:rPr lang="en-GB" sz="1600" dirty="0" smtClean="0">
                <a:latin typeface="Consolas" panose="020B0609020204030204" pitchFamily="49" charset="0"/>
              </a:rPr>
              <a:t>Begin</a:t>
            </a:r>
            <a:endParaRPr lang="en-GB" sz="1600" dirty="0">
              <a:latin typeface="Consolas" panose="020B0609020204030204" pitchFamily="49" charset="0"/>
            </a:endParaRPr>
          </a:p>
          <a:p>
            <a:r>
              <a:rPr lang="en-GB" sz="1600" dirty="0">
                <a:latin typeface="Consolas" panose="020B0609020204030204" pitchFamily="49" charset="0"/>
              </a:rPr>
              <a:t>  </a:t>
            </a:r>
            <a:r>
              <a:rPr lang="en-GB" sz="1600" dirty="0" err="1">
                <a:latin typeface="Consolas" panose="020B0609020204030204" pitchFamily="49" charset="0"/>
              </a:rPr>
              <a:t>Writeln</a:t>
            </a:r>
            <a:r>
              <a:rPr lang="en-GB" sz="1600" dirty="0">
                <a:latin typeface="Consolas" panose="020B0609020204030204" pitchFamily="49" charset="0"/>
              </a:rPr>
              <a:t>(f(2)(6));</a:t>
            </a:r>
          </a:p>
          <a:p>
            <a:r>
              <a:rPr lang="en-GB" sz="1600" dirty="0">
                <a:latin typeface="Consolas" panose="020B0609020204030204" pitchFamily="49" charset="0"/>
              </a:rPr>
              <a:t>  </a:t>
            </a:r>
            <a:r>
              <a:rPr lang="en-GB" sz="1600" dirty="0" err="1">
                <a:latin typeface="Consolas" panose="020B0609020204030204" pitchFamily="49" charset="0"/>
              </a:rPr>
              <a:t>Readln</a:t>
            </a:r>
            <a:r>
              <a:rPr lang="en-GB" sz="1600" dirty="0">
                <a:latin typeface="Consolas" panose="020B0609020204030204" pitchFamily="49" charset="0"/>
              </a:rPr>
              <a:t>;</a:t>
            </a:r>
          </a:p>
          <a:p>
            <a:r>
              <a:rPr lang="en-GB" sz="1600" dirty="0">
                <a:latin typeface="Consolas" panose="020B0609020204030204" pitchFamily="49" charset="0"/>
              </a:rPr>
              <a:t>End.</a:t>
            </a:r>
          </a:p>
        </p:txBody>
      </p:sp>
      <p:sp>
        <p:nvSpPr>
          <p:cNvPr id="6" name="TextBox 5"/>
          <p:cNvSpPr txBox="1"/>
          <p:nvPr/>
        </p:nvSpPr>
        <p:spPr>
          <a:xfrm>
            <a:off x="4125077" y="2439468"/>
            <a:ext cx="3409937" cy="369332"/>
          </a:xfrm>
          <a:prstGeom prst="rect">
            <a:avLst/>
          </a:prstGeom>
          <a:noFill/>
        </p:spPr>
        <p:txBody>
          <a:bodyPr wrap="square" rtlCol="0">
            <a:spAutoFit/>
          </a:bodyPr>
          <a:lstStyle/>
          <a:p>
            <a:r>
              <a:rPr lang="en-GB" dirty="0" smtClean="0"/>
              <a:t>Could use </a:t>
            </a:r>
            <a:r>
              <a:rPr lang="en-GB" dirty="0" err="1" smtClean="0">
                <a:solidFill>
                  <a:srgbClr val="FF0000"/>
                </a:solidFill>
              </a:rPr>
              <a:t>TFunc</a:t>
            </a:r>
            <a:r>
              <a:rPr lang="en-GB" dirty="0" smtClean="0">
                <a:solidFill>
                  <a:srgbClr val="FF0000"/>
                </a:solidFill>
              </a:rPr>
              <a:t>&lt;Integer, Integer&gt;</a:t>
            </a:r>
            <a:r>
              <a:rPr lang="en-GB" dirty="0" smtClean="0"/>
              <a:t> </a:t>
            </a:r>
            <a:endParaRPr lang="en-GB" dirty="0">
              <a:solidFill>
                <a:srgbClr val="FF0000"/>
              </a:solidFill>
            </a:endParaRPr>
          </a:p>
        </p:txBody>
      </p:sp>
      <p:cxnSp>
        <p:nvCxnSpPr>
          <p:cNvPr id="12" name="Straight Connector 11"/>
          <p:cNvCxnSpPr/>
          <p:nvPr/>
        </p:nvCxnSpPr>
        <p:spPr>
          <a:xfrm>
            <a:off x="3663284" y="2971473"/>
            <a:ext cx="575872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694715" y="2808800"/>
            <a:ext cx="135330" cy="1791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F3FB39D1-6B6F-4AC9-B245-7074094B5DCF}" type="slidenum">
              <a:rPr lang="en-GB" smtClean="0"/>
              <a:t>14</a:t>
            </a:fld>
            <a:endParaRPr lang="en-GB"/>
          </a:p>
        </p:txBody>
      </p:sp>
      <p:sp>
        <p:nvSpPr>
          <p:cNvPr id="16" name="TextBox 15"/>
          <p:cNvSpPr txBox="1"/>
          <p:nvPr/>
        </p:nvSpPr>
        <p:spPr>
          <a:xfrm>
            <a:off x="6025363" y="1920693"/>
            <a:ext cx="4029034" cy="369332"/>
          </a:xfrm>
          <a:prstGeom prst="rect">
            <a:avLst/>
          </a:prstGeom>
          <a:noFill/>
        </p:spPr>
        <p:txBody>
          <a:bodyPr wrap="square" rtlCol="0">
            <a:spAutoFit/>
          </a:bodyPr>
          <a:lstStyle/>
          <a:p>
            <a:r>
              <a:rPr lang="en-GB" dirty="0" err="1" smtClean="0">
                <a:solidFill>
                  <a:srgbClr val="FF0000"/>
                </a:solidFill>
              </a:rPr>
              <a:t>TFunc</a:t>
            </a:r>
            <a:r>
              <a:rPr lang="en-GB" dirty="0" smtClean="0">
                <a:solidFill>
                  <a:srgbClr val="FF0000"/>
                </a:solidFill>
              </a:rPr>
              <a:t> is a reference to a generic function</a:t>
            </a:r>
            <a:r>
              <a:rPr lang="en-GB" dirty="0" smtClean="0"/>
              <a:t> </a:t>
            </a:r>
            <a:endParaRPr lang="en-GB" dirty="0">
              <a:solidFill>
                <a:srgbClr val="FF0000"/>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4" name="Rectangle 3"/>
          <p:cNvSpPr/>
          <p:nvPr/>
        </p:nvSpPr>
        <p:spPr>
          <a:xfrm>
            <a:off x="5492097" y="4252259"/>
            <a:ext cx="6096000" cy="2308324"/>
          </a:xfrm>
          <a:prstGeom prst="rect">
            <a:avLst/>
          </a:prstGeom>
        </p:spPr>
        <p:txBody>
          <a:bodyPr>
            <a:spAutoFit/>
          </a:bodyPr>
          <a:lstStyle/>
          <a:p>
            <a:r>
              <a:rPr lang="en-GB" dirty="0"/>
              <a:t>In computer science, a </a:t>
            </a:r>
            <a:r>
              <a:rPr lang="en-GB" b="1" dirty="0">
                <a:solidFill>
                  <a:srgbClr val="FF0000"/>
                </a:solidFill>
              </a:rPr>
              <a:t>closure</a:t>
            </a:r>
            <a:r>
              <a:rPr lang="en-GB" dirty="0"/>
              <a:t> is a first-class function with </a:t>
            </a:r>
            <a:r>
              <a:rPr lang="en-GB" dirty="0">
                <a:solidFill>
                  <a:srgbClr val="FF0000"/>
                </a:solidFill>
              </a:rPr>
              <a:t>free variables </a:t>
            </a:r>
            <a:r>
              <a:rPr lang="en-GB" dirty="0"/>
              <a:t>that are bound in the </a:t>
            </a:r>
          </a:p>
          <a:p>
            <a:r>
              <a:rPr lang="en-GB" dirty="0">
                <a:solidFill>
                  <a:srgbClr val="FF0000"/>
                </a:solidFill>
              </a:rPr>
              <a:t>lexical </a:t>
            </a:r>
            <a:r>
              <a:rPr lang="en-GB" dirty="0" smtClean="0">
                <a:solidFill>
                  <a:srgbClr val="FF0000"/>
                </a:solidFill>
              </a:rPr>
              <a:t>environment, </a:t>
            </a:r>
            <a:r>
              <a:rPr lang="en-GB" dirty="0" smtClean="0"/>
              <a:t>i.e. a </a:t>
            </a:r>
            <a:r>
              <a:rPr lang="en-GB" dirty="0"/>
              <a:t>closure captures variables from its surrounding scope at define-time and is able to use these variables at execution time even if these variables are no longer in scope, i.e. closures preserve the outer scope inside an inner scope</a:t>
            </a:r>
            <a:r>
              <a:rPr lang="en-GB" dirty="0" smtClean="0"/>
              <a:t>. </a:t>
            </a:r>
            <a:r>
              <a:rPr lang="en-GB" dirty="0"/>
              <a:t>Closures only make a function impure if you modify the closed-over variable</a:t>
            </a:r>
            <a:r>
              <a:rPr lang="en-GB" dirty="0" smtClean="0"/>
              <a:t>.</a:t>
            </a:r>
            <a:endParaRPr lang="en-GB" dirty="0"/>
          </a:p>
        </p:txBody>
      </p:sp>
      <p:grpSp>
        <p:nvGrpSpPr>
          <p:cNvPr id="20" name="Group 19"/>
          <p:cNvGrpSpPr/>
          <p:nvPr/>
        </p:nvGrpSpPr>
        <p:grpSpPr>
          <a:xfrm>
            <a:off x="9572317" y="2036805"/>
            <a:ext cx="2452297" cy="2073744"/>
            <a:chOff x="9572317" y="2036805"/>
            <a:chExt cx="2452297" cy="2073744"/>
          </a:xfrm>
        </p:grpSpPr>
        <p:sp>
          <p:nvSpPr>
            <p:cNvPr id="5" name="Rectangle 4"/>
            <p:cNvSpPr/>
            <p:nvPr/>
          </p:nvSpPr>
          <p:spPr>
            <a:xfrm>
              <a:off x="10353959" y="2439468"/>
              <a:ext cx="1666036" cy="1651899"/>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Connector 7"/>
            <p:cNvCxnSpPr/>
            <p:nvPr/>
          </p:nvCxnSpPr>
          <p:spPr>
            <a:xfrm flipV="1">
              <a:off x="10353959" y="2875462"/>
              <a:ext cx="1666035" cy="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0353959" y="3389733"/>
              <a:ext cx="1666035" cy="1"/>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11148292" y="2976672"/>
              <a:ext cx="69272" cy="320716"/>
              <a:chOff x="11266715" y="3027877"/>
              <a:chExt cx="80156" cy="371107"/>
            </a:xfrm>
          </p:grpSpPr>
          <p:sp>
            <p:nvSpPr>
              <p:cNvPr id="11" name="Oval 10"/>
              <p:cNvSpPr/>
              <p:nvPr/>
            </p:nvSpPr>
            <p:spPr>
              <a:xfrm>
                <a:off x="11266715" y="3027877"/>
                <a:ext cx="75543" cy="75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11271328" y="3171041"/>
                <a:ext cx="75543" cy="75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11266716" y="3323441"/>
                <a:ext cx="75543" cy="755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9" name="TextBox 18"/>
            <p:cNvSpPr txBox="1"/>
            <p:nvPr/>
          </p:nvSpPr>
          <p:spPr>
            <a:xfrm>
              <a:off x="11077653" y="3429815"/>
              <a:ext cx="179030" cy="307777"/>
            </a:xfrm>
            <a:prstGeom prst="rect">
              <a:avLst/>
            </a:prstGeom>
            <a:solidFill>
              <a:schemeClr val="bg1"/>
            </a:solidFill>
            <a:ln>
              <a:solidFill>
                <a:schemeClr val="bg1"/>
              </a:solidFill>
            </a:ln>
          </p:spPr>
          <p:txBody>
            <a:bodyPr wrap="square" rtlCol="0">
              <a:spAutoFit/>
            </a:bodyPr>
            <a:lstStyle/>
            <a:p>
              <a:r>
                <a:rPr lang="en-GB" sz="1400" dirty="0" smtClean="0">
                  <a:solidFill>
                    <a:srgbClr val="FF0000"/>
                  </a:solidFill>
                </a:rPr>
                <a:t>2</a:t>
              </a:r>
              <a:endParaRPr lang="en-GB" sz="1400" dirty="0">
                <a:solidFill>
                  <a:srgbClr val="FF0000"/>
                </a:solidFill>
              </a:endParaRPr>
            </a:p>
          </p:txBody>
        </p:sp>
        <p:sp>
          <p:nvSpPr>
            <p:cNvPr id="13" name="TextBox 12"/>
            <p:cNvSpPr txBox="1"/>
            <p:nvPr/>
          </p:nvSpPr>
          <p:spPr>
            <a:xfrm>
              <a:off x="9923144" y="3368260"/>
              <a:ext cx="361134" cy="369332"/>
            </a:xfrm>
            <a:prstGeom prst="rect">
              <a:avLst/>
            </a:prstGeom>
            <a:solidFill>
              <a:schemeClr val="bg1"/>
            </a:solidFill>
            <a:ln>
              <a:solidFill>
                <a:schemeClr val="bg1"/>
              </a:solidFill>
            </a:ln>
          </p:spPr>
          <p:txBody>
            <a:bodyPr wrap="square" rtlCol="0">
              <a:spAutoFit/>
            </a:bodyPr>
            <a:lstStyle/>
            <a:p>
              <a:r>
                <a:rPr lang="en-GB" dirty="0" smtClean="0">
                  <a:solidFill>
                    <a:schemeClr val="accent5">
                      <a:lumMod val="75000"/>
                    </a:schemeClr>
                  </a:solidFill>
                </a:rPr>
                <a:t>x</a:t>
              </a:r>
              <a:endParaRPr lang="en-GB" dirty="0">
                <a:solidFill>
                  <a:schemeClr val="accent5">
                    <a:lumMod val="75000"/>
                  </a:schemeClr>
                </a:solidFill>
              </a:endParaRPr>
            </a:p>
          </p:txBody>
        </p:sp>
        <p:sp>
          <p:nvSpPr>
            <p:cNvPr id="25" name="TextBox 24"/>
            <p:cNvSpPr txBox="1"/>
            <p:nvPr/>
          </p:nvSpPr>
          <p:spPr>
            <a:xfrm>
              <a:off x="10750867" y="2036805"/>
              <a:ext cx="832601" cy="369332"/>
            </a:xfrm>
            <a:prstGeom prst="rect">
              <a:avLst/>
            </a:prstGeom>
            <a:solidFill>
              <a:schemeClr val="bg1"/>
            </a:solidFill>
            <a:ln>
              <a:solidFill>
                <a:schemeClr val="bg1"/>
              </a:solidFill>
            </a:ln>
          </p:spPr>
          <p:txBody>
            <a:bodyPr wrap="square" rtlCol="0">
              <a:spAutoFit/>
            </a:bodyPr>
            <a:lstStyle/>
            <a:p>
              <a:r>
                <a:rPr lang="en-GB" dirty="0" smtClean="0">
                  <a:solidFill>
                    <a:schemeClr val="accent5">
                      <a:lumMod val="75000"/>
                    </a:schemeClr>
                  </a:solidFill>
                </a:rPr>
                <a:t>Object</a:t>
              </a:r>
              <a:endParaRPr lang="en-GB" dirty="0">
                <a:solidFill>
                  <a:schemeClr val="accent5">
                    <a:lumMod val="75000"/>
                  </a:schemeClr>
                </a:solidFill>
              </a:endParaRPr>
            </a:p>
          </p:txBody>
        </p:sp>
        <p:cxnSp>
          <p:nvCxnSpPr>
            <p:cNvPr id="26" name="Straight Connector 25"/>
            <p:cNvCxnSpPr/>
            <p:nvPr/>
          </p:nvCxnSpPr>
          <p:spPr>
            <a:xfrm>
              <a:off x="10358579" y="3773041"/>
              <a:ext cx="1666035" cy="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572317" y="3741217"/>
              <a:ext cx="742023" cy="369332"/>
            </a:xfrm>
            <a:prstGeom prst="rect">
              <a:avLst/>
            </a:prstGeom>
            <a:solidFill>
              <a:schemeClr val="bg1"/>
            </a:solidFill>
            <a:ln>
              <a:solidFill>
                <a:schemeClr val="bg1"/>
              </a:solidFill>
            </a:ln>
          </p:spPr>
          <p:txBody>
            <a:bodyPr wrap="square" rtlCol="0">
              <a:spAutoFit/>
            </a:bodyPr>
            <a:lstStyle/>
            <a:p>
              <a:r>
                <a:rPr lang="en-GB" dirty="0" err="1" smtClean="0">
                  <a:solidFill>
                    <a:schemeClr val="accent5">
                      <a:lumMod val="75000"/>
                    </a:schemeClr>
                  </a:solidFill>
                </a:rPr>
                <a:t>FFunc</a:t>
              </a:r>
              <a:endParaRPr lang="en-GB" dirty="0">
                <a:solidFill>
                  <a:schemeClr val="accent5">
                    <a:lumMod val="75000"/>
                  </a:schemeClr>
                </a:solidFill>
              </a:endParaRPr>
            </a:p>
          </p:txBody>
        </p:sp>
      </p:grpSp>
      <p:sp>
        <p:nvSpPr>
          <p:cNvPr id="28" name="TextBox 27"/>
          <p:cNvSpPr txBox="1"/>
          <p:nvPr/>
        </p:nvSpPr>
        <p:spPr>
          <a:xfrm>
            <a:off x="-10890" y="6991350"/>
            <a:ext cx="12192000" cy="70485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31610367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736" y="889801"/>
            <a:ext cx="11144014" cy="5539978"/>
          </a:xfrm>
          <a:prstGeom prst="rect">
            <a:avLst/>
          </a:prstGeom>
          <a:noFill/>
        </p:spPr>
        <p:txBody>
          <a:bodyPr wrap="square" rtlCol="0">
            <a:spAutoFit/>
          </a:bodyPr>
          <a:lstStyle/>
          <a:p>
            <a:pPr marL="342900" indent="-342900">
              <a:buFont typeface="Arial" panose="020B0604020202020204" pitchFamily="34" charset="0"/>
              <a:buChar char="•"/>
            </a:pPr>
            <a:r>
              <a:rPr lang="en-GB" dirty="0" smtClean="0">
                <a:solidFill>
                  <a:srgbClr val="FF0000"/>
                </a:solidFill>
              </a:rPr>
              <a:t>Can </a:t>
            </a:r>
            <a:r>
              <a:rPr lang="en-GB" dirty="0">
                <a:solidFill>
                  <a:srgbClr val="FF0000"/>
                </a:solidFill>
              </a:rPr>
              <a:t>use functional programming style in OOP to gain benefits of FP:</a:t>
            </a:r>
          </a:p>
          <a:p>
            <a:endParaRPr lang="en-GB" dirty="0"/>
          </a:p>
          <a:p>
            <a:pPr marL="742950" lvl="1" indent="-285750">
              <a:buFont typeface="Wingdings" panose="05000000000000000000" pitchFamily="2" charset="2"/>
              <a:buChar char="q"/>
            </a:pPr>
            <a:r>
              <a:rPr lang="en-GB" dirty="0">
                <a:solidFill>
                  <a:srgbClr val="FF0000"/>
                </a:solidFill>
              </a:rPr>
              <a:t>Testability</a:t>
            </a:r>
            <a:r>
              <a:rPr lang="en-GB" dirty="0"/>
              <a:t> because the result returned by a pure function depends only upon the arguments passed into it, and because the function generates no side-effects, automated tests are easier to write and more effective.</a:t>
            </a:r>
          </a:p>
          <a:p>
            <a:pPr marL="742950" lvl="1" indent="-285750">
              <a:buFont typeface="Wingdings" panose="05000000000000000000" pitchFamily="2" charset="2"/>
              <a:buChar char="q"/>
            </a:pPr>
            <a:endParaRPr lang="en-GB" dirty="0"/>
          </a:p>
          <a:p>
            <a:pPr marL="742950" lvl="1" indent="-285750">
              <a:buFont typeface="Wingdings" panose="05000000000000000000" pitchFamily="2" charset="2"/>
              <a:buChar char="q"/>
            </a:pPr>
            <a:r>
              <a:rPr lang="en-GB" dirty="0">
                <a:solidFill>
                  <a:srgbClr val="FF0000"/>
                </a:solidFill>
              </a:rPr>
              <a:t>Provability</a:t>
            </a:r>
            <a:r>
              <a:rPr lang="en-GB" dirty="0"/>
              <a:t>. If functions A and B are pure, side-effect free functions, and both A and B are correct, then any combination of A and B is also correct. This is not true when combining functions and methods that do not adopt this pure approach.</a:t>
            </a:r>
          </a:p>
          <a:p>
            <a:pPr marL="742950" lvl="1" indent="-285750">
              <a:buFont typeface="Wingdings" panose="05000000000000000000" pitchFamily="2" charset="2"/>
              <a:buChar char="q"/>
            </a:pPr>
            <a:endParaRPr lang="en-GB" dirty="0"/>
          </a:p>
          <a:p>
            <a:pPr marL="742950" lvl="1" indent="-285750">
              <a:buFont typeface="Wingdings" panose="05000000000000000000" pitchFamily="2" charset="2"/>
              <a:buChar char="q"/>
            </a:pPr>
            <a:r>
              <a:rPr lang="en-GB" dirty="0">
                <a:solidFill>
                  <a:srgbClr val="FF0000"/>
                </a:solidFill>
              </a:rPr>
              <a:t>Parallelism</a:t>
            </a:r>
            <a:r>
              <a:rPr lang="en-GB" dirty="0"/>
              <a:t>. Functionality written using the pure FP approach is much easier to parallelise for performance and scalability</a:t>
            </a:r>
            <a:r>
              <a:rPr lang="en-GB" dirty="0" smtClean="0"/>
              <a:t>.</a:t>
            </a:r>
            <a:endParaRPr lang="en-GB" dirty="0"/>
          </a:p>
          <a:p>
            <a:pPr marL="285750" indent="-285750">
              <a:buFont typeface="Arial" panose="020B0604020202020204" pitchFamily="34" charset="0"/>
              <a:buChar char="•"/>
            </a:pPr>
            <a:endParaRPr lang="en-GB" sz="1200" dirty="0" smtClean="0"/>
          </a:p>
          <a:p>
            <a:pPr marL="285750" indent="-285750">
              <a:buFont typeface="Arial" panose="020B0604020202020204" pitchFamily="34" charset="0"/>
              <a:buChar char="•"/>
            </a:pPr>
            <a:r>
              <a:rPr lang="en-GB" dirty="0">
                <a:solidFill>
                  <a:srgbClr val="FF0000"/>
                </a:solidFill>
              </a:rPr>
              <a:t>If the function is only used once</a:t>
            </a:r>
            <a:r>
              <a:rPr lang="en-GB" dirty="0"/>
              <a:t>, or a limited number of times, an anonymous function may be syntactically lighter than using a named function.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solidFill>
                  <a:srgbClr val="FF0000"/>
                </a:solidFill>
              </a:rPr>
              <a:t>Anonymous functions </a:t>
            </a:r>
            <a:r>
              <a:rPr lang="en-GB" dirty="0"/>
              <a:t>are ubiquitous in functional programming languages and other languages with first-class functions. </a:t>
            </a:r>
          </a:p>
          <a:p>
            <a:endParaRPr lang="en-GB" dirty="0"/>
          </a:p>
          <a:p>
            <a:pPr marL="285750" indent="-285750">
              <a:buFont typeface="Arial" panose="020B0604020202020204" pitchFamily="34" charset="0"/>
              <a:buChar char="•"/>
            </a:pPr>
            <a:r>
              <a:rPr lang="en-GB" dirty="0">
                <a:solidFill>
                  <a:srgbClr val="FF0000"/>
                </a:solidFill>
              </a:rPr>
              <a:t>Using pure functions </a:t>
            </a:r>
            <a:r>
              <a:rPr lang="en-GB" dirty="0"/>
              <a:t>simplifies parallel computing since two purely functional parts of the evaluation never interact, and a function always returns the same output, given the same input. </a:t>
            </a:r>
          </a:p>
        </p:txBody>
      </p:sp>
      <p:sp>
        <p:nvSpPr>
          <p:cNvPr id="3" name="TextBox 2"/>
          <p:cNvSpPr txBox="1"/>
          <p:nvPr/>
        </p:nvSpPr>
        <p:spPr>
          <a:xfrm>
            <a:off x="455367" y="277906"/>
            <a:ext cx="10840125" cy="461665"/>
          </a:xfrm>
          <a:prstGeom prst="rect">
            <a:avLst/>
          </a:prstGeom>
          <a:noFill/>
        </p:spPr>
        <p:txBody>
          <a:bodyPr wrap="square" rtlCol="0">
            <a:spAutoFit/>
          </a:bodyPr>
          <a:lstStyle/>
          <a:p>
            <a:r>
              <a:rPr lang="en-GB" sz="2400" dirty="0">
                <a:solidFill>
                  <a:srgbClr val="00B0F0"/>
                </a:solidFill>
              </a:rPr>
              <a:t>Can use functional programming style in OOP to gain benefits of </a:t>
            </a:r>
            <a:r>
              <a:rPr lang="en-GB" sz="2400" dirty="0" smtClean="0">
                <a:solidFill>
                  <a:srgbClr val="00B0F0"/>
                </a:solidFill>
              </a:rPr>
              <a:t>FP</a:t>
            </a:r>
            <a:endParaRPr lang="en-GB" sz="2400" dirty="0">
              <a:solidFill>
                <a:srgbClr val="00B0F0"/>
              </a:solidFill>
            </a:endParaRPr>
          </a:p>
        </p:txBody>
      </p:sp>
      <p:sp>
        <p:nvSpPr>
          <p:cNvPr id="9" name="Slide Number Placeholder 8"/>
          <p:cNvSpPr>
            <a:spLocks noGrp="1"/>
          </p:cNvSpPr>
          <p:nvPr>
            <p:ph type="sldNum" sz="quarter" idx="12"/>
          </p:nvPr>
        </p:nvSpPr>
        <p:spPr>
          <a:xfrm>
            <a:off x="10135312" y="6356350"/>
            <a:ext cx="1218488" cy="365125"/>
          </a:xfrm>
        </p:spPr>
        <p:txBody>
          <a:bodyPr/>
          <a:lstStyle/>
          <a:p>
            <a:fld id="{F3FB39D1-6B6F-4AC9-B245-7074094B5DCF}" type="slidenum">
              <a:rPr lang="en-GB" smtClean="0"/>
              <a:t>15</a:t>
            </a:fld>
            <a:endParaRPr lang="en-GB"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6" name="TextBox 5"/>
          <p:cNvSpPr txBox="1"/>
          <p:nvPr/>
        </p:nvSpPr>
        <p:spPr>
          <a:xfrm>
            <a:off x="-10890" y="6991350"/>
            <a:ext cx="12192000" cy="70485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3564100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7599"/>
          </a:xfrm>
        </p:spPr>
        <p:txBody>
          <a:bodyPr/>
          <a:lstStyle/>
          <a:p>
            <a:r>
              <a:rPr lang="en-GB" dirty="0" smtClean="0">
                <a:solidFill>
                  <a:srgbClr val="00B0F0"/>
                </a:solidFill>
              </a:rPr>
              <a:t>Higher-order functions</a:t>
            </a:r>
            <a:endParaRPr lang="en-GB" dirty="0">
              <a:solidFill>
                <a:srgbClr val="00B0F0"/>
              </a:solidFill>
            </a:endParaRPr>
          </a:p>
        </p:txBody>
      </p:sp>
      <p:sp>
        <p:nvSpPr>
          <p:cNvPr id="3" name="TextBox 2"/>
          <p:cNvSpPr txBox="1"/>
          <p:nvPr/>
        </p:nvSpPr>
        <p:spPr>
          <a:xfrm>
            <a:off x="932262" y="1202724"/>
            <a:ext cx="10327475" cy="4924425"/>
          </a:xfrm>
          <a:prstGeom prst="rect">
            <a:avLst/>
          </a:prstGeom>
          <a:noFill/>
        </p:spPr>
        <p:txBody>
          <a:bodyPr wrap="square" rtlCol="0">
            <a:spAutoFit/>
          </a:bodyPr>
          <a:lstStyle/>
          <a:p>
            <a:endParaRPr lang="en-GB" sz="900" dirty="0"/>
          </a:p>
          <a:p>
            <a:r>
              <a:rPr lang="en-GB" dirty="0" smtClean="0"/>
              <a:t>The next example explores </a:t>
            </a:r>
            <a:r>
              <a:rPr lang="en-GB" dirty="0" smtClean="0">
                <a:solidFill>
                  <a:srgbClr val="FF0000"/>
                </a:solidFill>
              </a:rPr>
              <a:t>anonymous functions</a:t>
            </a:r>
            <a:r>
              <a:rPr lang="en-GB" dirty="0" smtClean="0"/>
              <a:t>/</a:t>
            </a:r>
            <a:r>
              <a:rPr lang="en-GB" dirty="0" smtClean="0">
                <a:solidFill>
                  <a:srgbClr val="FF0000"/>
                </a:solidFill>
              </a:rPr>
              <a:t>procedures</a:t>
            </a:r>
            <a:r>
              <a:rPr lang="en-GB" dirty="0" smtClean="0"/>
              <a:t> in the context of </a:t>
            </a:r>
            <a:r>
              <a:rPr lang="en-GB" dirty="0" smtClean="0">
                <a:solidFill>
                  <a:srgbClr val="FF0000"/>
                </a:solidFill>
              </a:rPr>
              <a:t>higher-order functions</a:t>
            </a:r>
            <a:r>
              <a:rPr lang="en-GB" dirty="0" smtClean="0"/>
              <a:t>.</a:t>
            </a:r>
          </a:p>
          <a:p>
            <a:endParaRPr lang="en-GB" sz="900" dirty="0" smtClean="0"/>
          </a:p>
          <a:p>
            <a:r>
              <a:rPr lang="en-GB" dirty="0" smtClean="0"/>
              <a:t>A </a:t>
            </a:r>
            <a:r>
              <a:rPr lang="en-GB" dirty="0"/>
              <a:t>function that takes a function as an argument or returns a function as a result (or does both) </a:t>
            </a:r>
            <a:endParaRPr lang="en-GB" dirty="0" smtClean="0"/>
          </a:p>
          <a:p>
            <a:r>
              <a:rPr lang="en-GB" dirty="0" smtClean="0"/>
              <a:t>is </a:t>
            </a:r>
            <a:r>
              <a:rPr lang="en-GB" dirty="0"/>
              <a:t>a </a:t>
            </a:r>
            <a:r>
              <a:rPr lang="en-GB" dirty="0">
                <a:solidFill>
                  <a:srgbClr val="FF0000"/>
                </a:solidFill>
              </a:rPr>
              <a:t>higher-order function</a:t>
            </a:r>
            <a:r>
              <a:rPr lang="en-GB" dirty="0"/>
              <a:t>. </a:t>
            </a:r>
            <a:endParaRPr lang="en-GB" dirty="0" smtClean="0"/>
          </a:p>
          <a:p>
            <a:endParaRPr lang="en-GB" sz="900" dirty="0" smtClean="0"/>
          </a:p>
          <a:p>
            <a:r>
              <a:rPr lang="en-GB" dirty="0" smtClean="0">
                <a:solidFill>
                  <a:srgbClr val="FF0000"/>
                </a:solidFill>
              </a:rPr>
              <a:t>Higher-order </a:t>
            </a:r>
            <a:r>
              <a:rPr lang="en-GB" dirty="0">
                <a:solidFill>
                  <a:srgbClr val="FF0000"/>
                </a:solidFill>
              </a:rPr>
              <a:t>functions </a:t>
            </a:r>
            <a:r>
              <a:rPr lang="en-GB" dirty="0"/>
              <a:t>make it possible to </a:t>
            </a:r>
            <a:r>
              <a:rPr lang="en-GB" dirty="0" smtClean="0"/>
              <a:t>define </a:t>
            </a:r>
            <a:r>
              <a:rPr lang="en-GB" dirty="0"/>
              <a:t>very general functions that are useful in a variety of applications</a:t>
            </a:r>
            <a:r>
              <a:rPr lang="en-GB" dirty="0" smtClean="0"/>
              <a:t>.</a:t>
            </a:r>
          </a:p>
          <a:p>
            <a:endParaRPr lang="en-GB" sz="900" dirty="0"/>
          </a:p>
          <a:p>
            <a:r>
              <a:rPr lang="en-GB" dirty="0" smtClean="0">
                <a:solidFill>
                  <a:srgbClr val="FF0000"/>
                </a:solidFill>
              </a:rPr>
              <a:t>Map</a:t>
            </a:r>
          </a:p>
          <a:p>
            <a:r>
              <a:rPr lang="en-GB" dirty="0" smtClean="0"/>
              <a:t>Our first </a:t>
            </a:r>
            <a:r>
              <a:rPr lang="en-GB" dirty="0"/>
              <a:t>example of a </a:t>
            </a:r>
            <a:r>
              <a:rPr lang="en-GB" dirty="0">
                <a:solidFill>
                  <a:srgbClr val="FF0000"/>
                </a:solidFill>
              </a:rPr>
              <a:t>higher-order function </a:t>
            </a:r>
            <a:r>
              <a:rPr lang="en-GB" dirty="0"/>
              <a:t>is the </a:t>
            </a:r>
            <a:r>
              <a:rPr lang="en-GB" dirty="0">
                <a:solidFill>
                  <a:srgbClr val="FF0000"/>
                </a:solidFill>
              </a:rPr>
              <a:t>map</a:t>
            </a:r>
            <a:r>
              <a:rPr lang="en-GB" dirty="0"/>
              <a:t> function. </a:t>
            </a:r>
            <a:endParaRPr lang="en-GB" dirty="0" smtClean="0"/>
          </a:p>
          <a:p>
            <a:r>
              <a:rPr lang="en-GB" dirty="0" smtClean="0"/>
              <a:t>This </a:t>
            </a:r>
            <a:r>
              <a:rPr lang="en-GB" dirty="0"/>
              <a:t>function applies a given function to each element of a list, returning a list of results. </a:t>
            </a:r>
            <a:endParaRPr lang="en-GB" dirty="0" smtClean="0"/>
          </a:p>
          <a:p>
            <a:r>
              <a:rPr lang="en-GB" dirty="0" smtClean="0"/>
              <a:t>For example</a:t>
            </a:r>
            <a:r>
              <a:rPr lang="en-GB" dirty="0"/>
              <a:t>, to apply the </a:t>
            </a:r>
            <a:r>
              <a:rPr lang="en-GB" dirty="0" smtClean="0"/>
              <a:t>action of squaring to </a:t>
            </a:r>
            <a:r>
              <a:rPr lang="en-GB" dirty="0"/>
              <a:t>every element of </a:t>
            </a:r>
            <a:r>
              <a:rPr lang="en-GB" dirty="0" smtClean="0"/>
              <a:t>an array of </a:t>
            </a:r>
            <a:r>
              <a:rPr lang="en-GB" dirty="0"/>
              <a:t>integer </a:t>
            </a:r>
            <a:r>
              <a:rPr lang="en-GB" dirty="0" smtClean="0"/>
              <a:t>[1,2,3,4,5,6,7,8,9,10] </a:t>
            </a:r>
          </a:p>
          <a:p>
            <a:r>
              <a:rPr lang="en-GB" dirty="0" smtClean="0"/>
              <a:t>we </a:t>
            </a:r>
            <a:r>
              <a:rPr lang="en-GB" dirty="0"/>
              <a:t>do the </a:t>
            </a:r>
            <a:r>
              <a:rPr lang="en-GB" dirty="0" smtClean="0"/>
              <a:t>following</a:t>
            </a:r>
          </a:p>
          <a:p>
            <a:pPr algn="ctr"/>
            <a:r>
              <a:rPr lang="de-DE" dirty="0"/>
              <a:t>map f [1,2,3,4,5,6,7,8,9,10]</a:t>
            </a:r>
          </a:p>
          <a:p>
            <a:endParaRPr lang="en-GB" sz="1600" dirty="0" smtClean="0">
              <a:latin typeface="Consolas" panose="020B0609020204030204" pitchFamily="49" charset="0"/>
            </a:endParaRPr>
          </a:p>
          <a:p>
            <a:pPr lvl="7"/>
            <a:r>
              <a:rPr lang="en-GB" sz="1600" dirty="0" smtClean="0">
                <a:latin typeface="Consolas" panose="020B0609020204030204" pitchFamily="49" charset="0"/>
              </a:rPr>
              <a:t>Map(Function(x </a:t>
            </a:r>
            <a:r>
              <a:rPr lang="en-GB" sz="1600" dirty="0">
                <a:latin typeface="Consolas" panose="020B0609020204030204" pitchFamily="49" charset="0"/>
              </a:rPr>
              <a:t>: Integer) : Integer</a:t>
            </a:r>
          </a:p>
          <a:p>
            <a:pPr lvl="7"/>
            <a:r>
              <a:rPr lang="en-GB" sz="1600" dirty="0">
                <a:latin typeface="Consolas" panose="020B0609020204030204" pitchFamily="49" charset="0"/>
              </a:rPr>
              <a:t>      </a:t>
            </a:r>
            <a:r>
              <a:rPr lang="en-GB" sz="1600" dirty="0" smtClean="0">
                <a:latin typeface="Consolas" panose="020B0609020204030204" pitchFamily="49" charset="0"/>
              </a:rPr>
              <a:t>Begin</a:t>
            </a:r>
            <a:endParaRPr lang="en-GB" sz="1600" dirty="0">
              <a:latin typeface="Consolas" panose="020B0609020204030204" pitchFamily="49" charset="0"/>
            </a:endParaRPr>
          </a:p>
          <a:p>
            <a:pPr lvl="7"/>
            <a:r>
              <a:rPr lang="en-GB" sz="1600" dirty="0">
                <a:latin typeface="Consolas" panose="020B0609020204030204" pitchFamily="49" charset="0"/>
              </a:rPr>
              <a:t>        </a:t>
            </a:r>
            <a:r>
              <a:rPr lang="en-GB" sz="1600" dirty="0" smtClean="0">
                <a:latin typeface="Consolas" panose="020B0609020204030204" pitchFamily="49" charset="0"/>
              </a:rPr>
              <a:t>Result </a:t>
            </a:r>
            <a:r>
              <a:rPr lang="en-GB" sz="1600" dirty="0">
                <a:latin typeface="Consolas" panose="020B0609020204030204" pitchFamily="49" charset="0"/>
              </a:rPr>
              <a:t>:= x * x;</a:t>
            </a:r>
          </a:p>
          <a:p>
            <a:pPr lvl="7"/>
            <a:r>
              <a:rPr lang="en-GB" sz="1600" dirty="0">
                <a:latin typeface="Consolas" panose="020B0609020204030204" pitchFamily="49" charset="0"/>
              </a:rPr>
              <a:t>      </a:t>
            </a:r>
            <a:r>
              <a:rPr lang="en-GB" sz="1600" dirty="0" smtClean="0">
                <a:latin typeface="Consolas" panose="020B0609020204030204" pitchFamily="49" charset="0"/>
              </a:rPr>
              <a:t>End</a:t>
            </a:r>
            <a:r>
              <a:rPr lang="en-GB" sz="1600" dirty="0">
                <a:latin typeface="Consolas" panose="020B0609020204030204" pitchFamily="49" charset="0"/>
              </a:rPr>
              <a:t>, </a:t>
            </a:r>
            <a:r>
              <a:rPr lang="en-GB" sz="1600" dirty="0" err="1">
                <a:latin typeface="Consolas" panose="020B0609020204030204" pitchFamily="49" charset="0"/>
              </a:rPr>
              <a:t>AnArrayOfInteger</a:t>
            </a:r>
            <a:r>
              <a:rPr lang="en-GB" sz="1600" dirty="0">
                <a:latin typeface="Consolas" panose="020B0609020204030204" pitchFamily="49" charset="0"/>
              </a:rPr>
              <a:t>);</a:t>
            </a:r>
          </a:p>
        </p:txBody>
      </p:sp>
      <p:cxnSp>
        <p:nvCxnSpPr>
          <p:cNvPr id="5" name="Straight Arrow Connector 4"/>
          <p:cNvCxnSpPr/>
          <p:nvPr/>
        </p:nvCxnSpPr>
        <p:spPr>
          <a:xfrm flipH="1">
            <a:off x="4415481" y="4794422"/>
            <a:ext cx="634314" cy="304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354595" y="4777946"/>
            <a:ext cx="123567" cy="3624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030097" y="4860324"/>
            <a:ext cx="123568" cy="9885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122432" y="5031428"/>
            <a:ext cx="2875006" cy="646331"/>
          </a:xfrm>
          <a:prstGeom prst="rect">
            <a:avLst/>
          </a:prstGeom>
          <a:noFill/>
        </p:spPr>
        <p:txBody>
          <a:bodyPr wrap="square" rtlCol="0">
            <a:spAutoFit/>
          </a:bodyPr>
          <a:lstStyle/>
          <a:p>
            <a:r>
              <a:rPr lang="de-DE" dirty="0"/>
              <a:t>map </a:t>
            </a:r>
            <a:r>
              <a:rPr lang="de-DE" dirty="0" smtClean="0"/>
              <a:t>f [1,2,3,4,5,6,7,8,9,10]</a:t>
            </a:r>
          </a:p>
          <a:p>
            <a:r>
              <a:rPr lang="de-DE" dirty="0"/>
              <a:t>means </a:t>
            </a:r>
            <a:r>
              <a:rPr lang="de-DE" dirty="0" smtClean="0"/>
              <a:t>[f 1, </a:t>
            </a:r>
            <a:r>
              <a:rPr lang="de-DE" dirty="0"/>
              <a:t>f </a:t>
            </a:r>
            <a:r>
              <a:rPr lang="de-DE" dirty="0" smtClean="0"/>
              <a:t>2</a:t>
            </a:r>
            <a:r>
              <a:rPr lang="de-DE" dirty="0"/>
              <a:t>, ..., f </a:t>
            </a:r>
            <a:r>
              <a:rPr lang="de-DE" dirty="0" smtClean="0"/>
              <a:t>10]</a:t>
            </a:r>
            <a:endParaRPr lang="en-GB" dirty="0"/>
          </a:p>
        </p:txBody>
      </p:sp>
      <p:sp>
        <p:nvSpPr>
          <p:cNvPr id="4" name="Slide Number Placeholder 3"/>
          <p:cNvSpPr>
            <a:spLocks noGrp="1"/>
          </p:cNvSpPr>
          <p:nvPr>
            <p:ph type="sldNum" sz="quarter" idx="12"/>
          </p:nvPr>
        </p:nvSpPr>
        <p:spPr/>
        <p:txBody>
          <a:bodyPr/>
          <a:lstStyle/>
          <a:p>
            <a:fld id="{F3FB39D1-6B6F-4AC9-B245-7074094B5DCF}" type="slidenum">
              <a:rPr lang="en-GB" smtClean="0"/>
              <a:t>16</a:t>
            </a:fld>
            <a:endParaRPr lang="en-GB"/>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11" name="TextBox 10"/>
          <p:cNvSpPr txBox="1"/>
          <p:nvPr/>
        </p:nvSpPr>
        <p:spPr>
          <a:xfrm>
            <a:off x="-10890" y="6991350"/>
            <a:ext cx="12192000" cy="70485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1102873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5794"/>
          </a:xfrm>
        </p:spPr>
        <p:txBody>
          <a:bodyPr>
            <a:normAutofit/>
          </a:bodyPr>
          <a:lstStyle/>
          <a:p>
            <a:r>
              <a:rPr lang="en-GB" sz="3600" dirty="0" smtClean="0">
                <a:solidFill>
                  <a:srgbClr val="00B0F0"/>
                </a:solidFill>
              </a:rPr>
              <a:t>Map function that uses an anonymous function</a:t>
            </a:r>
            <a:endParaRPr lang="en-GB" sz="3600" dirty="0">
              <a:solidFill>
                <a:srgbClr val="00B0F0"/>
              </a:solidFill>
            </a:endParaRPr>
          </a:p>
        </p:txBody>
      </p:sp>
      <p:sp>
        <p:nvSpPr>
          <p:cNvPr id="3" name="TextBox 2"/>
          <p:cNvSpPr txBox="1"/>
          <p:nvPr/>
        </p:nvSpPr>
        <p:spPr>
          <a:xfrm>
            <a:off x="920578" y="1070920"/>
            <a:ext cx="11353800" cy="5262979"/>
          </a:xfrm>
          <a:prstGeom prst="rect">
            <a:avLst/>
          </a:prstGeom>
          <a:noFill/>
        </p:spPr>
        <p:txBody>
          <a:bodyPr wrap="square" rtlCol="0">
            <a:spAutoFit/>
          </a:bodyPr>
          <a:lstStyle/>
          <a:p>
            <a:r>
              <a:rPr lang="en-GB" sz="1200" dirty="0">
                <a:latin typeface="Consolas" panose="020B0609020204030204" pitchFamily="49" charset="0"/>
              </a:rPr>
              <a:t>Program </a:t>
            </a:r>
            <a:r>
              <a:rPr lang="en-GB" sz="1200" dirty="0" err="1">
                <a:latin typeface="Consolas" panose="020B0609020204030204" pitchFamily="49" charset="0"/>
              </a:rPr>
              <a:t>IntroductionToMapProject</a:t>
            </a:r>
            <a:r>
              <a:rPr lang="en-GB" sz="1200" dirty="0">
                <a:latin typeface="Consolas" panose="020B0609020204030204" pitchFamily="49" charset="0"/>
              </a:rPr>
              <a:t>;</a:t>
            </a:r>
          </a:p>
          <a:p>
            <a:r>
              <a:rPr lang="en-GB" sz="1200" dirty="0" smtClean="0">
                <a:latin typeface="Consolas" panose="020B0609020204030204" pitchFamily="49" charset="0"/>
              </a:rPr>
              <a:t>{$</a:t>
            </a:r>
            <a:r>
              <a:rPr lang="en-GB" sz="1200" dirty="0">
                <a:latin typeface="Consolas" panose="020B0609020204030204" pitchFamily="49" charset="0"/>
              </a:rPr>
              <a:t>APPTYPE CONSOLE}</a:t>
            </a:r>
          </a:p>
          <a:p>
            <a:r>
              <a:rPr lang="en-GB" sz="1200" dirty="0" smtClean="0">
                <a:latin typeface="Consolas" panose="020B0609020204030204" pitchFamily="49" charset="0"/>
              </a:rPr>
              <a:t>{$</a:t>
            </a:r>
            <a:r>
              <a:rPr lang="en-GB" sz="1200" dirty="0">
                <a:latin typeface="Consolas" panose="020B0609020204030204" pitchFamily="49" charset="0"/>
              </a:rPr>
              <a:t>R *.res}</a:t>
            </a:r>
          </a:p>
          <a:p>
            <a:r>
              <a:rPr lang="en-GB" sz="1200" dirty="0" smtClean="0">
                <a:latin typeface="Consolas" panose="020B0609020204030204" pitchFamily="49" charset="0"/>
              </a:rPr>
              <a:t>Uses</a:t>
            </a:r>
            <a:endParaRPr lang="en-GB" sz="1200" dirty="0">
              <a:latin typeface="Consolas" panose="020B0609020204030204" pitchFamily="49" charset="0"/>
            </a:endParaRPr>
          </a:p>
          <a:p>
            <a:r>
              <a:rPr lang="en-GB" sz="1200" dirty="0">
                <a:latin typeface="Consolas" panose="020B0609020204030204" pitchFamily="49" charset="0"/>
              </a:rPr>
              <a:t>  </a:t>
            </a:r>
            <a:r>
              <a:rPr lang="en-GB" sz="1200" dirty="0" err="1">
                <a:latin typeface="Consolas" panose="020B0609020204030204" pitchFamily="49" charset="0"/>
              </a:rPr>
              <a:t>System.SysUtils</a:t>
            </a:r>
            <a:r>
              <a:rPr lang="en-GB" sz="1200" dirty="0">
                <a:latin typeface="Consolas" panose="020B0609020204030204" pitchFamily="49" charset="0"/>
              </a:rPr>
              <a:t>;</a:t>
            </a:r>
          </a:p>
          <a:p>
            <a:r>
              <a:rPr lang="en-GB" sz="1200" dirty="0">
                <a:latin typeface="Consolas" panose="020B0609020204030204" pitchFamily="49" charset="0"/>
              </a:rPr>
              <a:t>Type</a:t>
            </a:r>
          </a:p>
          <a:p>
            <a:r>
              <a:rPr lang="en-GB" sz="1200" dirty="0">
                <a:latin typeface="Consolas" panose="020B0609020204030204" pitchFamily="49" charset="0"/>
              </a:rPr>
              <a:t>  </a:t>
            </a:r>
            <a:r>
              <a:rPr lang="en-GB" sz="1200" dirty="0" err="1">
                <a:latin typeface="Consolas" panose="020B0609020204030204" pitchFamily="49" charset="0"/>
              </a:rPr>
              <a:t>TFunctionOfInteger</a:t>
            </a:r>
            <a:r>
              <a:rPr lang="en-GB" sz="1200" dirty="0">
                <a:latin typeface="Consolas" panose="020B0609020204030204" pitchFamily="49" charset="0"/>
              </a:rPr>
              <a:t> = Reference to Function(x : Integer) : Integer;</a:t>
            </a:r>
          </a:p>
          <a:p>
            <a:r>
              <a:rPr lang="en-GB" sz="1200" dirty="0">
                <a:latin typeface="Consolas" panose="020B0609020204030204" pitchFamily="49" charset="0"/>
              </a:rPr>
              <a:t>  </a:t>
            </a:r>
            <a:r>
              <a:rPr lang="en-GB" sz="1200" dirty="0" err="1">
                <a:latin typeface="Consolas" panose="020B0609020204030204" pitchFamily="49" charset="0"/>
              </a:rPr>
              <a:t>TArrayOfInteger</a:t>
            </a:r>
            <a:r>
              <a:rPr lang="en-GB" sz="1200" dirty="0">
                <a:latin typeface="Consolas" panose="020B0609020204030204" pitchFamily="49" charset="0"/>
              </a:rPr>
              <a:t> = Array Of Integer;</a:t>
            </a:r>
          </a:p>
          <a:p>
            <a:r>
              <a:rPr lang="en-GB" sz="1200" dirty="0" err="1">
                <a:latin typeface="Consolas" panose="020B0609020204030204" pitchFamily="49" charset="0"/>
              </a:rPr>
              <a:t>Var</a:t>
            </a:r>
            <a:endParaRPr lang="en-GB" sz="1200" dirty="0">
              <a:latin typeface="Consolas" panose="020B0609020204030204" pitchFamily="49" charset="0"/>
            </a:endParaRPr>
          </a:p>
          <a:p>
            <a:r>
              <a:rPr lang="en-GB" sz="1200" dirty="0">
                <a:latin typeface="Consolas" panose="020B0609020204030204" pitchFamily="49" charset="0"/>
              </a:rPr>
              <a:t>  </a:t>
            </a:r>
            <a:r>
              <a:rPr lang="en-GB" sz="1200" dirty="0" err="1">
                <a:latin typeface="Consolas" panose="020B0609020204030204" pitchFamily="49" charset="0"/>
              </a:rPr>
              <a:t>AnArrayOfInteger</a:t>
            </a:r>
            <a:r>
              <a:rPr lang="en-GB" sz="1200" dirty="0">
                <a:latin typeface="Consolas" panose="020B0609020204030204" pitchFamily="49" charset="0"/>
              </a:rPr>
              <a:t> : </a:t>
            </a:r>
            <a:r>
              <a:rPr lang="en-GB" sz="1200" dirty="0" err="1">
                <a:latin typeface="Consolas" panose="020B0609020204030204" pitchFamily="49" charset="0"/>
              </a:rPr>
              <a:t>TArrayOfInteger</a:t>
            </a:r>
            <a:r>
              <a:rPr lang="en-GB" sz="1200" dirty="0">
                <a:latin typeface="Consolas" panose="020B0609020204030204" pitchFamily="49" charset="0"/>
              </a:rPr>
              <a:t> = [1, 2, 3, 4, 5, 6, 7, 8, 9, 10];</a:t>
            </a:r>
          </a:p>
          <a:p>
            <a:r>
              <a:rPr lang="en-GB" sz="1200" dirty="0">
                <a:latin typeface="Consolas" panose="020B0609020204030204" pitchFamily="49" charset="0"/>
              </a:rPr>
              <a:t>  </a:t>
            </a:r>
            <a:r>
              <a:rPr lang="en-GB" sz="1200" dirty="0" err="1">
                <a:latin typeface="Consolas" panose="020B0609020204030204" pitchFamily="49" charset="0"/>
              </a:rPr>
              <a:t>AnotherArrayOfInteger</a:t>
            </a:r>
            <a:r>
              <a:rPr lang="en-GB" sz="1200" dirty="0">
                <a:latin typeface="Consolas" panose="020B0609020204030204" pitchFamily="49" charset="0"/>
              </a:rPr>
              <a:t> : </a:t>
            </a:r>
            <a:r>
              <a:rPr lang="en-GB" sz="1200" dirty="0" err="1">
                <a:latin typeface="Consolas" panose="020B0609020204030204" pitchFamily="49" charset="0"/>
              </a:rPr>
              <a:t>TArrayOfInteger</a:t>
            </a:r>
            <a:r>
              <a:rPr lang="en-GB" sz="1200" dirty="0">
                <a:latin typeface="Consolas" panose="020B0609020204030204" pitchFamily="49" charset="0"/>
              </a:rPr>
              <a:t>;</a:t>
            </a:r>
          </a:p>
          <a:p>
            <a:r>
              <a:rPr lang="en-GB" sz="1200" dirty="0">
                <a:latin typeface="Consolas" panose="020B0609020204030204" pitchFamily="49" charset="0"/>
              </a:rPr>
              <a:t>Function Map(f : </a:t>
            </a:r>
            <a:r>
              <a:rPr lang="en-GB" sz="1200" dirty="0" err="1">
                <a:latin typeface="Consolas" panose="020B0609020204030204" pitchFamily="49" charset="0"/>
              </a:rPr>
              <a:t>TFunctionOfInteger</a:t>
            </a:r>
            <a:r>
              <a:rPr lang="en-GB" sz="1200" dirty="0">
                <a:latin typeface="Consolas" panose="020B0609020204030204" pitchFamily="49" charset="0"/>
              </a:rPr>
              <a:t>; </a:t>
            </a:r>
            <a:r>
              <a:rPr lang="en-GB" sz="1200" dirty="0" err="1">
                <a:latin typeface="Consolas" panose="020B0609020204030204" pitchFamily="49" charset="0"/>
              </a:rPr>
              <a:t>ArrayOfInteger</a:t>
            </a:r>
            <a:r>
              <a:rPr lang="en-GB" sz="1200" dirty="0">
                <a:latin typeface="Consolas" panose="020B0609020204030204" pitchFamily="49" charset="0"/>
              </a:rPr>
              <a:t> : </a:t>
            </a:r>
            <a:r>
              <a:rPr lang="en-GB" sz="1200" dirty="0" err="1">
                <a:latin typeface="Consolas" panose="020B0609020204030204" pitchFamily="49" charset="0"/>
              </a:rPr>
              <a:t>TArrayOfInteger</a:t>
            </a:r>
            <a:r>
              <a:rPr lang="en-GB" sz="1200" dirty="0">
                <a:latin typeface="Consolas" panose="020B0609020204030204" pitchFamily="49" charset="0"/>
              </a:rPr>
              <a:t>) : </a:t>
            </a:r>
            <a:r>
              <a:rPr lang="en-GB" sz="1200" dirty="0" err="1">
                <a:latin typeface="Consolas" panose="020B0609020204030204" pitchFamily="49" charset="0"/>
              </a:rPr>
              <a:t>TArrayOfInteger</a:t>
            </a:r>
            <a:r>
              <a:rPr lang="en-GB" sz="1200" dirty="0">
                <a:latin typeface="Consolas" panose="020B0609020204030204" pitchFamily="49" charset="0"/>
              </a:rPr>
              <a:t>;</a:t>
            </a:r>
          </a:p>
          <a:p>
            <a:r>
              <a:rPr lang="en-GB" sz="1200" dirty="0">
                <a:latin typeface="Consolas" panose="020B0609020204030204" pitchFamily="49" charset="0"/>
              </a:rPr>
              <a:t>  Begin</a:t>
            </a:r>
          </a:p>
          <a:p>
            <a:r>
              <a:rPr lang="en-GB" sz="1200" dirty="0">
                <a:latin typeface="Consolas" panose="020B0609020204030204" pitchFamily="49" charset="0"/>
              </a:rPr>
              <a:t>    </a:t>
            </a:r>
            <a:r>
              <a:rPr lang="en-GB" sz="1200" dirty="0" err="1">
                <a:latin typeface="Consolas" panose="020B0609020204030204" pitchFamily="49" charset="0"/>
              </a:rPr>
              <a:t>SetLength</a:t>
            </a:r>
            <a:r>
              <a:rPr lang="en-GB" sz="1200" dirty="0">
                <a:latin typeface="Consolas" panose="020B0609020204030204" pitchFamily="49" charset="0"/>
              </a:rPr>
              <a:t>(Result, Length(</a:t>
            </a:r>
            <a:r>
              <a:rPr lang="en-GB" sz="1200" dirty="0" err="1">
                <a:latin typeface="Consolas" panose="020B0609020204030204" pitchFamily="49" charset="0"/>
              </a:rPr>
              <a:t>ArrayOfInteger</a:t>
            </a:r>
            <a:r>
              <a:rPr lang="en-GB" sz="1200" dirty="0">
                <a:latin typeface="Consolas" panose="020B0609020204030204" pitchFamily="49" charset="0"/>
              </a:rPr>
              <a:t>)); {</a:t>
            </a:r>
            <a:r>
              <a:rPr lang="en-GB" sz="1200" dirty="0">
                <a:solidFill>
                  <a:schemeClr val="accent6"/>
                </a:solidFill>
                <a:latin typeface="Consolas" panose="020B0609020204030204" pitchFamily="49" charset="0"/>
              </a:rPr>
              <a:t>Result </a:t>
            </a:r>
            <a:r>
              <a:rPr lang="en-GB" sz="1200" dirty="0" smtClean="0">
                <a:solidFill>
                  <a:schemeClr val="accent6"/>
                </a:solidFill>
                <a:latin typeface="Consolas" panose="020B0609020204030204" pitchFamily="49" charset="0"/>
              </a:rPr>
              <a:t>variable stores </a:t>
            </a:r>
            <a:r>
              <a:rPr lang="en-GB" sz="1200" dirty="0">
                <a:solidFill>
                  <a:schemeClr val="accent6"/>
                </a:solidFill>
                <a:latin typeface="Consolas" panose="020B0609020204030204" pitchFamily="49" charset="0"/>
              </a:rPr>
              <a:t>reference to array block of memory</a:t>
            </a:r>
            <a:r>
              <a:rPr lang="en-GB" sz="1200" dirty="0">
                <a:latin typeface="Consolas" panose="020B0609020204030204" pitchFamily="49" charset="0"/>
              </a:rPr>
              <a:t>}</a:t>
            </a:r>
          </a:p>
          <a:p>
            <a:r>
              <a:rPr lang="en-GB" sz="1200" dirty="0">
                <a:latin typeface="Consolas" panose="020B0609020204030204" pitchFamily="49" charset="0"/>
              </a:rPr>
              <a:t>    For </a:t>
            </a:r>
            <a:r>
              <a:rPr lang="en-GB" sz="1200" dirty="0" err="1">
                <a:latin typeface="Consolas" panose="020B0609020204030204" pitchFamily="49" charset="0"/>
              </a:rPr>
              <a:t>Var</a:t>
            </a:r>
            <a:r>
              <a:rPr lang="en-GB" sz="1200" dirty="0">
                <a:latin typeface="Consolas" panose="020B0609020204030204" pitchFamily="49" charset="0"/>
              </a:rPr>
              <a:t> </a:t>
            </a:r>
            <a:r>
              <a:rPr lang="en-GB" sz="1200" dirty="0" err="1">
                <a:latin typeface="Consolas" panose="020B0609020204030204" pitchFamily="49" charset="0"/>
              </a:rPr>
              <a:t>i</a:t>
            </a:r>
            <a:r>
              <a:rPr lang="en-GB" sz="1200" dirty="0">
                <a:latin typeface="Consolas" panose="020B0609020204030204" pitchFamily="49" charset="0"/>
              </a:rPr>
              <a:t> := Low(</a:t>
            </a:r>
            <a:r>
              <a:rPr lang="en-GB" sz="1200" dirty="0" err="1">
                <a:latin typeface="Consolas" panose="020B0609020204030204" pitchFamily="49" charset="0"/>
              </a:rPr>
              <a:t>ArrayOfInteger</a:t>
            </a:r>
            <a:r>
              <a:rPr lang="en-GB" sz="1200" dirty="0">
                <a:latin typeface="Consolas" panose="020B0609020204030204" pitchFamily="49" charset="0"/>
              </a:rPr>
              <a:t>) To High(</a:t>
            </a:r>
            <a:r>
              <a:rPr lang="en-GB" sz="1200" dirty="0" err="1">
                <a:latin typeface="Consolas" panose="020B0609020204030204" pitchFamily="49" charset="0"/>
              </a:rPr>
              <a:t>ArrayOfInteger</a:t>
            </a:r>
            <a:r>
              <a:rPr lang="en-GB" sz="1200" dirty="0">
                <a:latin typeface="Consolas" panose="020B0609020204030204" pitchFamily="49" charset="0"/>
              </a:rPr>
              <a:t>)</a:t>
            </a:r>
          </a:p>
          <a:p>
            <a:r>
              <a:rPr lang="en-GB" sz="1200" dirty="0">
                <a:latin typeface="Consolas" panose="020B0609020204030204" pitchFamily="49" charset="0"/>
              </a:rPr>
              <a:t>      Do Result[</a:t>
            </a:r>
            <a:r>
              <a:rPr lang="en-GB" sz="1200" dirty="0" err="1">
                <a:latin typeface="Consolas" panose="020B0609020204030204" pitchFamily="49" charset="0"/>
              </a:rPr>
              <a:t>i</a:t>
            </a:r>
            <a:r>
              <a:rPr lang="en-GB" sz="1200" dirty="0">
                <a:latin typeface="Consolas" panose="020B0609020204030204" pitchFamily="49" charset="0"/>
              </a:rPr>
              <a:t>] := f(</a:t>
            </a:r>
            <a:r>
              <a:rPr lang="en-GB" sz="1200" dirty="0" err="1">
                <a:latin typeface="Consolas" panose="020B0609020204030204" pitchFamily="49" charset="0"/>
              </a:rPr>
              <a:t>ArrayOfInteger</a:t>
            </a:r>
            <a:r>
              <a:rPr lang="en-GB" sz="1200" dirty="0">
                <a:latin typeface="Consolas" panose="020B0609020204030204" pitchFamily="49" charset="0"/>
              </a:rPr>
              <a:t>[</a:t>
            </a:r>
            <a:r>
              <a:rPr lang="en-GB" sz="1200" dirty="0" err="1">
                <a:latin typeface="Consolas" panose="020B0609020204030204" pitchFamily="49" charset="0"/>
              </a:rPr>
              <a:t>i</a:t>
            </a:r>
            <a:r>
              <a:rPr lang="en-GB" sz="1200" dirty="0">
                <a:latin typeface="Consolas" panose="020B0609020204030204" pitchFamily="49" charset="0"/>
              </a:rPr>
              <a:t>]);</a:t>
            </a:r>
          </a:p>
          <a:p>
            <a:r>
              <a:rPr lang="en-GB" sz="1200" dirty="0">
                <a:latin typeface="Consolas" panose="020B0609020204030204" pitchFamily="49" charset="0"/>
              </a:rPr>
              <a:t>  End;</a:t>
            </a:r>
          </a:p>
          <a:p>
            <a:r>
              <a:rPr lang="en-GB" sz="1200" dirty="0">
                <a:latin typeface="Consolas" panose="020B0609020204030204" pitchFamily="49" charset="0"/>
              </a:rPr>
              <a:t>Begin</a:t>
            </a:r>
          </a:p>
          <a:p>
            <a:r>
              <a:rPr lang="en-GB" sz="1200" dirty="0">
                <a:latin typeface="Consolas" panose="020B0609020204030204" pitchFamily="49" charset="0"/>
              </a:rPr>
              <a:t>  </a:t>
            </a:r>
            <a:r>
              <a:rPr lang="en-GB" sz="1200" dirty="0" err="1">
                <a:latin typeface="Consolas" panose="020B0609020204030204" pitchFamily="49" charset="0"/>
              </a:rPr>
              <a:t>AnotherArrayOfInteger</a:t>
            </a:r>
            <a:r>
              <a:rPr lang="en-GB" sz="1200" dirty="0">
                <a:latin typeface="Consolas" panose="020B0609020204030204" pitchFamily="49" charset="0"/>
              </a:rPr>
              <a:t> := Map(Function(x : Integer) : Integer</a:t>
            </a:r>
          </a:p>
          <a:p>
            <a:r>
              <a:rPr lang="en-GB" sz="1200" dirty="0">
                <a:latin typeface="Consolas" panose="020B0609020204030204" pitchFamily="49" charset="0"/>
              </a:rPr>
              <a:t>                                 </a:t>
            </a:r>
            <a:r>
              <a:rPr lang="en-GB" sz="1200" dirty="0" smtClean="0">
                <a:latin typeface="Consolas" panose="020B0609020204030204" pitchFamily="49" charset="0"/>
              </a:rPr>
              <a:t>Begin</a:t>
            </a:r>
            <a:endParaRPr lang="en-GB" sz="1200" dirty="0">
              <a:latin typeface="Consolas" panose="020B0609020204030204" pitchFamily="49" charset="0"/>
            </a:endParaRPr>
          </a:p>
          <a:p>
            <a:r>
              <a:rPr lang="en-GB" sz="1200" dirty="0">
                <a:latin typeface="Consolas" panose="020B0609020204030204" pitchFamily="49" charset="0"/>
              </a:rPr>
              <a:t>                                   </a:t>
            </a:r>
            <a:r>
              <a:rPr lang="en-GB" sz="1200" dirty="0" smtClean="0">
                <a:latin typeface="Consolas" panose="020B0609020204030204" pitchFamily="49" charset="0"/>
              </a:rPr>
              <a:t>Result </a:t>
            </a:r>
            <a:r>
              <a:rPr lang="en-GB" sz="1200" dirty="0">
                <a:latin typeface="Consolas" panose="020B0609020204030204" pitchFamily="49" charset="0"/>
              </a:rPr>
              <a:t>:= x * x;</a:t>
            </a:r>
          </a:p>
          <a:p>
            <a:r>
              <a:rPr lang="en-GB" sz="1200" dirty="0">
                <a:latin typeface="Consolas" panose="020B0609020204030204" pitchFamily="49" charset="0"/>
              </a:rPr>
              <a:t>                                 </a:t>
            </a:r>
            <a:r>
              <a:rPr lang="en-GB" sz="1200" dirty="0" smtClean="0">
                <a:latin typeface="Consolas" panose="020B0609020204030204" pitchFamily="49" charset="0"/>
              </a:rPr>
              <a:t>End</a:t>
            </a:r>
            <a:r>
              <a:rPr lang="en-GB" sz="1200" dirty="0">
                <a:latin typeface="Consolas" panose="020B0609020204030204" pitchFamily="49" charset="0"/>
              </a:rPr>
              <a:t>, </a:t>
            </a:r>
            <a:r>
              <a:rPr lang="en-GB" sz="1200" dirty="0" err="1">
                <a:latin typeface="Consolas" panose="020B0609020204030204" pitchFamily="49" charset="0"/>
              </a:rPr>
              <a:t>AnArrayOfInteger</a:t>
            </a:r>
            <a:r>
              <a:rPr lang="en-GB" sz="1200" dirty="0">
                <a:latin typeface="Consolas" panose="020B0609020204030204" pitchFamily="49" charset="0"/>
              </a:rPr>
              <a:t>);</a:t>
            </a:r>
          </a:p>
          <a:p>
            <a:r>
              <a:rPr lang="en-GB" sz="1200" dirty="0">
                <a:latin typeface="Consolas" panose="020B0609020204030204" pitchFamily="49" charset="0"/>
              </a:rPr>
              <a:t>  </a:t>
            </a:r>
            <a:r>
              <a:rPr lang="en-GB" sz="1200" dirty="0" err="1">
                <a:latin typeface="Consolas" panose="020B0609020204030204" pitchFamily="49" charset="0"/>
              </a:rPr>
              <a:t>Writeln</a:t>
            </a:r>
            <a:r>
              <a:rPr lang="en-GB" sz="1200" dirty="0">
                <a:latin typeface="Consolas" panose="020B0609020204030204" pitchFamily="49" charset="0"/>
              </a:rPr>
              <a:t>('Contents of original array    Contents of returned array');  </a:t>
            </a:r>
            <a:endParaRPr lang="en-GB" sz="1200" dirty="0" smtClean="0">
              <a:latin typeface="Consolas" panose="020B0609020204030204" pitchFamily="49" charset="0"/>
            </a:endParaRPr>
          </a:p>
          <a:p>
            <a:r>
              <a:rPr lang="en-GB" sz="1200" dirty="0">
                <a:latin typeface="Consolas" panose="020B0609020204030204" pitchFamily="49" charset="0"/>
              </a:rPr>
              <a:t> </a:t>
            </a:r>
            <a:r>
              <a:rPr lang="en-GB" sz="1200" dirty="0" smtClean="0">
                <a:latin typeface="Consolas" panose="020B0609020204030204" pitchFamily="49" charset="0"/>
              </a:rPr>
              <a:t> For </a:t>
            </a:r>
            <a:r>
              <a:rPr lang="en-GB" sz="1200" dirty="0" err="1">
                <a:latin typeface="Consolas" panose="020B0609020204030204" pitchFamily="49" charset="0"/>
              </a:rPr>
              <a:t>Var</a:t>
            </a:r>
            <a:r>
              <a:rPr lang="en-GB" sz="1200" dirty="0">
                <a:latin typeface="Consolas" panose="020B0609020204030204" pitchFamily="49" charset="0"/>
              </a:rPr>
              <a:t> </a:t>
            </a:r>
            <a:r>
              <a:rPr lang="en-GB" sz="1200" dirty="0" err="1">
                <a:latin typeface="Consolas" panose="020B0609020204030204" pitchFamily="49" charset="0"/>
              </a:rPr>
              <a:t>i</a:t>
            </a:r>
            <a:r>
              <a:rPr lang="en-GB" sz="1200" dirty="0">
                <a:latin typeface="Consolas" panose="020B0609020204030204" pitchFamily="49" charset="0"/>
              </a:rPr>
              <a:t> :=  Low(</a:t>
            </a:r>
            <a:r>
              <a:rPr lang="en-GB" sz="1200" dirty="0" err="1">
                <a:latin typeface="Consolas" panose="020B0609020204030204" pitchFamily="49" charset="0"/>
              </a:rPr>
              <a:t>AnotherArrayOfInteger</a:t>
            </a:r>
            <a:r>
              <a:rPr lang="en-GB" sz="1200" dirty="0">
                <a:latin typeface="Consolas" panose="020B0609020204030204" pitchFamily="49" charset="0"/>
              </a:rPr>
              <a:t>) To High(</a:t>
            </a:r>
            <a:r>
              <a:rPr lang="en-GB" sz="1200" dirty="0" err="1">
                <a:latin typeface="Consolas" panose="020B0609020204030204" pitchFamily="49" charset="0"/>
              </a:rPr>
              <a:t>AnotherArrayOfInteger</a:t>
            </a:r>
            <a:r>
              <a:rPr lang="en-GB" sz="1200" dirty="0">
                <a:latin typeface="Consolas" panose="020B0609020204030204" pitchFamily="49" charset="0"/>
              </a:rPr>
              <a:t>)</a:t>
            </a:r>
          </a:p>
          <a:p>
            <a:r>
              <a:rPr lang="en-GB" sz="1200" dirty="0">
                <a:latin typeface="Consolas" panose="020B0609020204030204" pitchFamily="49" charset="0"/>
              </a:rPr>
              <a:t>    Do </a:t>
            </a:r>
            <a:r>
              <a:rPr lang="en-GB" sz="1200" dirty="0" err="1">
                <a:latin typeface="Consolas" panose="020B0609020204030204" pitchFamily="49" charset="0"/>
              </a:rPr>
              <a:t>Writeln</a:t>
            </a:r>
            <a:r>
              <a:rPr lang="en-GB" sz="1200" dirty="0">
                <a:latin typeface="Consolas" panose="020B0609020204030204" pitchFamily="49" charset="0"/>
              </a:rPr>
              <a:t>(</a:t>
            </a:r>
            <a:r>
              <a:rPr lang="en-GB" sz="1200" dirty="0" err="1">
                <a:latin typeface="Consolas" panose="020B0609020204030204" pitchFamily="49" charset="0"/>
              </a:rPr>
              <a:t>AnArrayOfInteger</a:t>
            </a:r>
            <a:r>
              <a:rPr lang="en-GB" sz="1200" dirty="0">
                <a:latin typeface="Consolas" panose="020B0609020204030204" pitchFamily="49" charset="0"/>
              </a:rPr>
              <a:t>[</a:t>
            </a:r>
            <a:r>
              <a:rPr lang="en-GB" sz="1200" dirty="0" err="1">
                <a:latin typeface="Consolas" panose="020B0609020204030204" pitchFamily="49" charset="0"/>
              </a:rPr>
              <a:t>i</a:t>
            </a:r>
            <a:r>
              <a:rPr lang="en-GB" sz="1200" dirty="0">
                <a:latin typeface="Consolas" panose="020B0609020204030204" pitchFamily="49" charset="0"/>
              </a:rPr>
              <a:t>] : 10, ' ' : 30, </a:t>
            </a:r>
            <a:r>
              <a:rPr lang="en-GB" sz="1200" dirty="0" err="1">
                <a:latin typeface="Consolas" panose="020B0609020204030204" pitchFamily="49" charset="0"/>
              </a:rPr>
              <a:t>AnotherArrayOfInteger</a:t>
            </a:r>
            <a:r>
              <a:rPr lang="en-GB" sz="1200" dirty="0">
                <a:latin typeface="Consolas" panose="020B0609020204030204" pitchFamily="49" charset="0"/>
              </a:rPr>
              <a:t>[</a:t>
            </a:r>
            <a:r>
              <a:rPr lang="en-GB" sz="1200" dirty="0" err="1">
                <a:latin typeface="Consolas" panose="020B0609020204030204" pitchFamily="49" charset="0"/>
              </a:rPr>
              <a:t>i</a:t>
            </a:r>
            <a:r>
              <a:rPr lang="en-GB" sz="1200" dirty="0">
                <a:latin typeface="Consolas" panose="020B0609020204030204" pitchFamily="49" charset="0"/>
              </a:rPr>
              <a:t>]);</a:t>
            </a:r>
          </a:p>
          <a:p>
            <a:r>
              <a:rPr lang="en-GB" sz="1200" dirty="0">
                <a:latin typeface="Consolas" panose="020B0609020204030204" pitchFamily="49" charset="0"/>
              </a:rPr>
              <a:t>  </a:t>
            </a:r>
            <a:r>
              <a:rPr lang="en-GB" sz="1200" dirty="0" err="1">
                <a:latin typeface="Consolas" panose="020B0609020204030204" pitchFamily="49" charset="0"/>
              </a:rPr>
              <a:t>Readln</a:t>
            </a:r>
            <a:r>
              <a:rPr lang="en-GB" sz="1200" dirty="0">
                <a:latin typeface="Consolas" panose="020B0609020204030204" pitchFamily="49" charset="0"/>
              </a:rPr>
              <a:t>;</a:t>
            </a:r>
          </a:p>
          <a:p>
            <a:r>
              <a:rPr lang="en-GB" sz="1200" dirty="0">
                <a:latin typeface="Consolas" panose="020B0609020204030204" pitchFamily="49" charset="0"/>
              </a:rPr>
              <a:t>End.</a:t>
            </a:r>
          </a:p>
        </p:txBody>
      </p:sp>
      <p:pic>
        <p:nvPicPr>
          <p:cNvPr id="5" name="Picture 4"/>
          <p:cNvPicPr>
            <a:picLocks noChangeAspect="1"/>
          </p:cNvPicPr>
          <p:nvPr/>
        </p:nvPicPr>
        <p:blipFill>
          <a:blip r:embed="rId2"/>
          <a:stretch>
            <a:fillRect/>
          </a:stretch>
        </p:blipFill>
        <p:spPr>
          <a:xfrm>
            <a:off x="7251468" y="1055978"/>
            <a:ext cx="4734586" cy="2008341"/>
          </a:xfrm>
          <a:prstGeom prst="rect">
            <a:avLst/>
          </a:prstGeom>
        </p:spPr>
      </p:pic>
      <p:sp>
        <p:nvSpPr>
          <p:cNvPr id="6" name="Slide Number Placeholder 5"/>
          <p:cNvSpPr>
            <a:spLocks noGrp="1"/>
          </p:cNvSpPr>
          <p:nvPr>
            <p:ph type="sldNum" sz="quarter" idx="12"/>
          </p:nvPr>
        </p:nvSpPr>
        <p:spPr/>
        <p:txBody>
          <a:bodyPr/>
          <a:lstStyle/>
          <a:p>
            <a:fld id="{F3FB39D1-6B6F-4AC9-B245-7074094B5DCF}" type="slidenum">
              <a:rPr lang="en-GB" smtClean="0"/>
              <a:t>17</a:t>
            </a:fld>
            <a:endParaRPr lang="en-GB"/>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8" name="TextBox 7"/>
          <p:cNvSpPr txBox="1"/>
          <p:nvPr/>
        </p:nvSpPr>
        <p:spPr>
          <a:xfrm>
            <a:off x="-10890" y="6991350"/>
            <a:ext cx="12192000" cy="70485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184252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9" end="19"/>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20" end="2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4" end="2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25" end="2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26" end="2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B0F0"/>
                </a:solidFill>
              </a:rPr>
              <a:t>Reduce function</a:t>
            </a:r>
            <a:endParaRPr lang="en-GB" dirty="0">
              <a:solidFill>
                <a:srgbClr val="00B0F0"/>
              </a:solidFill>
            </a:endParaRPr>
          </a:p>
        </p:txBody>
      </p:sp>
      <p:sp>
        <p:nvSpPr>
          <p:cNvPr id="3" name="TextBox 2"/>
          <p:cNvSpPr txBox="1"/>
          <p:nvPr/>
        </p:nvSpPr>
        <p:spPr>
          <a:xfrm>
            <a:off x="840259" y="1573426"/>
            <a:ext cx="10503244" cy="4524315"/>
          </a:xfrm>
          <a:prstGeom prst="rect">
            <a:avLst/>
          </a:prstGeom>
          <a:noFill/>
        </p:spPr>
        <p:txBody>
          <a:bodyPr wrap="square" rtlCol="0">
            <a:spAutoFit/>
          </a:bodyPr>
          <a:lstStyle/>
          <a:p>
            <a:r>
              <a:rPr lang="en-GB" dirty="0">
                <a:solidFill>
                  <a:srgbClr val="FF0000"/>
                </a:solidFill>
              </a:rPr>
              <a:t>Reduce or </a:t>
            </a:r>
            <a:r>
              <a:rPr lang="en-GB" dirty="0" smtClean="0">
                <a:solidFill>
                  <a:srgbClr val="FF0000"/>
                </a:solidFill>
              </a:rPr>
              <a:t>fold</a:t>
            </a:r>
          </a:p>
          <a:p>
            <a:r>
              <a:rPr lang="en-GB" dirty="0" smtClean="0">
                <a:solidFill>
                  <a:srgbClr val="FF0000"/>
                </a:solidFill>
              </a:rPr>
              <a:t>Reduce</a:t>
            </a:r>
            <a:r>
              <a:rPr lang="en-GB" dirty="0" smtClean="0"/>
              <a:t> </a:t>
            </a:r>
            <a:r>
              <a:rPr lang="en-GB" dirty="0"/>
              <a:t>or </a:t>
            </a:r>
            <a:r>
              <a:rPr lang="en-GB" dirty="0">
                <a:solidFill>
                  <a:srgbClr val="FF0000"/>
                </a:solidFill>
              </a:rPr>
              <a:t>fold</a:t>
            </a:r>
            <a:r>
              <a:rPr lang="en-GB" dirty="0"/>
              <a:t> is the name of a </a:t>
            </a:r>
            <a:r>
              <a:rPr lang="en-GB" dirty="0">
                <a:solidFill>
                  <a:srgbClr val="FF0000"/>
                </a:solidFill>
              </a:rPr>
              <a:t>higher-order function </a:t>
            </a:r>
            <a:r>
              <a:rPr lang="en-GB" dirty="0"/>
              <a:t>which reduces a list of values to a single value by repeatedly applying a combining function to the list of values</a:t>
            </a:r>
            <a:r>
              <a:rPr lang="en-GB" dirty="0" smtClean="0"/>
              <a:t>.</a:t>
            </a:r>
          </a:p>
          <a:p>
            <a:endParaRPr lang="en-GB" dirty="0"/>
          </a:p>
          <a:p>
            <a:r>
              <a:rPr lang="en-GB" dirty="0"/>
              <a:t>In the folding or reduction process, </a:t>
            </a:r>
            <a:r>
              <a:rPr lang="en-GB" dirty="0" smtClean="0"/>
              <a:t>a function</a:t>
            </a:r>
            <a:r>
              <a:rPr lang="en-GB" dirty="0"/>
              <a:t>, e.g. sum, is applied to the </a:t>
            </a:r>
            <a:r>
              <a:rPr lang="en-GB" dirty="0" smtClean="0"/>
              <a:t>list, </a:t>
            </a:r>
            <a:r>
              <a:rPr lang="en-GB" dirty="0"/>
              <a:t>element by element, returning something such as the total sum of all elements. </a:t>
            </a:r>
            <a:endParaRPr lang="en-GB" dirty="0" smtClean="0"/>
          </a:p>
          <a:p>
            <a:endParaRPr lang="en-GB" dirty="0"/>
          </a:p>
          <a:p>
            <a:r>
              <a:rPr lang="en-GB" dirty="0" smtClean="0"/>
              <a:t>A </a:t>
            </a:r>
            <a:r>
              <a:rPr lang="en-GB" dirty="0" smtClean="0">
                <a:solidFill>
                  <a:srgbClr val="FF0000"/>
                </a:solidFill>
              </a:rPr>
              <a:t>reduce</a:t>
            </a:r>
            <a:r>
              <a:rPr lang="en-GB" dirty="0" smtClean="0"/>
              <a:t>/</a:t>
            </a:r>
            <a:r>
              <a:rPr lang="en-GB" dirty="0" smtClean="0">
                <a:solidFill>
                  <a:srgbClr val="FF0000"/>
                </a:solidFill>
              </a:rPr>
              <a:t>fold</a:t>
            </a:r>
            <a:r>
              <a:rPr lang="en-GB" dirty="0" smtClean="0"/>
              <a:t> </a:t>
            </a:r>
            <a:r>
              <a:rPr lang="en-GB" dirty="0"/>
              <a:t>takes a binary </a:t>
            </a:r>
            <a:r>
              <a:rPr lang="en-GB" dirty="0" smtClean="0"/>
              <a:t>function (</a:t>
            </a:r>
            <a:r>
              <a:rPr lang="en-GB" dirty="0"/>
              <a:t>function of two </a:t>
            </a:r>
            <a:r>
              <a:rPr lang="en-GB" dirty="0" smtClean="0"/>
              <a:t>variables), </a:t>
            </a:r>
            <a:r>
              <a:rPr lang="en-GB" dirty="0"/>
              <a:t>a starting value (often </a:t>
            </a:r>
            <a:r>
              <a:rPr lang="en-GB" dirty="0" smtClean="0"/>
              <a:t>called an </a:t>
            </a:r>
            <a:r>
              <a:rPr lang="en-GB" dirty="0">
                <a:solidFill>
                  <a:srgbClr val="FF0000"/>
                </a:solidFill>
              </a:rPr>
              <a:t>accumulator</a:t>
            </a:r>
            <a:r>
              <a:rPr lang="en-GB" dirty="0"/>
              <a:t>), and a list to fold up. </a:t>
            </a:r>
            <a:r>
              <a:rPr lang="en-GB" dirty="0" smtClean="0"/>
              <a:t>The fold </a:t>
            </a:r>
            <a:r>
              <a:rPr lang="en-GB" dirty="0"/>
              <a:t>reduces the entire list down to a single accumulator value. </a:t>
            </a:r>
            <a:endParaRPr lang="en-GB" dirty="0" smtClean="0"/>
          </a:p>
          <a:p>
            <a:endParaRPr lang="en-GB" dirty="0"/>
          </a:p>
          <a:p>
            <a:pPr algn="ctr"/>
            <a:r>
              <a:rPr lang="en-GB" dirty="0" smtClean="0"/>
              <a:t>reduce f </a:t>
            </a:r>
            <a:r>
              <a:rPr lang="en-GB" dirty="0"/>
              <a:t>0 [</a:t>
            </a:r>
            <a:r>
              <a:rPr lang="en-GB" dirty="0" smtClean="0"/>
              <a:t>1,2,3,4,5,6,7,8,9,10]</a:t>
            </a:r>
          </a:p>
          <a:p>
            <a:pPr algn="ctr"/>
            <a:endParaRPr lang="en-GB" dirty="0" smtClean="0"/>
          </a:p>
          <a:p>
            <a:pPr lvl="5"/>
            <a:r>
              <a:rPr lang="en-GB" dirty="0">
                <a:latin typeface="Consolas" panose="020B0609020204030204" pitchFamily="49" charset="0"/>
              </a:rPr>
              <a:t>Reduce(Function(x, y : Integer) : Integer</a:t>
            </a:r>
          </a:p>
          <a:p>
            <a:pPr lvl="5"/>
            <a:r>
              <a:rPr lang="en-GB" dirty="0">
                <a:latin typeface="Consolas" panose="020B0609020204030204" pitchFamily="49" charset="0"/>
              </a:rPr>
              <a:t>         </a:t>
            </a:r>
            <a:r>
              <a:rPr lang="en-GB" dirty="0" smtClean="0">
                <a:latin typeface="Consolas" panose="020B0609020204030204" pitchFamily="49" charset="0"/>
              </a:rPr>
              <a:t>Begin</a:t>
            </a:r>
            <a:endParaRPr lang="en-GB" dirty="0">
              <a:latin typeface="Consolas" panose="020B0609020204030204" pitchFamily="49" charset="0"/>
            </a:endParaRPr>
          </a:p>
          <a:p>
            <a:pPr lvl="5"/>
            <a:r>
              <a:rPr lang="en-GB" dirty="0">
                <a:latin typeface="Consolas" panose="020B0609020204030204" pitchFamily="49" charset="0"/>
              </a:rPr>
              <a:t>           </a:t>
            </a:r>
            <a:r>
              <a:rPr lang="en-GB" dirty="0" smtClean="0">
                <a:latin typeface="Consolas" panose="020B0609020204030204" pitchFamily="49" charset="0"/>
              </a:rPr>
              <a:t>Result </a:t>
            </a:r>
            <a:r>
              <a:rPr lang="en-GB" dirty="0">
                <a:latin typeface="Consolas" panose="020B0609020204030204" pitchFamily="49" charset="0"/>
              </a:rPr>
              <a:t>:= x + y;</a:t>
            </a:r>
          </a:p>
          <a:p>
            <a:pPr lvl="5"/>
            <a:r>
              <a:rPr lang="en-GB" dirty="0">
                <a:latin typeface="Consolas" panose="020B0609020204030204" pitchFamily="49" charset="0"/>
              </a:rPr>
              <a:t>         </a:t>
            </a:r>
            <a:r>
              <a:rPr lang="en-GB" dirty="0" smtClean="0">
                <a:latin typeface="Consolas" panose="020B0609020204030204" pitchFamily="49" charset="0"/>
              </a:rPr>
              <a:t>End</a:t>
            </a:r>
            <a:r>
              <a:rPr lang="en-GB" dirty="0">
                <a:latin typeface="Consolas" panose="020B0609020204030204" pitchFamily="49" charset="0"/>
              </a:rPr>
              <a:t>, 0, </a:t>
            </a:r>
            <a:r>
              <a:rPr lang="en-GB" dirty="0" err="1">
                <a:latin typeface="Consolas" panose="020B0609020204030204" pitchFamily="49" charset="0"/>
              </a:rPr>
              <a:t>AnArrayOfInteger</a:t>
            </a:r>
            <a:r>
              <a:rPr lang="en-GB" dirty="0">
                <a:latin typeface="Consolas" panose="020B0609020204030204" pitchFamily="49" charset="0"/>
              </a:rPr>
              <a:t>);</a:t>
            </a:r>
          </a:p>
        </p:txBody>
      </p:sp>
      <p:cxnSp>
        <p:nvCxnSpPr>
          <p:cNvPr id="5" name="Straight Arrow Connector 4"/>
          <p:cNvCxnSpPr/>
          <p:nvPr/>
        </p:nvCxnSpPr>
        <p:spPr>
          <a:xfrm flipH="1">
            <a:off x="3674076" y="4596712"/>
            <a:ext cx="1062681" cy="3542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066270" y="4596712"/>
            <a:ext cx="280087" cy="3377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5082746" y="4596712"/>
            <a:ext cx="420130" cy="11697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203092" y="4596712"/>
            <a:ext cx="107092" cy="12027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F3FB39D1-6B6F-4AC9-B245-7074094B5DCF}" type="slidenum">
              <a:rPr lang="en-GB" smtClean="0"/>
              <a:t>18</a:t>
            </a:fld>
            <a:endParaRPr lang="en-GB"/>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12" name="TextBox 11"/>
          <p:cNvSpPr txBox="1"/>
          <p:nvPr/>
        </p:nvSpPr>
        <p:spPr>
          <a:xfrm>
            <a:off x="-10890" y="6991350"/>
            <a:ext cx="12192000" cy="70485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386898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1740"/>
          </a:xfrm>
        </p:spPr>
        <p:txBody>
          <a:bodyPr/>
          <a:lstStyle/>
          <a:p>
            <a:r>
              <a:rPr lang="en-GB" dirty="0" smtClean="0">
                <a:solidFill>
                  <a:srgbClr val="00B0F0"/>
                </a:solidFill>
              </a:rPr>
              <a:t>Reduce function using anonymous function</a:t>
            </a:r>
            <a:endParaRPr lang="en-GB" dirty="0">
              <a:solidFill>
                <a:srgbClr val="00B0F0"/>
              </a:solidFill>
            </a:endParaRPr>
          </a:p>
        </p:txBody>
      </p:sp>
      <p:sp>
        <p:nvSpPr>
          <p:cNvPr id="3" name="TextBox 2"/>
          <p:cNvSpPr txBox="1"/>
          <p:nvPr/>
        </p:nvSpPr>
        <p:spPr>
          <a:xfrm>
            <a:off x="895865" y="1342767"/>
            <a:ext cx="10515600" cy="5078313"/>
          </a:xfrm>
          <a:prstGeom prst="rect">
            <a:avLst/>
          </a:prstGeom>
          <a:noFill/>
        </p:spPr>
        <p:txBody>
          <a:bodyPr wrap="square" rtlCol="0">
            <a:spAutoFit/>
          </a:bodyPr>
          <a:lstStyle/>
          <a:p>
            <a:r>
              <a:rPr lang="en-GB" sz="1200" dirty="0">
                <a:latin typeface="Consolas" panose="020B0609020204030204" pitchFamily="49" charset="0"/>
              </a:rPr>
              <a:t>Program </a:t>
            </a:r>
            <a:r>
              <a:rPr lang="en-GB" sz="1200" dirty="0" err="1">
                <a:latin typeface="Consolas" panose="020B0609020204030204" pitchFamily="49" charset="0"/>
              </a:rPr>
              <a:t>IntroductionToReduceProject</a:t>
            </a:r>
            <a:r>
              <a:rPr lang="en-GB" sz="1200" dirty="0">
                <a:latin typeface="Consolas" panose="020B0609020204030204" pitchFamily="49" charset="0"/>
              </a:rPr>
              <a:t>;</a:t>
            </a:r>
          </a:p>
          <a:p>
            <a:r>
              <a:rPr lang="en-GB" sz="1200" dirty="0" smtClean="0">
                <a:latin typeface="Consolas" panose="020B0609020204030204" pitchFamily="49" charset="0"/>
              </a:rPr>
              <a:t>{$</a:t>
            </a:r>
            <a:r>
              <a:rPr lang="en-GB" sz="1200" dirty="0">
                <a:latin typeface="Consolas" panose="020B0609020204030204" pitchFamily="49" charset="0"/>
              </a:rPr>
              <a:t>APPTYPE CONSOLE}</a:t>
            </a:r>
          </a:p>
          <a:p>
            <a:r>
              <a:rPr lang="en-GB" sz="1200" dirty="0" smtClean="0">
                <a:latin typeface="Consolas" panose="020B0609020204030204" pitchFamily="49" charset="0"/>
              </a:rPr>
              <a:t>{$</a:t>
            </a:r>
            <a:r>
              <a:rPr lang="en-GB" sz="1200" dirty="0">
                <a:latin typeface="Consolas" panose="020B0609020204030204" pitchFamily="49" charset="0"/>
              </a:rPr>
              <a:t>R *.res}</a:t>
            </a:r>
          </a:p>
          <a:p>
            <a:r>
              <a:rPr lang="en-GB" sz="1200" dirty="0" smtClean="0">
                <a:latin typeface="Consolas" panose="020B0609020204030204" pitchFamily="49" charset="0"/>
              </a:rPr>
              <a:t>Uses</a:t>
            </a:r>
            <a:endParaRPr lang="en-GB" sz="1200" dirty="0">
              <a:latin typeface="Consolas" panose="020B0609020204030204" pitchFamily="49" charset="0"/>
            </a:endParaRPr>
          </a:p>
          <a:p>
            <a:r>
              <a:rPr lang="en-GB" sz="1200" dirty="0">
                <a:latin typeface="Consolas" panose="020B0609020204030204" pitchFamily="49" charset="0"/>
              </a:rPr>
              <a:t>  </a:t>
            </a:r>
            <a:r>
              <a:rPr lang="en-GB" sz="1200" dirty="0" err="1">
                <a:latin typeface="Consolas" panose="020B0609020204030204" pitchFamily="49" charset="0"/>
              </a:rPr>
              <a:t>System.SysUtils</a:t>
            </a:r>
            <a:r>
              <a:rPr lang="en-GB" sz="1200" dirty="0">
                <a:latin typeface="Consolas" panose="020B0609020204030204" pitchFamily="49" charset="0"/>
              </a:rPr>
              <a:t>;</a:t>
            </a:r>
          </a:p>
          <a:p>
            <a:r>
              <a:rPr lang="en-GB" sz="1200" dirty="0" smtClean="0">
                <a:latin typeface="Consolas" panose="020B0609020204030204" pitchFamily="49" charset="0"/>
              </a:rPr>
              <a:t>Type</a:t>
            </a:r>
            <a:endParaRPr lang="en-GB" sz="1200" dirty="0">
              <a:latin typeface="Consolas" panose="020B0609020204030204" pitchFamily="49" charset="0"/>
            </a:endParaRPr>
          </a:p>
          <a:p>
            <a:r>
              <a:rPr lang="en-GB" sz="1200" dirty="0">
                <a:latin typeface="Consolas" panose="020B0609020204030204" pitchFamily="49" charset="0"/>
              </a:rPr>
              <a:t>  </a:t>
            </a:r>
            <a:r>
              <a:rPr lang="en-GB" sz="1200" dirty="0" err="1">
                <a:latin typeface="Consolas" panose="020B0609020204030204" pitchFamily="49" charset="0"/>
              </a:rPr>
              <a:t>TFunctionOfInteger</a:t>
            </a:r>
            <a:r>
              <a:rPr lang="en-GB" sz="1200" dirty="0">
                <a:latin typeface="Consolas" panose="020B0609020204030204" pitchFamily="49" charset="0"/>
              </a:rPr>
              <a:t> = Reference to Function(x, y : Integer) : Integer;</a:t>
            </a:r>
          </a:p>
          <a:p>
            <a:r>
              <a:rPr lang="en-GB" sz="1200" dirty="0">
                <a:latin typeface="Consolas" panose="020B0609020204030204" pitchFamily="49" charset="0"/>
              </a:rPr>
              <a:t>  </a:t>
            </a:r>
            <a:r>
              <a:rPr lang="en-GB" sz="1200" dirty="0" err="1">
                <a:latin typeface="Consolas" panose="020B0609020204030204" pitchFamily="49" charset="0"/>
              </a:rPr>
              <a:t>TArrayOfInteger</a:t>
            </a:r>
            <a:r>
              <a:rPr lang="en-GB" sz="1200" dirty="0">
                <a:latin typeface="Consolas" panose="020B0609020204030204" pitchFamily="49" charset="0"/>
              </a:rPr>
              <a:t> = Array Of Integer;</a:t>
            </a:r>
          </a:p>
          <a:p>
            <a:r>
              <a:rPr lang="en-GB" sz="1200" dirty="0" err="1">
                <a:latin typeface="Consolas" panose="020B0609020204030204" pitchFamily="49" charset="0"/>
              </a:rPr>
              <a:t>Var</a:t>
            </a:r>
            <a:endParaRPr lang="en-GB" sz="1200" dirty="0">
              <a:latin typeface="Consolas" panose="020B0609020204030204" pitchFamily="49" charset="0"/>
            </a:endParaRPr>
          </a:p>
          <a:p>
            <a:r>
              <a:rPr lang="en-GB" sz="1200" dirty="0">
                <a:latin typeface="Consolas" panose="020B0609020204030204" pitchFamily="49" charset="0"/>
              </a:rPr>
              <a:t>  </a:t>
            </a:r>
            <a:r>
              <a:rPr lang="en-GB" sz="1200" dirty="0" err="1">
                <a:latin typeface="Consolas" panose="020B0609020204030204" pitchFamily="49" charset="0"/>
              </a:rPr>
              <a:t>AnArrayOfInteger</a:t>
            </a:r>
            <a:r>
              <a:rPr lang="en-GB" sz="1200" dirty="0">
                <a:latin typeface="Consolas" panose="020B0609020204030204" pitchFamily="49" charset="0"/>
              </a:rPr>
              <a:t> : </a:t>
            </a:r>
            <a:r>
              <a:rPr lang="en-GB" sz="1200" dirty="0" err="1">
                <a:latin typeface="Consolas" panose="020B0609020204030204" pitchFamily="49" charset="0"/>
              </a:rPr>
              <a:t>TArrayOfInteger</a:t>
            </a:r>
            <a:r>
              <a:rPr lang="en-GB" sz="1200" dirty="0">
                <a:latin typeface="Consolas" panose="020B0609020204030204" pitchFamily="49" charset="0"/>
              </a:rPr>
              <a:t> = [1, 2, 3, 4, 5, 6, 7, 8, 9, 10];</a:t>
            </a:r>
          </a:p>
          <a:p>
            <a:endParaRPr lang="en-GB" sz="1200" dirty="0">
              <a:latin typeface="Consolas" panose="020B0609020204030204" pitchFamily="49" charset="0"/>
            </a:endParaRPr>
          </a:p>
          <a:p>
            <a:r>
              <a:rPr lang="en-GB" sz="1200" dirty="0">
                <a:latin typeface="Consolas" panose="020B0609020204030204" pitchFamily="49" charset="0"/>
              </a:rPr>
              <a:t>Function Reduce(f : </a:t>
            </a:r>
            <a:r>
              <a:rPr lang="en-GB" sz="1200" dirty="0" err="1">
                <a:latin typeface="Consolas" panose="020B0609020204030204" pitchFamily="49" charset="0"/>
              </a:rPr>
              <a:t>TFunctionOfInteger</a:t>
            </a:r>
            <a:r>
              <a:rPr lang="en-GB" sz="1200" dirty="0">
                <a:latin typeface="Consolas" panose="020B0609020204030204" pitchFamily="49" charset="0"/>
              </a:rPr>
              <a:t>; </a:t>
            </a:r>
            <a:r>
              <a:rPr lang="en-GB" sz="1200" dirty="0" err="1">
                <a:latin typeface="Consolas" panose="020B0609020204030204" pitchFamily="49" charset="0"/>
              </a:rPr>
              <a:t>InitialValue</a:t>
            </a:r>
            <a:r>
              <a:rPr lang="en-GB" sz="1200" dirty="0">
                <a:latin typeface="Consolas" panose="020B0609020204030204" pitchFamily="49" charset="0"/>
              </a:rPr>
              <a:t> : Integer</a:t>
            </a:r>
            <a:r>
              <a:rPr lang="en-GB" sz="1200" dirty="0" smtClean="0">
                <a:latin typeface="Consolas" panose="020B0609020204030204" pitchFamily="49" charset="0"/>
              </a:rPr>
              <a:t>; </a:t>
            </a:r>
          </a:p>
          <a:p>
            <a:r>
              <a:rPr lang="en-GB" sz="1200" dirty="0">
                <a:latin typeface="Consolas" panose="020B0609020204030204" pitchFamily="49" charset="0"/>
              </a:rPr>
              <a:t> </a:t>
            </a:r>
            <a:r>
              <a:rPr lang="en-GB" sz="1200" dirty="0" smtClean="0">
                <a:latin typeface="Consolas" panose="020B0609020204030204" pitchFamily="49" charset="0"/>
              </a:rPr>
              <a:t>               </a:t>
            </a:r>
            <a:r>
              <a:rPr lang="en-GB" sz="1200" dirty="0" err="1" smtClean="0">
                <a:latin typeface="Consolas" panose="020B0609020204030204" pitchFamily="49" charset="0"/>
              </a:rPr>
              <a:t>ArrayOfInteger</a:t>
            </a:r>
            <a:r>
              <a:rPr lang="en-GB" sz="1200" dirty="0" smtClean="0">
                <a:latin typeface="Consolas" panose="020B0609020204030204" pitchFamily="49" charset="0"/>
              </a:rPr>
              <a:t> </a:t>
            </a:r>
            <a:r>
              <a:rPr lang="en-GB" sz="1200" dirty="0">
                <a:latin typeface="Consolas" panose="020B0609020204030204" pitchFamily="49" charset="0"/>
              </a:rPr>
              <a:t>: </a:t>
            </a:r>
            <a:r>
              <a:rPr lang="en-GB" sz="1200" dirty="0" err="1" smtClean="0">
                <a:latin typeface="Consolas" panose="020B0609020204030204" pitchFamily="49" charset="0"/>
              </a:rPr>
              <a:t>TArrayOfInteger</a:t>
            </a:r>
            <a:r>
              <a:rPr lang="en-GB" sz="1200" dirty="0" smtClean="0">
                <a:latin typeface="Consolas" panose="020B0609020204030204" pitchFamily="49" charset="0"/>
              </a:rPr>
              <a:t>) : </a:t>
            </a:r>
            <a:r>
              <a:rPr lang="en-GB" sz="1200" dirty="0">
                <a:latin typeface="Consolas" panose="020B0609020204030204" pitchFamily="49" charset="0"/>
              </a:rPr>
              <a:t>Integer;</a:t>
            </a:r>
          </a:p>
          <a:p>
            <a:r>
              <a:rPr lang="en-GB" sz="1200" dirty="0">
                <a:latin typeface="Consolas" panose="020B0609020204030204" pitchFamily="49" charset="0"/>
              </a:rPr>
              <a:t>  Begin</a:t>
            </a:r>
          </a:p>
          <a:p>
            <a:r>
              <a:rPr lang="en-GB" sz="1200" dirty="0">
                <a:latin typeface="Consolas" panose="020B0609020204030204" pitchFamily="49" charset="0"/>
              </a:rPr>
              <a:t>    Result := </a:t>
            </a:r>
            <a:r>
              <a:rPr lang="en-GB" sz="1200" dirty="0" err="1">
                <a:latin typeface="Consolas" panose="020B0609020204030204" pitchFamily="49" charset="0"/>
              </a:rPr>
              <a:t>InitialValue</a:t>
            </a:r>
            <a:r>
              <a:rPr lang="en-GB" sz="1200" dirty="0">
                <a:latin typeface="Consolas" panose="020B0609020204030204" pitchFamily="49" charset="0"/>
              </a:rPr>
              <a:t>; </a:t>
            </a:r>
            <a:r>
              <a:rPr lang="en-GB" sz="1200" dirty="0">
                <a:solidFill>
                  <a:schemeClr val="accent6"/>
                </a:solidFill>
                <a:latin typeface="Consolas" panose="020B0609020204030204" pitchFamily="49" charset="0"/>
              </a:rPr>
              <a:t>{Result performs role of accumulator}</a:t>
            </a:r>
          </a:p>
          <a:p>
            <a:r>
              <a:rPr lang="en-GB" sz="1200" dirty="0">
                <a:latin typeface="Consolas" panose="020B0609020204030204" pitchFamily="49" charset="0"/>
              </a:rPr>
              <a:t>    For </a:t>
            </a:r>
            <a:r>
              <a:rPr lang="en-GB" sz="1200" dirty="0" err="1">
                <a:latin typeface="Consolas" panose="020B0609020204030204" pitchFamily="49" charset="0"/>
              </a:rPr>
              <a:t>Var</a:t>
            </a:r>
            <a:r>
              <a:rPr lang="en-GB" sz="1200" dirty="0">
                <a:latin typeface="Consolas" panose="020B0609020204030204" pitchFamily="49" charset="0"/>
              </a:rPr>
              <a:t> </a:t>
            </a:r>
            <a:r>
              <a:rPr lang="en-GB" sz="1200" dirty="0" err="1">
                <a:latin typeface="Consolas" panose="020B0609020204030204" pitchFamily="49" charset="0"/>
              </a:rPr>
              <a:t>i</a:t>
            </a:r>
            <a:r>
              <a:rPr lang="en-GB" sz="1200" dirty="0">
                <a:latin typeface="Consolas" panose="020B0609020204030204" pitchFamily="49" charset="0"/>
              </a:rPr>
              <a:t> := Low(</a:t>
            </a:r>
            <a:r>
              <a:rPr lang="en-GB" sz="1200" dirty="0" err="1">
                <a:latin typeface="Consolas" panose="020B0609020204030204" pitchFamily="49" charset="0"/>
              </a:rPr>
              <a:t>ArrayOfInteger</a:t>
            </a:r>
            <a:r>
              <a:rPr lang="en-GB" sz="1200" dirty="0">
                <a:latin typeface="Consolas" panose="020B0609020204030204" pitchFamily="49" charset="0"/>
              </a:rPr>
              <a:t>) To High(</a:t>
            </a:r>
            <a:r>
              <a:rPr lang="en-GB" sz="1200" dirty="0" err="1">
                <a:latin typeface="Consolas" panose="020B0609020204030204" pitchFamily="49" charset="0"/>
              </a:rPr>
              <a:t>ArrayOfInteger</a:t>
            </a:r>
            <a:r>
              <a:rPr lang="en-GB" sz="1200" dirty="0">
                <a:latin typeface="Consolas" panose="020B0609020204030204" pitchFamily="49" charset="0"/>
              </a:rPr>
              <a:t>)</a:t>
            </a:r>
          </a:p>
          <a:p>
            <a:r>
              <a:rPr lang="en-GB" sz="1200" dirty="0">
                <a:latin typeface="Consolas" panose="020B0609020204030204" pitchFamily="49" charset="0"/>
              </a:rPr>
              <a:t>      Do Result := f(</a:t>
            </a:r>
            <a:r>
              <a:rPr lang="en-GB" sz="1200" dirty="0" err="1">
                <a:latin typeface="Consolas" panose="020B0609020204030204" pitchFamily="49" charset="0"/>
              </a:rPr>
              <a:t>ArrayOfInteger</a:t>
            </a:r>
            <a:r>
              <a:rPr lang="en-GB" sz="1200" dirty="0">
                <a:latin typeface="Consolas" panose="020B0609020204030204" pitchFamily="49" charset="0"/>
              </a:rPr>
              <a:t>[</a:t>
            </a:r>
            <a:r>
              <a:rPr lang="en-GB" sz="1200" dirty="0" err="1">
                <a:latin typeface="Consolas" panose="020B0609020204030204" pitchFamily="49" charset="0"/>
              </a:rPr>
              <a:t>i</a:t>
            </a:r>
            <a:r>
              <a:rPr lang="en-GB" sz="1200" dirty="0">
                <a:latin typeface="Consolas" panose="020B0609020204030204" pitchFamily="49" charset="0"/>
              </a:rPr>
              <a:t>], Result);</a:t>
            </a:r>
          </a:p>
          <a:p>
            <a:r>
              <a:rPr lang="en-GB" sz="1200" dirty="0">
                <a:latin typeface="Consolas" panose="020B0609020204030204" pitchFamily="49" charset="0"/>
              </a:rPr>
              <a:t>  End;</a:t>
            </a:r>
          </a:p>
          <a:p>
            <a:r>
              <a:rPr lang="en-GB" sz="1200" dirty="0">
                <a:latin typeface="Consolas" panose="020B0609020204030204" pitchFamily="49" charset="0"/>
              </a:rPr>
              <a:t>Begin</a:t>
            </a:r>
          </a:p>
          <a:p>
            <a:r>
              <a:rPr lang="en-GB" sz="1200" dirty="0">
                <a:latin typeface="Consolas" panose="020B0609020204030204" pitchFamily="49" charset="0"/>
              </a:rPr>
              <a:t>  </a:t>
            </a:r>
            <a:r>
              <a:rPr lang="en-GB" sz="1200" dirty="0" err="1">
                <a:latin typeface="Consolas" panose="020B0609020204030204" pitchFamily="49" charset="0"/>
              </a:rPr>
              <a:t>Var</a:t>
            </a:r>
            <a:r>
              <a:rPr lang="en-GB" sz="1200" dirty="0">
                <a:latin typeface="Consolas" panose="020B0609020204030204" pitchFamily="49" charset="0"/>
              </a:rPr>
              <a:t> Sum := Reduce(Function(x, y : Integer) : Integer</a:t>
            </a:r>
          </a:p>
          <a:p>
            <a:r>
              <a:rPr lang="en-GB" sz="1200" dirty="0">
                <a:latin typeface="Consolas" panose="020B0609020204030204" pitchFamily="49" charset="0"/>
              </a:rPr>
              <a:t>                      </a:t>
            </a:r>
            <a:r>
              <a:rPr lang="en-GB" sz="1200" dirty="0" smtClean="0">
                <a:latin typeface="Consolas" panose="020B0609020204030204" pitchFamily="49" charset="0"/>
              </a:rPr>
              <a:t>Begin</a:t>
            </a:r>
            <a:endParaRPr lang="en-GB" sz="1200" dirty="0">
              <a:latin typeface="Consolas" panose="020B0609020204030204" pitchFamily="49" charset="0"/>
            </a:endParaRPr>
          </a:p>
          <a:p>
            <a:r>
              <a:rPr lang="en-GB" sz="1200" dirty="0">
                <a:latin typeface="Consolas" panose="020B0609020204030204" pitchFamily="49" charset="0"/>
              </a:rPr>
              <a:t>                        </a:t>
            </a:r>
            <a:r>
              <a:rPr lang="en-GB" sz="1200" dirty="0" smtClean="0">
                <a:latin typeface="Consolas" panose="020B0609020204030204" pitchFamily="49" charset="0"/>
              </a:rPr>
              <a:t>Result </a:t>
            </a:r>
            <a:r>
              <a:rPr lang="en-GB" sz="1200" dirty="0">
                <a:latin typeface="Consolas" panose="020B0609020204030204" pitchFamily="49" charset="0"/>
              </a:rPr>
              <a:t>:= x + y;</a:t>
            </a:r>
          </a:p>
          <a:p>
            <a:r>
              <a:rPr lang="en-GB" sz="1200" dirty="0">
                <a:latin typeface="Consolas" panose="020B0609020204030204" pitchFamily="49" charset="0"/>
              </a:rPr>
              <a:t>                      </a:t>
            </a:r>
            <a:r>
              <a:rPr lang="en-GB" sz="1200" dirty="0" smtClean="0">
                <a:latin typeface="Consolas" panose="020B0609020204030204" pitchFamily="49" charset="0"/>
              </a:rPr>
              <a:t>End</a:t>
            </a:r>
            <a:r>
              <a:rPr lang="en-GB" sz="1200" dirty="0">
                <a:latin typeface="Consolas" panose="020B0609020204030204" pitchFamily="49" charset="0"/>
              </a:rPr>
              <a:t>, </a:t>
            </a:r>
            <a:r>
              <a:rPr lang="en-GB" sz="1200" dirty="0" smtClean="0">
                <a:latin typeface="Consolas" panose="020B0609020204030204" pitchFamily="49" charset="0"/>
              </a:rPr>
              <a:t>0, </a:t>
            </a:r>
            <a:r>
              <a:rPr lang="en-GB" sz="1200" dirty="0" err="1" smtClean="0">
                <a:latin typeface="Consolas" panose="020B0609020204030204" pitchFamily="49" charset="0"/>
              </a:rPr>
              <a:t>AnArrayOfInteger</a:t>
            </a:r>
            <a:r>
              <a:rPr lang="en-GB" sz="1200" dirty="0" smtClean="0">
                <a:latin typeface="Consolas" panose="020B0609020204030204" pitchFamily="49" charset="0"/>
              </a:rPr>
              <a:t>);</a:t>
            </a:r>
            <a:endParaRPr lang="en-GB" sz="1200" dirty="0">
              <a:latin typeface="Consolas" panose="020B0609020204030204" pitchFamily="49" charset="0"/>
            </a:endParaRPr>
          </a:p>
          <a:p>
            <a:r>
              <a:rPr lang="en-GB" sz="1200" dirty="0">
                <a:latin typeface="Consolas" panose="020B0609020204030204" pitchFamily="49" charset="0"/>
              </a:rPr>
              <a:t>  </a:t>
            </a:r>
            <a:r>
              <a:rPr lang="en-GB" sz="1200" dirty="0" err="1">
                <a:latin typeface="Consolas" panose="020B0609020204030204" pitchFamily="49" charset="0"/>
              </a:rPr>
              <a:t>Writeln</a:t>
            </a:r>
            <a:r>
              <a:rPr lang="en-GB" sz="1200" dirty="0">
                <a:latin typeface="Consolas" panose="020B0609020204030204" pitchFamily="49" charset="0"/>
              </a:rPr>
              <a:t>('Sum: ', Sum);</a:t>
            </a:r>
          </a:p>
          <a:p>
            <a:r>
              <a:rPr lang="en-GB" sz="1200" dirty="0">
                <a:latin typeface="Consolas" panose="020B0609020204030204" pitchFamily="49" charset="0"/>
              </a:rPr>
              <a:t>  </a:t>
            </a:r>
            <a:r>
              <a:rPr lang="en-GB" sz="1200" dirty="0" err="1">
                <a:latin typeface="Consolas" panose="020B0609020204030204" pitchFamily="49" charset="0"/>
              </a:rPr>
              <a:t>Readln</a:t>
            </a:r>
            <a:r>
              <a:rPr lang="en-GB" sz="1200" dirty="0">
                <a:latin typeface="Consolas" panose="020B0609020204030204" pitchFamily="49" charset="0"/>
              </a:rPr>
              <a:t>;</a:t>
            </a:r>
          </a:p>
          <a:p>
            <a:r>
              <a:rPr lang="en-GB" sz="1200" dirty="0">
                <a:latin typeface="Consolas" panose="020B0609020204030204" pitchFamily="49" charset="0"/>
              </a:rPr>
              <a:t>End.</a:t>
            </a:r>
          </a:p>
        </p:txBody>
      </p:sp>
      <p:pic>
        <p:nvPicPr>
          <p:cNvPr id="4" name="Picture 3"/>
          <p:cNvPicPr>
            <a:picLocks noChangeAspect="1"/>
          </p:cNvPicPr>
          <p:nvPr/>
        </p:nvPicPr>
        <p:blipFill>
          <a:blip r:embed="rId2"/>
          <a:stretch>
            <a:fillRect/>
          </a:stretch>
        </p:blipFill>
        <p:spPr>
          <a:xfrm>
            <a:off x="6515177" y="5281299"/>
            <a:ext cx="2572109" cy="809738"/>
          </a:xfrm>
          <a:prstGeom prst="rect">
            <a:avLst/>
          </a:prstGeom>
        </p:spPr>
      </p:pic>
      <p:sp>
        <p:nvSpPr>
          <p:cNvPr id="5" name="TextBox 4"/>
          <p:cNvSpPr txBox="1"/>
          <p:nvPr/>
        </p:nvSpPr>
        <p:spPr>
          <a:xfrm>
            <a:off x="2034745" y="4522573"/>
            <a:ext cx="3253948" cy="369332"/>
          </a:xfrm>
          <a:prstGeom prst="rect">
            <a:avLst/>
          </a:prstGeom>
          <a:noFill/>
        </p:spPr>
        <p:txBody>
          <a:bodyPr wrap="square" rtlCol="0">
            <a:spAutoFit/>
          </a:bodyPr>
          <a:lstStyle/>
          <a:p>
            <a:r>
              <a:rPr lang="en-GB" dirty="0">
                <a:solidFill>
                  <a:srgbClr val="FF0000"/>
                </a:solidFill>
              </a:rPr>
              <a:t>reduce f 0 [1,2,3,4,5,6,7,8,9,10</a:t>
            </a:r>
            <a:r>
              <a:rPr lang="en-GB" dirty="0" smtClean="0">
                <a:solidFill>
                  <a:srgbClr val="FF0000"/>
                </a:solidFill>
              </a:rPr>
              <a:t>]</a:t>
            </a:r>
            <a:endParaRPr lang="en-GB" dirty="0">
              <a:solidFill>
                <a:srgbClr val="FF0000"/>
              </a:solidFill>
            </a:endParaRPr>
          </a:p>
        </p:txBody>
      </p:sp>
      <p:pic>
        <p:nvPicPr>
          <p:cNvPr id="6" name="Picture 5"/>
          <p:cNvPicPr>
            <a:picLocks noChangeAspect="1"/>
          </p:cNvPicPr>
          <p:nvPr/>
        </p:nvPicPr>
        <p:blipFill>
          <a:blip r:embed="rId3"/>
          <a:stretch>
            <a:fillRect/>
          </a:stretch>
        </p:blipFill>
        <p:spPr>
          <a:xfrm>
            <a:off x="7218053" y="2712569"/>
            <a:ext cx="4372585" cy="2238687"/>
          </a:xfrm>
          <a:prstGeom prst="rect">
            <a:avLst/>
          </a:prstGeom>
        </p:spPr>
      </p:pic>
      <p:sp>
        <p:nvSpPr>
          <p:cNvPr id="7" name="Rectangle 6"/>
          <p:cNvSpPr/>
          <p:nvPr/>
        </p:nvSpPr>
        <p:spPr>
          <a:xfrm>
            <a:off x="7479957" y="4522573"/>
            <a:ext cx="601362" cy="1846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lide Number Placeholder 7"/>
          <p:cNvSpPr>
            <a:spLocks noGrp="1"/>
          </p:cNvSpPr>
          <p:nvPr>
            <p:ph type="sldNum" sz="quarter" idx="12"/>
          </p:nvPr>
        </p:nvSpPr>
        <p:spPr/>
        <p:txBody>
          <a:bodyPr/>
          <a:lstStyle/>
          <a:p>
            <a:fld id="{F3FB39D1-6B6F-4AC9-B245-7074094B5DCF}" type="slidenum">
              <a:rPr lang="en-GB" smtClean="0"/>
              <a:t>19</a:t>
            </a:fld>
            <a:endParaRPr lang="en-GB"/>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10" name="TextBox 9"/>
          <p:cNvSpPr txBox="1"/>
          <p:nvPr/>
        </p:nvSpPr>
        <p:spPr>
          <a:xfrm>
            <a:off x="-10890" y="6991350"/>
            <a:ext cx="12192000" cy="70485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339998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8" end="1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9" end="1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20" end="2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21" end="2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23" end="2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4" end="2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058150" y="6375400"/>
            <a:ext cx="2743200" cy="365125"/>
          </a:xfrm>
        </p:spPr>
        <p:txBody>
          <a:bodyPr/>
          <a:lstStyle/>
          <a:p>
            <a:fld id="{F3FB39D1-6B6F-4AC9-B245-7074094B5DCF}" type="slidenum">
              <a:rPr lang="en-GB" smtClean="0"/>
              <a:t>2</a:t>
            </a:fld>
            <a:endParaRPr lang="en-GB"/>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600" y="1141990"/>
            <a:ext cx="3029811" cy="4285716"/>
          </a:xfrm>
          <a:prstGeom prst="rect">
            <a:avLst/>
          </a:prstGeom>
        </p:spPr>
      </p:pic>
      <p:sp>
        <p:nvSpPr>
          <p:cNvPr id="6" name="TextBox 5"/>
          <p:cNvSpPr txBox="1"/>
          <p:nvPr/>
        </p:nvSpPr>
        <p:spPr>
          <a:xfrm>
            <a:off x="649479" y="1141990"/>
            <a:ext cx="6862273" cy="5847755"/>
          </a:xfrm>
          <a:prstGeom prst="rect">
            <a:avLst/>
          </a:prstGeom>
          <a:noFill/>
        </p:spPr>
        <p:txBody>
          <a:bodyPr wrap="square" rtlCol="0">
            <a:spAutoFit/>
          </a:bodyPr>
          <a:lstStyle/>
          <a:p>
            <a:r>
              <a:rPr lang="en-GB" sz="4400" dirty="0">
                <a:solidFill>
                  <a:srgbClr val="00B0F0"/>
                </a:solidFill>
              </a:rPr>
              <a:t>H</a:t>
            </a:r>
            <a:r>
              <a:rPr lang="en-GB" sz="4400" dirty="0" smtClean="0">
                <a:solidFill>
                  <a:srgbClr val="00B0F0"/>
                </a:solidFill>
              </a:rPr>
              <a:t>ow to Program Effectively in Delphi for AS/A Level Computer Science</a:t>
            </a:r>
          </a:p>
          <a:p>
            <a:endParaRPr lang="en-GB" dirty="0" smtClean="0">
              <a:solidFill>
                <a:srgbClr val="00B0F0"/>
              </a:solidFill>
            </a:endParaRPr>
          </a:p>
          <a:p>
            <a:r>
              <a:rPr lang="en-GB" sz="2800" dirty="0" smtClean="0">
                <a:solidFill>
                  <a:srgbClr val="00B0F0"/>
                </a:solidFill>
              </a:rPr>
              <a:t>By Kevin R Bond</a:t>
            </a:r>
          </a:p>
          <a:p>
            <a:endParaRPr lang="en-GB" sz="2800" dirty="0">
              <a:solidFill>
                <a:srgbClr val="00B0F0"/>
              </a:solidFill>
            </a:endParaRPr>
          </a:p>
          <a:p>
            <a:r>
              <a:rPr lang="en-GB" sz="2800" dirty="0" smtClean="0">
                <a:solidFill>
                  <a:srgbClr val="00B0F0"/>
                </a:solidFill>
              </a:rPr>
              <a:t>Available in both print and pdf formats from</a:t>
            </a:r>
          </a:p>
          <a:p>
            <a:r>
              <a:rPr lang="en-GB" sz="2800" dirty="0" smtClean="0">
                <a:solidFill>
                  <a:srgbClr val="00B0F0"/>
                </a:solidFill>
                <a:hlinkClick r:id="rId3"/>
              </a:rPr>
              <a:t>https://www.educational-computing.net</a:t>
            </a:r>
            <a:endParaRPr lang="en-GB" sz="2800" dirty="0" smtClean="0">
              <a:solidFill>
                <a:srgbClr val="00B0F0"/>
              </a:solidFill>
            </a:endParaRPr>
          </a:p>
          <a:p>
            <a:endParaRPr lang="en-GB" sz="2800" dirty="0">
              <a:solidFill>
                <a:srgbClr val="00B0F0"/>
              </a:solidFill>
            </a:endParaRPr>
          </a:p>
          <a:p>
            <a:r>
              <a:rPr lang="en-GB" sz="2800" dirty="0" smtClean="0">
                <a:solidFill>
                  <a:srgbClr val="00B0F0"/>
                </a:solidFill>
              </a:rPr>
              <a:t>Main site for information</a:t>
            </a:r>
          </a:p>
          <a:p>
            <a:r>
              <a:rPr lang="en-GB" sz="2800" dirty="0" smtClean="0">
                <a:solidFill>
                  <a:srgbClr val="00B0F0"/>
                </a:solidFill>
                <a:hlinkClick r:id="rId4"/>
              </a:rPr>
              <a:t>http://www.educational-computing.co.uk</a:t>
            </a:r>
            <a:endParaRPr lang="en-GB" sz="2800" dirty="0" smtClean="0">
              <a:solidFill>
                <a:srgbClr val="00B0F0"/>
              </a:solidFill>
            </a:endParaRPr>
          </a:p>
          <a:p>
            <a:endParaRPr lang="en-GB" sz="2800" dirty="0">
              <a:solidFill>
                <a:srgbClr val="00B0F0"/>
              </a:solidFill>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2310" y="118830"/>
            <a:ext cx="1944503" cy="524896"/>
          </a:xfrm>
          <a:prstGeom prst="rect">
            <a:avLst/>
          </a:prstGeom>
        </p:spPr>
      </p:pic>
      <p:sp>
        <p:nvSpPr>
          <p:cNvPr id="8" name="TextBox 7"/>
          <p:cNvSpPr txBox="1"/>
          <p:nvPr/>
        </p:nvSpPr>
        <p:spPr>
          <a:xfrm>
            <a:off x="538806" y="-34221"/>
            <a:ext cx="10511481" cy="830997"/>
          </a:xfrm>
          <a:prstGeom prst="rect">
            <a:avLst/>
          </a:prstGeom>
          <a:noFill/>
        </p:spPr>
        <p:txBody>
          <a:bodyPr wrap="square" rtlCol="0">
            <a:spAutoFit/>
          </a:bodyPr>
          <a:lstStyle/>
          <a:p>
            <a:r>
              <a:rPr lang="en-GB" sz="4800" dirty="0" smtClean="0">
                <a:solidFill>
                  <a:srgbClr val="00B0F0"/>
                </a:solidFill>
              </a:rPr>
              <a:t>Coding Boot Camp 2022</a:t>
            </a:r>
            <a:endParaRPr lang="en-GB" sz="4800" dirty="0">
              <a:solidFill>
                <a:srgbClr val="00B0F0"/>
              </a:solidFill>
            </a:endParaRPr>
          </a:p>
        </p:txBody>
      </p:sp>
      <p:sp>
        <p:nvSpPr>
          <p:cNvPr id="3" name="TextBox 2"/>
          <p:cNvSpPr txBox="1"/>
          <p:nvPr/>
        </p:nvSpPr>
        <p:spPr>
          <a:xfrm>
            <a:off x="8610600" y="5588950"/>
            <a:ext cx="3326213" cy="923330"/>
          </a:xfrm>
          <a:prstGeom prst="rect">
            <a:avLst/>
          </a:prstGeom>
          <a:noFill/>
        </p:spPr>
        <p:txBody>
          <a:bodyPr wrap="square" rtlCol="0">
            <a:spAutoFit/>
          </a:bodyPr>
          <a:lstStyle/>
          <a:p>
            <a:r>
              <a:rPr lang="en-GB" dirty="0" smtClean="0">
                <a:solidFill>
                  <a:schemeClr val="accent1">
                    <a:lumMod val="75000"/>
                  </a:schemeClr>
                </a:solidFill>
              </a:rPr>
              <a:t>Length =1200 pages.</a:t>
            </a:r>
          </a:p>
          <a:p>
            <a:r>
              <a:rPr lang="en-GB" dirty="0" smtClean="0">
                <a:solidFill>
                  <a:schemeClr val="accent1">
                    <a:lumMod val="75000"/>
                  </a:schemeClr>
                </a:solidFill>
              </a:rPr>
              <a:t>Suitable for all levels from beginner to advanced developer</a:t>
            </a:r>
            <a:endParaRPr lang="en-GB" dirty="0">
              <a:solidFill>
                <a:schemeClr val="accent1">
                  <a:lumMod val="75000"/>
                </a:schemeClr>
              </a:solidFill>
            </a:endParaRPr>
          </a:p>
        </p:txBody>
      </p:sp>
    </p:spTree>
    <p:extLst>
      <p:ext uri="{BB962C8B-B14F-4D97-AF65-F5344CB8AC3E}">
        <p14:creationId xmlns:p14="http://schemas.microsoft.com/office/powerpoint/2010/main" val="9983359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B0F0"/>
                </a:solidFill>
              </a:rPr>
              <a:t>Filter function</a:t>
            </a:r>
            <a:endParaRPr lang="en-GB" dirty="0">
              <a:solidFill>
                <a:srgbClr val="00B0F0"/>
              </a:solidFill>
            </a:endParaRPr>
          </a:p>
        </p:txBody>
      </p:sp>
      <p:sp>
        <p:nvSpPr>
          <p:cNvPr id="3" name="Rectangle 2"/>
          <p:cNvSpPr/>
          <p:nvPr/>
        </p:nvSpPr>
        <p:spPr>
          <a:xfrm>
            <a:off x="838200" y="1690688"/>
            <a:ext cx="10515600" cy="3570208"/>
          </a:xfrm>
          <a:prstGeom prst="rect">
            <a:avLst/>
          </a:prstGeom>
        </p:spPr>
        <p:txBody>
          <a:bodyPr wrap="square">
            <a:spAutoFit/>
          </a:bodyPr>
          <a:lstStyle/>
          <a:p>
            <a:r>
              <a:rPr lang="en-GB" dirty="0"/>
              <a:t>The </a:t>
            </a:r>
            <a:r>
              <a:rPr lang="en-GB" dirty="0">
                <a:solidFill>
                  <a:srgbClr val="FF0000"/>
                </a:solidFill>
              </a:rPr>
              <a:t>filter</a:t>
            </a:r>
            <a:r>
              <a:rPr lang="en-GB" dirty="0"/>
              <a:t> function is a </a:t>
            </a:r>
            <a:r>
              <a:rPr lang="en-GB" dirty="0">
                <a:solidFill>
                  <a:srgbClr val="FF0000"/>
                </a:solidFill>
              </a:rPr>
              <a:t>higher-order function </a:t>
            </a:r>
            <a:r>
              <a:rPr lang="en-GB" dirty="0"/>
              <a:t>that processes a data structure, e.g. a list, in some order to produce a new data structure containing exactly those elements of the original data structure that match a given condition</a:t>
            </a:r>
            <a:r>
              <a:rPr lang="en-GB" dirty="0" smtClean="0"/>
              <a:t>.</a:t>
            </a:r>
          </a:p>
          <a:p>
            <a:endParaRPr lang="en-GB" dirty="0"/>
          </a:p>
          <a:p>
            <a:r>
              <a:rPr lang="en-GB" dirty="0"/>
              <a:t>For example, </a:t>
            </a:r>
            <a:r>
              <a:rPr lang="en-GB" dirty="0">
                <a:solidFill>
                  <a:srgbClr val="FF0000"/>
                </a:solidFill>
              </a:rPr>
              <a:t>filter</a:t>
            </a:r>
            <a:r>
              <a:rPr lang="en-GB" dirty="0"/>
              <a:t> can apply the </a:t>
            </a:r>
            <a:r>
              <a:rPr lang="en-GB" dirty="0">
                <a:solidFill>
                  <a:srgbClr val="FF0000"/>
                </a:solidFill>
              </a:rPr>
              <a:t>even</a:t>
            </a:r>
            <a:r>
              <a:rPr lang="en-GB" dirty="0"/>
              <a:t> function to every element of the integer list [</a:t>
            </a:r>
            <a:r>
              <a:rPr lang="en-GB" dirty="0" smtClean="0"/>
              <a:t>1,2,3,4,5,6,7,8,9,10] </a:t>
            </a:r>
            <a:r>
              <a:rPr lang="en-GB" dirty="0"/>
              <a:t>and return a list containing integers that possess the property of </a:t>
            </a:r>
            <a:r>
              <a:rPr lang="en-GB" dirty="0" smtClean="0"/>
              <a:t>evenness.</a:t>
            </a:r>
          </a:p>
          <a:p>
            <a:r>
              <a:rPr lang="en-GB" dirty="0" err="1" smtClean="0"/>
              <a:t>E.g</a:t>
            </a:r>
            <a:endParaRPr lang="en-GB" dirty="0"/>
          </a:p>
          <a:p>
            <a:pPr algn="ctr"/>
            <a:r>
              <a:rPr lang="en-GB" dirty="0"/>
              <a:t>filter even [</a:t>
            </a:r>
            <a:r>
              <a:rPr lang="en-GB" dirty="0" smtClean="0"/>
              <a:t>1,2,3,4,5,6,7,8,9,10]</a:t>
            </a:r>
          </a:p>
          <a:p>
            <a:pPr algn="ctr"/>
            <a:endParaRPr lang="en-GB" dirty="0"/>
          </a:p>
          <a:p>
            <a:r>
              <a:rPr lang="en-GB" sz="1600" dirty="0">
                <a:latin typeface="Consolas" panose="020B0609020204030204" pitchFamily="49" charset="0"/>
              </a:rPr>
              <a:t>Filter(Function (Item : Integer) : Boolean</a:t>
            </a:r>
          </a:p>
          <a:p>
            <a:r>
              <a:rPr lang="en-GB" sz="1600" dirty="0">
                <a:latin typeface="Consolas" panose="020B0609020204030204" pitchFamily="49" charset="0"/>
              </a:rPr>
              <a:t>         </a:t>
            </a:r>
            <a:r>
              <a:rPr lang="en-GB" sz="1600" dirty="0" smtClean="0">
                <a:latin typeface="Consolas" panose="020B0609020204030204" pitchFamily="49" charset="0"/>
              </a:rPr>
              <a:t>Begin</a:t>
            </a:r>
            <a:endParaRPr lang="en-GB" sz="1600" dirty="0">
              <a:latin typeface="Consolas" panose="020B0609020204030204" pitchFamily="49" charset="0"/>
            </a:endParaRPr>
          </a:p>
          <a:p>
            <a:r>
              <a:rPr lang="en-GB" sz="1600" dirty="0">
                <a:latin typeface="Consolas" panose="020B0609020204030204" pitchFamily="49" charset="0"/>
              </a:rPr>
              <a:t>           </a:t>
            </a:r>
            <a:r>
              <a:rPr lang="en-GB" sz="1600" dirty="0" smtClean="0">
                <a:latin typeface="Consolas" panose="020B0609020204030204" pitchFamily="49" charset="0"/>
              </a:rPr>
              <a:t>Result </a:t>
            </a:r>
            <a:r>
              <a:rPr lang="en-GB" sz="1600" dirty="0">
                <a:latin typeface="Consolas" panose="020B0609020204030204" pitchFamily="49" charset="0"/>
              </a:rPr>
              <a:t>:= Item Mod 2 = 0; {Tests for evenness}</a:t>
            </a:r>
          </a:p>
          <a:p>
            <a:r>
              <a:rPr lang="en-GB" sz="1600" dirty="0">
                <a:latin typeface="Consolas" panose="020B0609020204030204" pitchFamily="49" charset="0"/>
              </a:rPr>
              <a:t>         </a:t>
            </a:r>
            <a:r>
              <a:rPr lang="en-GB" sz="1600" dirty="0" smtClean="0">
                <a:latin typeface="Consolas" panose="020B0609020204030204" pitchFamily="49" charset="0"/>
              </a:rPr>
              <a:t>End</a:t>
            </a:r>
            <a:r>
              <a:rPr lang="en-GB" sz="1600" dirty="0">
                <a:latin typeface="Consolas" panose="020B0609020204030204" pitchFamily="49" charset="0"/>
              </a:rPr>
              <a:t>, </a:t>
            </a:r>
            <a:r>
              <a:rPr lang="en-GB" sz="1600" dirty="0" err="1">
                <a:latin typeface="Consolas" panose="020B0609020204030204" pitchFamily="49" charset="0"/>
              </a:rPr>
              <a:t>AnArrayOfInteger</a:t>
            </a:r>
            <a:r>
              <a:rPr lang="en-GB" sz="1600" dirty="0">
                <a:latin typeface="Consolas" panose="020B0609020204030204" pitchFamily="49" charset="0"/>
              </a:rPr>
              <a:t>);</a:t>
            </a:r>
          </a:p>
        </p:txBody>
      </p:sp>
      <p:cxnSp>
        <p:nvCxnSpPr>
          <p:cNvPr id="5" name="Straight Arrow Connector 4"/>
          <p:cNvCxnSpPr/>
          <p:nvPr/>
        </p:nvCxnSpPr>
        <p:spPr>
          <a:xfrm flipH="1">
            <a:off x="1351005" y="3830595"/>
            <a:ext cx="3212757" cy="3871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583459" y="3921211"/>
            <a:ext cx="1680519" cy="2718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937686" y="4024184"/>
            <a:ext cx="2883244" cy="9432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F3FB39D1-6B6F-4AC9-B245-7074094B5DCF}" type="slidenum">
              <a:rPr lang="en-GB" smtClean="0"/>
              <a:t>20</a:t>
            </a:fld>
            <a:endParaRPr lang="en-GB"/>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10" name="TextBox 9"/>
          <p:cNvSpPr txBox="1"/>
          <p:nvPr/>
        </p:nvSpPr>
        <p:spPr>
          <a:xfrm>
            <a:off x="-10890" y="6991350"/>
            <a:ext cx="12192000" cy="70485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183611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056" y="183893"/>
            <a:ext cx="10515600" cy="755221"/>
          </a:xfrm>
        </p:spPr>
        <p:txBody>
          <a:bodyPr/>
          <a:lstStyle/>
          <a:p>
            <a:r>
              <a:rPr lang="en-GB" dirty="0" smtClean="0">
                <a:solidFill>
                  <a:srgbClr val="00B0F0"/>
                </a:solidFill>
              </a:rPr>
              <a:t>Filter function using anonymous function</a:t>
            </a:r>
            <a:endParaRPr lang="en-GB" dirty="0">
              <a:solidFill>
                <a:srgbClr val="00B0F0"/>
              </a:solidFill>
            </a:endParaRPr>
          </a:p>
        </p:txBody>
      </p:sp>
      <p:sp>
        <p:nvSpPr>
          <p:cNvPr id="3" name="TextBox 2"/>
          <p:cNvSpPr txBox="1"/>
          <p:nvPr/>
        </p:nvSpPr>
        <p:spPr>
          <a:xfrm>
            <a:off x="484435" y="1021493"/>
            <a:ext cx="10515600" cy="5478423"/>
          </a:xfrm>
          <a:prstGeom prst="rect">
            <a:avLst/>
          </a:prstGeom>
          <a:noFill/>
        </p:spPr>
        <p:txBody>
          <a:bodyPr wrap="square" rtlCol="0">
            <a:spAutoFit/>
          </a:bodyPr>
          <a:lstStyle/>
          <a:p>
            <a:r>
              <a:rPr lang="en-GB" sz="1000" dirty="0">
                <a:latin typeface="Consolas" panose="020B0609020204030204" pitchFamily="49" charset="0"/>
              </a:rPr>
              <a:t>Program </a:t>
            </a:r>
            <a:r>
              <a:rPr lang="en-GB" sz="1000" dirty="0" err="1">
                <a:latin typeface="Consolas" panose="020B0609020204030204" pitchFamily="49" charset="0"/>
              </a:rPr>
              <a:t>IntroductionToFilterProject</a:t>
            </a:r>
            <a:r>
              <a:rPr lang="en-GB" sz="1000" dirty="0">
                <a:latin typeface="Consolas" panose="020B0609020204030204" pitchFamily="49" charset="0"/>
              </a:rPr>
              <a:t>;</a:t>
            </a:r>
          </a:p>
          <a:p>
            <a:r>
              <a:rPr lang="en-GB" sz="1000" dirty="0" smtClean="0">
                <a:latin typeface="Consolas" panose="020B0609020204030204" pitchFamily="49" charset="0"/>
              </a:rPr>
              <a:t>{$</a:t>
            </a:r>
            <a:r>
              <a:rPr lang="en-GB" sz="1000" dirty="0">
                <a:latin typeface="Consolas" panose="020B0609020204030204" pitchFamily="49" charset="0"/>
              </a:rPr>
              <a:t>APPTYPE CONSOLE}</a:t>
            </a:r>
          </a:p>
          <a:p>
            <a:r>
              <a:rPr lang="en-GB" sz="1000" dirty="0" smtClean="0">
                <a:latin typeface="Consolas" panose="020B0609020204030204" pitchFamily="49" charset="0"/>
              </a:rPr>
              <a:t>{$</a:t>
            </a:r>
            <a:r>
              <a:rPr lang="en-GB" sz="1000" dirty="0">
                <a:latin typeface="Consolas" panose="020B0609020204030204" pitchFamily="49" charset="0"/>
              </a:rPr>
              <a:t>R *.res}</a:t>
            </a:r>
          </a:p>
          <a:p>
            <a:r>
              <a:rPr lang="en-GB" sz="1000" dirty="0" smtClean="0">
                <a:latin typeface="Consolas" panose="020B0609020204030204" pitchFamily="49" charset="0"/>
              </a:rPr>
              <a:t>Uses</a:t>
            </a:r>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System.SysUtils</a:t>
            </a:r>
            <a:r>
              <a:rPr lang="en-GB" sz="1000" dirty="0">
                <a:latin typeface="Consolas" panose="020B0609020204030204" pitchFamily="49" charset="0"/>
              </a:rPr>
              <a:t>;</a:t>
            </a:r>
          </a:p>
          <a:p>
            <a:r>
              <a:rPr lang="en-GB" sz="1000" dirty="0" smtClean="0">
                <a:latin typeface="Consolas" panose="020B0609020204030204" pitchFamily="49" charset="0"/>
              </a:rPr>
              <a:t>Type</a:t>
            </a:r>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TFunctionOfInteger</a:t>
            </a:r>
            <a:r>
              <a:rPr lang="en-GB" sz="1000" dirty="0">
                <a:latin typeface="Consolas" panose="020B0609020204030204" pitchFamily="49" charset="0"/>
              </a:rPr>
              <a:t> = Reference to Function(x : Integer) : Boolean;</a:t>
            </a:r>
          </a:p>
          <a:p>
            <a:r>
              <a:rPr lang="en-GB" sz="1000" dirty="0">
                <a:latin typeface="Consolas" panose="020B0609020204030204" pitchFamily="49" charset="0"/>
              </a:rPr>
              <a:t>  </a:t>
            </a:r>
            <a:r>
              <a:rPr lang="en-GB" sz="1000" dirty="0" err="1">
                <a:latin typeface="Consolas" panose="020B0609020204030204" pitchFamily="49" charset="0"/>
              </a:rPr>
              <a:t>TArrayOfInteger</a:t>
            </a:r>
            <a:r>
              <a:rPr lang="en-GB" sz="1000" dirty="0">
                <a:latin typeface="Consolas" panose="020B0609020204030204" pitchFamily="49" charset="0"/>
              </a:rPr>
              <a:t> = Array Of Integer;</a:t>
            </a:r>
          </a:p>
          <a:p>
            <a:r>
              <a:rPr lang="en-GB" sz="1000" dirty="0" err="1">
                <a:latin typeface="Consolas" panose="020B0609020204030204" pitchFamily="49" charset="0"/>
              </a:rPr>
              <a:t>Var</a:t>
            </a:r>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AnArrayOfInteger</a:t>
            </a:r>
            <a:r>
              <a:rPr lang="en-GB" sz="1000" dirty="0">
                <a:latin typeface="Consolas" panose="020B0609020204030204" pitchFamily="49" charset="0"/>
              </a:rPr>
              <a:t> : </a:t>
            </a:r>
            <a:r>
              <a:rPr lang="en-GB" sz="1000" dirty="0" err="1">
                <a:latin typeface="Consolas" panose="020B0609020204030204" pitchFamily="49" charset="0"/>
              </a:rPr>
              <a:t>TArrayOfInteger</a:t>
            </a:r>
            <a:r>
              <a:rPr lang="en-GB" sz="1000" dirty="0">
                <a:latin typeface="Consolas" panose="020B0609020204030204" pitchFamily="49" charset="0"/>
              </a:rPr>
              <a:t> = [1, 2, 3, 4, 5, 6, 7, 8, 9, 10];</a:t>
            </a:r>
          </a:p>
          <a:p>
            <a:r>
              <a:rPr lang="en-GB" sz="1000" dirty="0">
                <a:latin typeface="Consolas" panose="020B0609020204030204" pitchFamily="49" charset="0"/>
              </a:rPr>
              <a:t>  </a:t>
            </a:r>
            <a:r>
              <a:rPr lang="en-GB" sz="1000" dirty="0" err="1">
                <a:latin typeface="Consolas" panose="020B0609020204030204" pitchFamily="49" charset="0"/>
              </a:rPr>
              <a:t>AnotherArrayOfInteger</a:t>
            </a:r>
            <a:r>
              <a:rPr lang="en-GB" sz="1000" dirty="0">
                <a:latin typeface="Consolas" panose="020B0609020204030204" pitchFamily="49" charset="0"/>
              </a:rPr>
              <a:t> : </a:t>
            </a:r>
            <a:r>
              <a:rPr lang="en-GB" sz="1000" dirty="0" err="1">
                <a:latin typeface="Consolas" panose="020B0609020204030204" pitchFamily="49" charset="0"/>
              </a:rPr>
              <a:t>TArrayOfInteger</a:t>
            </a:r>
            <a:r>
              <a:rPr lang="en-GB" sz="1000" dirty="0" smtClean="0">
                <a:latin typeface="Consolas" panose="020B0609020204030204" pitchFamily="49" charset="0"/>
              </a:rPr>
              <a:t>;</a:t>
            </a:r>
          </a:p>
          <a:p>
            <a:endParaRPr lang="en-GB" sz="1000" dirty="0">
              <a:latin typeface="Consolas" panose="020B0609020204030204" pitchFamily="49" charset="0"/>
            </a:endParaRPr>
          </a:p>
          <a:p>
            <a:r>
              <a:rPr lang="en-GB" sz="1000" dirty="0" smtClean="0">
                <a:latin typeface="Consolas" panose="020B0609020204030204" pitchFamily="49" charset="0"/>
              </a:rPr>
              <a:t>Function </a:t>
            </a:r>
            <a:r>
              <a:rPr lang="en-GB" sz="1000" dirty="0">
                <a:latin typeface="Consolas" panose="020B0609020204030204" pitchFamily="49" charset="0"/>
              </a:rPr>
              <a:t>Filter(f : </a:t>
            </a:r>
            <a:r>
              <a:rPr lang="en-GB" sz="1000" dirty="0" err="1">
                <a:latin typeface="Consolas" panose="020B0609020204030204" pitchFamily="49" charset="0"/>
              </a:rPr>
              <a:t>TFunctionOfInteger</a:t>
            </a:r>
            <a:r>
              <a:rPr lang="en-GB" sz="1000" dirty="0">
                <a:latin typeface="Consolas" panose="020B0609020204030204" pitchFamily="49" charset="0"/>
              </a:rPr>
              <a:t>; </a:t>
            </a:r>
            <a:r>
              <a:rPr lang="en-GB" sz="1000" dirty="0" err="1">
                <a:latin typeface="Consolas" panose="020B0609020204030204" pitchFamily="49" charset="0"/>
              </a:rPr>
              <a:t>ArrayOfInteger</a:t>
            </a:r>
            <a:r>
              <a:rPr lang="en-GB" sz="1000" dirty="0">
                <a:latin typeface="Consolas" panose="020B0609020204030204" pitchFamily="49" charset="0"/>
              </a:rPr>
              <a:t> : </a:t>
            </a:r>
            <a:r>
              <a:rPr lang="en-GB" sz="1000" dirty="0" err="1">
                <a:latin typeface="Consolas" panose="020B0609020204030204" pitchFamily="49" charset="0"/>
              </a:rPr>
              <a:t>TArrayOfInteger</a:t>
            </a:r>
            <a:r>
              <a:rPr lang="en-GB" sz="1000" dirty="0">
                <a:latin typeface="Consolas" panose="020B0609020204030204" pitchFamily="49" charset="0"/>
              </a:rPr>
              <a:t>) : </a:t>
            </a:r>
            <a:r>
              <a:rPr lang="en-GB" sz="1000" dirty="0" err="1">
                <a:latin typeface="Consolas" panose="020B0609020204030204" pitchFamily="49" charset="0"/>
              </a:rPr>
              <a:t>TArrayOfInteger</a:t>
            </a:r>
            <a:r>
              <a:rPr lang="en-GB" sz="1000" dirty="0">
                <a:latin typeface="Consolas" panose="020B0609020204030204" pitchFamily="49" charset="0"/>
              </a:rPr>
              <a:t>;</a:t>
            </a:r>
          </a:p>
          <a:p>
            <a:r>
              <a:rPr lang="en-GB" sz="1000" dirty="0">
                <a:latin typeface="Consolas" panose="020B0609020204030204" pitchFamily="49" charset="0"/>
              </a:rPr>
              <a:t>  </a:t>
            </a:r>
            <a:r>
              <a:rPr lang="en-GB" sz="1000" dirty="0" err="1">
                <a:latin typeface="Consolas" panose="020B0609020204030204" pitchFamily="49" charset="0"/>
              </a:rPr>
              <a:t>Var</a:t>
            </a:r>
            <a:r>
              <a:rPr lang="en-GB" sz="1000" dirty="0">
                <a:latin typeface="Consolas" panose="020B0609020204030204" pitchFamily="49" charset="0"/>
              </a:rPr>
              <a:t> Count, </a:t>
            </a:r>
            <a:r>
              <a:rPr lang="en-GB" sz="1000" dirty="0" err="1">
                <a:latin typeface="Consolas" panose="020B0609020204030204" pitchFamily="49" charset="0"/>
              </a:rPr>
              <a:t>NewLength</a:t>
            </a:r>
            <a:r>
              <a:rPr lang="en-GB" sz="1000" dirty="0">
                <a:latin typeface="Consolas" panose="020B0609020204030204" pitchFamily="49" charset="0"/>
              </a:rPr>
              <a:t> : Integer;</a:t>
            </a:r>
          </a:p>
          <a:p>
            <a:r>
              <a:rPr lang="en-GB" sz="1000" dirty="0">
                <a:latin typeface="Consolas" panose="020B0609020204030204" pitchFamily="49" charset="0"/>
              </a:rPr>
              <a:t>  Begin</a:t>
            </a:r>
          </a:p>
          <a:p>
            <a:r>
              <a:rPr lang="en-GB" sz="1000" dirty="0">
                <a:latin typeface="Consolas" panose="020B0609020204030204" pitchFamily="49" charset="0"/>
              </a:rPr>
              <a:t>    Count := -</a:t>
            </a:r>
            <a:r>
              <a:rPr lang="en-GB" sz="1000" dirty="0" smtClean="0">
                <a:latin typeface="Consolas" panose="020B0609020204030204" pitchFamily="49" charset="0"/>
              </a:rPr>
              <a:t>1; </a:t>
            </a:r>
            <a:r>
              <a:rPr lang="en-GB" sz="1000" dirty="0" err="1" smtClean="0">
                <a:latin typeface="Consolas" panose="020B0609020204030204" pitchFamily="49" charset="0"/>
              </a:rPr>
              <a:t>NewLength</a:t>
            </a:r>
            <a:r>
              <a:rPr lang="en-GB" sz="1000" dirty="0" smtClean="0">
                <a:latin typeface="Consolas" panose="020B0609020204030204" pitchFamily="49" charset="0"/>
              </a:rPr>
              <a:t> </a:t>
            </a:r>
            <a:r>
              <a:rPr lang="en-GB" sz="1000" dirty="0">
                <a:latin typeface="Consolas" panose="020B0609020204030204" pitchFamily="49" charset="0"/>
              </a:rPr>
              <a:t>:= 0;</a:t>
            </a:r>
          </a:p>
          <a:p>
            <a:r>
              <a:rPr lang="en-GB" sz="1000" dirty="0">
                <a:latin typeface="Consolas" panose="020B0609020204030204" pitchFamily="49" charset="0"/>
              </a:rPr>
              <a:t>    For </a:t>
            </a:r>
            <a:r>
              <a:rPr lang="en-GB" sz="1000" dirty="0" err="1">
                <a:latin typeface="Consolas" panose="020B0609020204030204" pitchFamily="49" charset="0"/>
              </a:rPr>
              <a:t>Var</a:t>
            </a:r>
            <a:r>
              <a:rPr lang="en-GB" sz="1000" dirty="0">
                <a:latin typeface="Consolas" panose="020B0609020204030204" pitchFamily="49" charset="0"/>
              </a:rPr>
              <a:t> </a:t>
            </a:r>
            <a:r>
              <a:rPr lang="en-GB" sz="1000" dirty="0" err="1">
                <a:latin typeface="Consolas" panose="020B0609020204030204" pitchFamily="49" charset="0"/>
              </a:rPr>
              <a:t>i</a:t>
            </a:r>
            <a:r>
              <a:rPr lang="en-GB" sz="1000" dirty="0">
                <a:latin typeface="Consolas" panose="020B0609020204030204" pitchFamily="49" charset="0"/>
              </a:rPr>
              <a:t> := Low(</a:t>
            </a:r>
            <a:r>
              <a:rPr lang="en-GB" sz="1000" dirty="0" err="1">
                <a:latin typeface="Consolas" panose="020B0609020204030204" pitchFamily="49" charset="0"/>
              </a:rPr>
              <a:t>ArrayOfInteger</a:t>
            </a:r>
            <a:r>
              <a:rPr lang="en-GB" sz="1000" dirty="0">
                <a:latin typeface="Consolas" panose="020B0609020204030204" pitchFamily="49" charset="0"/>
              </a:rPr>
              <a:t>) To High(</a:t>
            </a:r>
            <a:r>
              <a:rPr lang="en-GB" sz="1000" dirty="0" err="1">
                <a:latin typeface="Consolas" panose="020B0609020204030204" pitchFamily="49" charset="0"/>
              </a:rPr>
              <a:t>ArrayOfInteger</a:t>
            </a:r>
            <a:r>
              <a:rPr lang="en-GB" sz="1000" dirty="0">
                <a:latin typeface="Consolas" panose="020B0609020204030204" pitchFamily="49" charset="0"/>
              </a:rPr>
              <a:t>)</a:t>
            </a:r>
          </a:p>
          <a:p>
            <a:r>
              <a:rPr lang="en-GB" sz="1000" dirty="0">
                <a:latin typeface="Consolas" panose="020B0609020204030204" pitchFamily="49" charset="0"/>
              </a:rPr>
              <a:t>      Do</a:t>
            </a:r>
          </a:p>
          <a:p>
            <a:r>
              <a:rPr lang="en-GB" sz="1000" dirty="0">
                <a:latin typeface="Consolas" panose="020B0609020204030204" pitchFamily="49" charset="0"/>
              </a:rPr>
              <a:t>        If f(</a:t>
            </a:r>
            <a:r>
              <a:rPr lang="en-GB" sz="1000" dirty="0" err="1">
                <a:latin typeface="Consolas" panose="020B0609020204030204" pitchFamily="49" charset="0"/>
              </a:rPr>
              <a:t>ArrayOfInteger</a:t>
            </a:r>
            <a:r>
              <a:rPr lang="en-GB" sz="1000" dirty="0">
                <a:latin typeface="Consolas" panose="020B0609020204030204" pitchFamily="49" charset="0"/>
              </a:rPr>
              <a:t>[</a:t>
            </a:r>
            <a:r>
              <a:rPr lang="en-GB" sz="1000" dirty="0" err="1">
                <a:latin typeface="Consolas" panose="020B0609020204030204" pitchFamily="49" charset="0"/>
              </a:rPr>
              <a:t>i</a:t>
            </a:r>
            <a:r>
              <a:rPr lang="en-GB" sz="1000" dirty="0" smtClean="0">
                <a:latin typeface="Consolas" panose="020B0609020204030204" pitchFamily="49" charset="0"/>
              </a:rPr>
              <a:t>]) </a:t>
            </a:r>
            <a:r>
              <a:rPr lang="en-GB" sz="1000" dirty="0" smtClean="0">
                <a:solidFill>
                  <a:schemeClr val="accent6"/>
                </a:solidFill>
                <a:latin typeface="Consolas" panose="020B0609020204030204" pitchFamily="49" charset="0"/>
              </a:rPr>
              <a:t>{Filter operation}</a:t>
            </a:r>
            <a:endParaRPr lang="en-GB" sz="1000" dirty="0">
              <a:solidFill>
                <a:schemeClr val="accent6"/>
              </a:solidFill>
              <a:latin typeface="Consolas" panose="020B0609020204030204" pitchFamily="49" charset="0"/>
            </a:endParaRPr>
          </a:p>
          <a:p>
            <a:r>
              <a:rPr lang="en-GB" sz="1000" dirty="0">
                <a:latin typeface="Consolas" panose="020B0609020204030204" pitchFamily="49" charset="0"/>
              </a:rPr>
              <a:t>          Then</a:t>
            </a:r>
          </a:p>
          <a:p>
            <a:r>
              <a:rPr lang="en-GB" sz="1000" dirty="0">
                <a:latin typeface="Consolas" panose="020B0609020204030204" pitchFamily="49" charset="0"/>
              </a:rPr>
              <a:t>            Begin</a:t>
            </a:r>
          </a:p>
          <a:p>
            <a:r>
              <a:rPr lang="en-GB" sz="1000" dirty="0">
                <a:latin typeface="Consolas" panose="020B0609020204030204" pitchFamily="49" charset="0"/>
              </a:rPr>
              <a:t>              </a:t>
            </a:r>
            <a:r>
              <a:rPr lang="en-GB" sz="1000" dirty="0" err="1" smtClean="0">
                <a:latin typeface="Consolas" panose="020B0609020204030204" pitchFamily="49" charset="0"/>
              </a:rPr>
              <a:t>Inc</a:t>
            </a:r>
            <a:r>
              <a:rPr lang="en-GB" sz="1000" dirty="0" smtClean="0">
                <a:latin typeface="Consolas" panose="020B0609020204030204" pitchFamily="49" charset="0"/>
              </a:rPr>
              <a:t>(Count); </a:t>
            </a:r>
            <a:r>
              <a:rPr lang="en-GB" sz="1000" dirty="0" err="1" smtClean="0">
                <a:latin typeface="Consolas" panose="020B0609020204030204" pitchFamily="49" charset="0"/>
              </a:rPr>
              <a:t>Inc</a:t>
            </a:r>
            <a:r>
              <a:rPr lang="en-GB" sz="1000" dirty="0" smtClean="0">
                <a:latin typeface="Consolas" panose="020B0609020204030204" pitchFamily="49" charset="0"/>
              </a:rPr>
              <a:t>(</a:t>
            </a:r>
            <a:r>
              <a:rPr lang="en-GB" sz="1000" dirty="0" err="1" smtClean="0">
                <a:latin typeface="Consolas" panose="020B0609020204030204" pitchFamily="49" charset="0"/>
              </a:rPr>
              <a:t>NewLength</a:t>
            </a:r>
            <a:r>
              <a:rPr lang="en-GB" sz="1000" dirty="0" smtClean="0">
                <a:latin typeface="Consolas" panose="020B0609020204030204" pitchFamily="49" charset="0"/>
              </a:rPr>
              <a:t>);</a:t>
            </a:r>
            <a:endParaRPr lang="en-GB" sz="1000" dirty="0">
              <a:latin typeface="Consolas" panose="020B0609020204030204" pitchFamily="49" charset="0"/>
            </a:endParaRPr>
          </a:p>
          <a:p>
            <a:r>
              <a:rPr lang="en-GB" sz="1000" dirty="0">
                <a:latin typeface="Consolas" panose="020B0609020204030204" pitchFamily="49" charset="0"/>
              </a:rPr>
              <a:t>              </a:t>
            </a:r>
            <a:r>
              <a:rPr lang="en-GB" sz="1000" dirty="0" err="1">
                <a:latin typeface="Consolas" panose="020B0609020204030204" pitchFamily="49" charset="0"/>
              </a:rPr>
              <a:t>SetLength</a:t>
            </a:r>
            <a:r>
              <a:rPr lang="en-GB" sz="1000" dirty="0">
                <a:latin typeface="Consolas" panose="020B0609020204030204" pitchFamily="49" charset="0"/>
              </a:rPr>
              <a:t>(Result, </a:t>
            </a:r>
            <a:r>
              <a:rPr lang="en-GB" sz="1000" dirty="0" err="1">
                <a:latin typeface="Consolas" panose="020B0609020204030204" pitchFamily="49" charset="0"/>
              </a:rPr>
              <a:t>NewLength</a:t>
            </a:r>
            <a:r>
              <a:rPr lang="en-GB" sz="1000" dirty="0">
                <a:latin typeface="Consolas" panose="020B0609020204030204" pitchFamily="49" charset="0"/>
              </a:rPr>
              <a:t>);{Extends the array's length}</a:t>
            </a:r>
          </a:p>
          <a:p>
            <a:r>
              <a:rPr lang="en-GB" sz="1000" dirty="0">
                <a:latin typeface="Consolas" panose="020B0609020204030204" pitchFamily="49" charset="0"/>
              </a:rPr>
              <a:t>              Result[Count] := </a:t>
            </a:r>
            <a:r>
              <a:rPr lang="en-GB" sz="1000" dirty="0" err="1">
                <a:latin typeface="Consolas" panose="020B0609020204030204" pitchFamily="49" charset="0"/>
              </a:rPr>
              <a:t>ArrayOfInteger</a:t>
            </a:r>
            <a:r>
              <a:rPr lang="en-GB" sz="1000" dirty="0">
                <a:latin typeface="Consolas" panose="020B0609020204030204" pitchFamily="49" charset="0"/>
              </a:rPr>
              <a:t>[</a:t>
            </a:r>
            <a:r>
              <a:rPr lang="en-GB" sz="1000" dirty="0" err="1">
                <a:latin typeface="Consolas" panose="020B0609020204030204" pitchFamily="49" charset="0"/>
              </a:rPr>
              <a:t>i</a:t>
            </a:r>
            <a:r>
              <a:rPr lang="en-GB" sz="1000" dirty="0" smtClean="0">
                <a:latin typeface="Consolas" panose="020B0609020204030204" pitchFamily="49" charset="0"/>
              </a:rPr>
              <a:t>]; </a:t>
            </a:r>
            <a:r>
              <a:rPr lang="en-GB" sz="1000" dirty="0" smtClean="0">
                <a:solidFill>
                  <a:schemeClr val="accent6"/>
                </a:solidFill>
                <a:latin typeface="Consolas" panose="020B0609020204030204" pitchFamily="49" charset="0"/>
              </a:rPr>
              <a:t>{Adds the item that passes the test}</a:t>
            </a:r>
            <a:endParaRPr lang="en-GB" sz="1000" dirty="0">
              <a:solidFill>
                <a:schemeClr val="accent6"/>
              </a:solidFill>
              <a:latin typeface="Consolas" panose="020B0609020204030204" pitchFamily="49" charset="0"/>
            </a:endParaRPr>
          </a:p>
          <a:p>
            <a:r>
              <a:rPr lang="en-GB" sz="1000" dirty="0">
                <a:latin typeface="Consolas" panose="020B0609020204030204" pitchFamily="49" charset="0"/>
              </a:rPr>
              <a:t>            End;</a:t>
            </a:r>
          </a:p>
          <a:p>
            <a:r>
              <a:rPr lang="en-GB" sz="1000" dirty="0">
                <a:latin typeface="Consolas" panose="020B0609020204030204" pitchFamily="49" charset="0"/>
              </a:rPr>
              <a:t>  End;</a:t>
            </a:r>
          </a:p>
          <a:p>
            <a:r>
              <a:rPr lang="en-GB" sz="1000" dirty="0">
                <a:latin typeface="Consolas" panose="020B0609020204030204" pitchFamily="49" charset="0"/>
              </a:rPr>
              <a:t>Begin</a:t>
            </a:r>
          </a:p>
          <a:p>
            <a:r>
              <a:rPr lang="en-GB" sz="1000" dirty="0">
                <a:latin typeface="Consolas" panose="020B0609020204030204" pitchFamily="49" charset="0"/>
              </a:rPr>
              <a:t>  </a:t>
            </a:r>
            <a:r>
              <a:rPr lang="en-GB" sz="1000" dirty="0" err="1">
                <a:latin typeface="Consolas" panose="020B0609020204030204" pitchFamily="49" charset="0"/>
              </a:rPr>
              <a:t>AnotherArrayOfInteger</a:t>
            </a:r>
            <a:r>
              <a:rPr lang="en-GB" sz="1000" dirty="0">
                <a:latin typeface="Consolas" panose="020B0609020204030204" pitchFamily="49" charset="0"/>
              </a:rPr>
              <a:t> := Filter(Function (Item : Integer) : Boolean</a:t>
            </a:r>
          </a:p>
          <a:p>
            <a:r>
              <a:rPr lang="en-GB" sz="1000" dirty="0">
                <a:latin typeface="Consolas" panose="020B0609020204030204" pitchFamily="49" charset="0"/>
              </a:rPr>
              <a:t>                                    Begin</a:t>
            </a:r>
          </a:p>
          <a:p>
            <a:r>
              <a:rPr lang="en-GB" sz="1000" dirty="0">
                <a:latin typeface="Consolas" panose="020B0609020204030204" pitchFamily="49" charset="0"/>
              </a:rPr>
              <a:t>                                      Result := Item Mod 2 = 0; </a:t>
            </a:r>
            <a:r>
              <a:rPr lang="en-GB" sz="1000" dirty="0">
                <a:solidFill>
                  <a:schemeClr val="accent6"/>
                </a:solidFill>
                <a:latin typeface="Consolas" panose="020B0609020204030204" pitchFamily="49" charset="0"/>
              </a:rPr>
              <a:t>{Tests for evenness}</a:t>
            </a:r>
          </a:p>
          <a:p>
            <a:r>
              <a:rPr lang="en-GB" sz="1000" dirty="0">
                <a:latin typeface="Consolas" panose="020B0609020204030204" pitchFamily="49" charset="0"/>
              </a:rPr>
              <a:t>                                    End, </a:t>
            </a:r>
            <a:r>
              <a:rPr lang="en-GB" sz="1000" dirty="0" err="1">
                <a:latin typeface="Consolas" panose="020B0609020204030204" pitchFamily="49" charset="0"/>
              </a:rPr>
              <a:t>AnArrayOfInteger</a:t>
            </a:r>
            <a:r>
              <a:rPr lang="en-GB" sz="1000" dirty="0">
                <a:latin typeface="Consolas" panose="020B0609020204030204" pitchFamily="49" charset="0"/>
              </a:rPr>
              <a:t>);</a:t>
            </a:r>
          </a:p>
          <a:p>
            <a:r>
              <a:rPr lang="en-GB" sz="1000" dirty="0">
                <a:latin typeface="Consolas" panose="020B0609020204030204" pitchFamily="49" charset="0"/>
              </a:rPr>
              <a:t>  For </a:t>
            </a:r>
            <a:r>
              <a:rPr lang="en-GB" sz="1000" dirty="0" err="1">
                <a:latin typeface="Consolas" panose="020B0609020204030204" pitchFamily="49" charset="0"/>
              </a:rPr>
              <a:t>Var</a:t>
            </a:r>
            <a:r>
              <a:rPr lang="en-GB" sz="1000" dirty="0">
                <a:latin typeface="Consolas" panose="020B0609020204030204" pitchFamily="49" charset="0"/>
              </a:rPr>
              <a:t> </a:t>
            </a:r>
            <a:r>
              <a:rPr lang="en-GB" sz="1000" dirty="0" err="1">
                <a:latin typeface="Consolas" panose="020B0609020204030204" pitchFamily="49" charset="0"/>
              </a:rPr>
              <a:t>i</a:t>
            </a:r>
            <a:r>
              <a:rPr lang="en-GB" sz="1000" dirty="0">
                <a:latin typeface="Consolas" panose="020B0609020204030204" pitchFamily="49" charset="0"/>
              </a:rPr>
              <a:t> :=  Low(</a:t>
            </a:r>
            <a:r>
              <a:rPr lang="en-GB" sz="1000" dirty="0" err="1">
                <a:latin typeface="Consolas" panose="020B0609020204030204" pitchFamily="49" charset="0"/>
              </a:rPr>
              <a:t>AnotherArrayOfInteger</a:t>
            </a:r>
            <a:r>
              <a:rPr lang="en-GB" sz="1000" dirty="0">
                <a:latin typeface="Consolas" panose="020B0609020204030204" pitchFamily="49" charset="0"/>
              </a:rPr>
              <a:t>) To High(</a:t>
            </a:r>
            <a:r>
              <a:rPr lang="en-GB" sz="1000" dirty="0" err="1">
                <a:latin typeface="Consolas" panose="020B0609020204030204" pitchFamily="49" charset="0"/>
              </a:rPr>
              <a:t>AnotherArrayOfInteger</a:t>
            </a:r>
            <a:r>
              <a:rPr lang="en-GB" sz="1000" dirty="0">
                <a:latin typeface="Consolas" panose="020B0609020204030204" pitchFamily="49" charset="0"/>
              </a:rPr>
              <a:t>)</a:t>
            </a:r>
          </a:p>
          <a:p>
            <a:r>
              <a:rPr lang="en-GB" sz="1000" dirty="0">
                <a:latin typeface="Consolas" panose="020B0609020204030204" pitchFamily="49" charset="0"/>
              </a:rPr>
              <a:t>    Do </a:t>
            </a:r>
            <a:r>
              <a:rPr lang="en-GB" sz="1000" dirty="0" err="1">
                <a:latin typeface="Consolas" panose="020B0609020204030204" pitchFamily="49" charset="0"/>
              </a:rPr>
              <a:t>Writeln</a:t>
            </a:r>
            <a:r>
              <a:rPr lang="en-GB" sz="1000" dirty="0">
                <a:latin typeface="Consolas" panose="020B0609020204030204" pitchFamily="49" charset="0"/>
              </a:rPr>
              <a:t>(</a:t>
            </a:r>
            <a:r>
              <a:rPr lang="en-GB" sz="1000" dirty="0" err="1">
                <a:latin typeface="Consolas" panose="020B0609020204030204" pitchFamily="49" charset="0"/>
              </a:rPr>
              <a:t>AnotherArrayOfInteger</a:t>
            </a:r>
            <a:r>
              <a:rPr lang="en-GB" sz="1000" dirty="0">
                <a:latin typeface="Consolas" panose="020B0609020204030204" pitchFamily="49" charset="0"/>
              </a:rPr>
              <a:t>[</a:t>
            </a:r>
            <a:r>
              <a:rPr lang="en-GB" sz="1000" dirty="0" err="1">
                <a:latin typeface="Consolas" panose="020B0609020204030204" pitchFamily="49" charset="0"/>
              </a:rPr>
              <a:t>i</a:t>
            </a:r>
            <a:r>
              <a:rPr lang="en-GB" sz="1000" dirty="0">
                <a:latin typeface="Consolas" panose="020B0609020204030204" pitchFamily="49" charset="0"/>
              </a:rPr>
              <a:t>]);</a:t>
            </a:r>
          </a:p>
          <a:p>
            <a:r>
              <a:rPr lang="en-GB" sz="1000" dirty="0">
                <a:latin typeface="Consolas" panose="020B0609020204030204" pitchFamily="49" charset="0"/>
              </a:rPr>
              <a:t>  </a:t>
            </a:r>
            <a:r>
              <a:rPr lang="en-GB" sz="1000" dirty="0" err="1">
                <a:latin typeface="Consolas" panose="020B0609020204030204" pitchFamily="49" charset="0"/>
              </a:rPr>
              <a:t>Readln</a:t>
            </a:r>
            <a:r>
              <a:rPr lang="en-GB" sz="1000" dirty="0">
                <a:latin typeface="Consolas" panose="020B0609020204030204" pitchFamily="49" charset="0"/>
              </a:rPr>
              <a:t>;</a:t>
            </a:r>
          </a:p>
          <a:p>
            <a:r>
              <a:rPr lang="en-GB" sz="1000" dirty="0">
                <a:latin typeface="Consolas" panose="020B0609020204030204" pitchFamily="49" charset="0"/>
              </a:rPr>
              <a:t>End.</a:t>
            </a:r>
          </a:p>
        </p:txBody>
      </p:sp>
      <p:pic>
        <p:nvPicPr>
          <p:cNvPr id="4" name="Picture 3"/>
          <p:cNvPicPr>
            <a:picLocks noChangeAspect="1"/>
          </p:cNvPicPr>
          <p:nvPr/>
        </p:nvPicPr>
        <p:blipFill>
          <a:blip r:embed="rId2"/>
          <a:stretch>
            <a:fillRect/>
          </a:stretch>
        </p:blipFill>
        <p:spPr>
          <a:xfrm>
            <a:off x="7781587" y="4759696"/>
            <a:ext cx="1143160" cy="1457528"/>
          </a:xfrm>
          <a:prstGeom prst="rect">
            <a:avLst/>
          </a:prstGeom>
        </p:spPr>
      </p:pic>
      <p:sp>
        <p:nvSpPr>
          <p:cNvPr id="5" name="Slide Number Placeholder 4"/>
          <p:cNvSpPr>
            <a:spLocks noGrp="1"/>
          </p:cNvSpPr>
          <p:nvPr>
            <p:ph type="sldNum" sz="quarter" idx="12"/>
          </p:nvPr>
        </p:nvSpPr>
        <p:spPr/>
        <p:txBody>
          <a:bodyPr/>
          <a:lstStyle/>
          <a:p>
            <a:fld id="{F3FB39D1-6B6F-4AC9-B245-7074094B5DCF}" type="slidenum">
              <a:rPr lang="en-GB" smtClean="0"/>
              <a:t>21</a:t>
            </a:fld>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Tree>
    <p:extLst>
      <p:ext uri="{BB962C8B-B14F-4D97-AF65-F5344CB8AC3E}">
        <p14:creationId xmlns:p14="http://schemas.microsoft.com/office/powerpoint/2010/main" val="1203988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9" end="1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21" end="2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22" end="2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3" end="2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24" end="2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26" end="2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27" end="27"/>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28" end="28"/>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29" end="29"/>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
                                            <p:txEl>
                                              <p:pRg st="30" end="30"/>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31" end="31"/>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32" end="32"/>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
                                            <p:txEl>
                                              <p:pRg st="33" end="33"/>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
                                            <p:txEl>
                                              <p:pRg st="34" end="3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495" y="43848"/>
            <a:ext cx="10515600" cy="623416"/>
          </a:xfrm>
        </p:spPr>
        <p:txBody>
          <a:bodyPr>
            <a:normAutofit/>
          </a:bodyPr>
          <a:lstStyle/>
          <a:p>
            <a:r>
              <a:rPr lang="en-GB" sz="3500" dirty="0" smtClean="0">
                <a:solidFill>
                  <a:srgbClr val="00B0F0"/>
                </a:solidFill>
              </a:rPr>
              <a:t>Scrabble example of use of Filter higher-order function</a:t>
            </a:r>
            <a:endParaRPr lang="en-GB" sz="3500" dirty="0">
              <a:solidFill>
                <a:srgbClr val="00B0F0"/>
              </a:solidFill>
            </a:endParaRPr>
          </a:p>
        </p:txBody>
      </p:sp>
      <p:sp>
        <p:nvSpPr>
          <p:cNvPr id="3" name="TextBox 2"/>
          <p:cNvSpPr txBox="1"/>
          <p:nvPr/>
        </p:nvSpPr>
        <p:spPr>
          <a:xfrm>
            <a:off x="255447" y="601362"/>
            <a:ext cx="10033687" cy="6563335"/>
          </a:xfrm>
          <a:prstGeom prst="rect">
            <a:avLst/>
          </a:prstGeom>
          <a:noFill/>
        </p:spPr>
        <p:txBody>
          <a:bodyPr wrap="square" rtlCol="0">
            <a:spAutoFit/>
          </a:bodyPr>
          <a:lstStyle/>
          <a:p>
            <a:r>
              <a:rPr lang="en-GB" sz="1150" dirty="0">
                <a:latin typeface="Consolas" panose="020B0609020204030204" pitchFamily="49" charset="0"/>
              </a:rPr>
              <a:t>Program </a:t>
            </a:r>
            <a:r>
              <a:rPr lang="en-GB" sz="1150" dirty="0" err="1">
                <a:latin typeface="Consolas" panose="020B0609020204030204" pitchFamily="49" charset="0"/>
              </a:rPr>
              <a:t>WordsProject</a:t>
            </a:r>
            <a:r>
              <a:rPr lang="en-GB" sz="1150" dirty="0">
                <a:latin typeface="Consolas" panose="020B0609020204030204" pitchFamily="49" charset="0"/>
              </a:rPr>
              <a:t>;</a:t>
            </a:r>
          </a:p>
          <a:p>
            <a:r>
              <a:rPr lang="en-GB" sz="1150" dirty="0" smtClean="0">
                <a:latin typeface="Consolas" panose="020B0609020204030204" pitchFamily="49" charset="0"/>
              </a:rPr>
              <a:t>{$</a:t>
            </a:r>
            <a:r>
              <a:rPr lang="en-GB" sz="1150" dirty="0">
                <a:latin typeface="Consolas" panose="020B0609020204030204" pitchFamily="49" charset="0"/>
              </a:rPr>
              <a:t>APPTYPE CONSOLE}</a:t>
            </a:r>
          </a:p>
          <a:p>
            <a:r>
              <a:rPr lang="en-GB" sz="1150" dirty="0" smtClean="0">
                <a:latin typeface="Consolas" panose="020B0609020204030204" pitchFamily="49" charset="0"/>
              </a:rPr>
              <a:t>{$</a:t>
            </a:r>
            <a:r>
              <a:rPr lang="en-GB" sz="1150" dirty="0">
                <a:latin typeface="Consolas" panose="020B0609020204030204" pitchFamily="49" charset="0"/>
              </a:rPr>
              <a:t>R *.res}</a:t>
            </a:r>
          </a:p>
          <a:p>
            <a:r>
              <a:rPr lang="en-GB" sz="1150" dirty="0" smtClean="0">
                <a:latin typeface="Consolas" panose="020B0609020204030204" pitchFamily="49" charset="0"/>
              </a:rPr>
              <a:t>Uses </a:t>
            </a:r>
            <a:r>
              <a:rPr lang="en-GB" sz="1150" dirty="0" err="1" smtClean="0">
                <a:latin typeface="Consolas" panose="020B0609020204030204" pitchFamily="49" charset="0"/>
              </a:rPr>
              <a:t>System.SysUtils</a:t>
            </a:r>
            <a:r>
              <a:rPr lang="en-GB" sz="1150" dirty="0" smtClean="0">
                <a:latin typeface="Consolas" panose="020B0609020204030204" pitchFamily="49" charset="0"/>
              </a:rPr>
              <a:t>, </a:t>
            </a:r>
            <a:r>
              <a:rPr lang="en-GB" sz="1150" dirty="0" err="1">
                <a:latin typeface="Consolas" panose="020B0609020204030204" pitchFamily="49" charset="0"/>
              </a:rPr>
              <a:t>System.Classes</a:t>
            </a:r>
            <a:r>
              <a:rPr lang="en-GB" sz="1150" dirty="0">
                <a:latin typeface="Consolas" panose="020B0609020204030204" pitchFamily="49" charset="0"/>
              </a:rPr>
              <a:t>;</a:t>
            </a:r>
          </a:p>
          <a:p>
            <a:r>
              <a:rPr lang="en-GB" sz="1150" dirty="0" smtClean="0">
                <a:latin typeface="Consolas" panose="020B0609020204030204" pitchFamily="49" charset="0"/>
              </a:rPr>
              <a:t>Type</a:t>
            </a:r>
            <a:endParaRPr lang="en-GB" sz="1150" dirty="0">
              <a:latin typeface="Consolas" panose="020B0609020204030204" pitchFamily="49" charset="0"/>
            </a:endParaRPr>
          </a:p>
          <a:p>
            <a:r>
              <a:rPr lang="en-GB" sz="1150" dirty="0">
                <a:latin typeface="Consolas" panose="020B0609020204030204" pitchFamily="49" charset="0"/>
              </a:rPr>
              <a:t>  </a:t>
            </a:r>
            <a:r>
              <a:rPr lang="en-GB" sz="1150" dirty="0" err="1">
                <a:latin typeface="Consolas" panose="020B0609020204030204" pitchFamily="49" charset="0"/>
              </a:rPr>
              <a:t>TFunctionOfString</a:t>
            </a:r>
            <a:r>
              <a:rPr lang="en-GB" sz="1150" dirty="0">
                <a:latin typeface="Consolas" panose="020B0609020204030204" pitchFamily="49" charset="0"/>
              </a:rPr>
              <a:t> = Reference to Function(</a:t>
            </a:r>
            <a:r>
              <a:rPr lang="en-GB" sz="1150" dirty="0" err="1">
                <a:latin typeface="Consolas" panose="020B0609020204030204" pitchFamily="49" charset="0"/>
              </a:rPr>
              <a:t>AString</a:t>
            </a:r>
            <a:r>
              <a:rPr lang="en-GB" sz="1150" dirty="0">
                <a:latin typeface="Consolas" panose="020B0609020204030204" pitchFamily="49" charset="0"/>
              </a:rPr>
              <a:t> : String) : Boolean;</a:t>
            </a:r>
          </a:p>
          <a:p>
            <a:r>
              <a:rPr lang="en-GB" sz="1150" dirty="0" smtClean="0">
                <a:latin typeface="Consolas" panose="020B0609020204030204" pitchFamily="49" charset="0"/>
              </a:rPr>
              <a:t>Function Filter(</a:t>
            </a:r>
            <a:r>
              <a:rPr lang="en-GB" sz="1150" dirty="0" err="1">
                <a:latin typeface="Consolas" panose="020B0609020204030204" pitchFamily="49" charset="0"/>
              </a:rPr>
              <a:t>GivenWordList</a:t>
            </a:r>
            <a:r>
              <a:rPr lang="en-GB" sz="1150" dirty="0">
                <a:latin typeface="Consolas" panose="020B0609020204030204" pitchFamily="49" charset="0"/>
              </a:rPr>
              <a:t> : </a:t>
            </a:r>
            <a:r>
              <a:rPr lang="en-GB" sz="1150" dirty="0" err="1">
                <a:latin typeface="Consolas" panose="020B0609020204030204" pitchFamily="49" charset="0"/>
              </a:rPr>
              <a:t>TStringList</a:t>
            </a:r>
            <a:r>
              <a:rPr lang="en-GB" sz="1150" dirty="0">
                <a:latin typeface="Consolas" panose="020B0609020204030204" pitchFamily="49" charset="0"/>
              </a:rPr>
              <a:t> </a:t>
            </a:r>
            <a:r>
              <a:rPr lang="en-GB" sz="1150" dirty="0" smtClean="0">
                <a:latin typeface="Consolas" panose="020B0609020204030204" pitchFamily="49" charset="0"/>
              </a:rPr>
              <a:t>; f </a:t>
            </a:r>
            <a:r>
              <a:rPr lang="en-GB" sz="1150" dirty="0">
                <a:latin typeface="Consolas" panose="020B0609020204030204" pitchFamily="49" charset="0"/>
              </a:rPr>
              <a:t>: </a:t>
            </a:r>
            <a:r>
              <a:rPr lang="en-GB" sz="1150" dirty="0" err="1" smtClean="0">
                <a:latin typeface="Consolas" panose="020B0609020204030204" pitchFamily="49" charset="0"/>
              </a:rPr>
              <a:t>TFunctionOfString</a:t>
            </a:r>
            <a:r>
              <a:rPr lang="en-GB" sz="1150" dirty="0" smtClean="0">
                <a:latin typeface="Consolas" panose="020B0609020204030204" pitchFamily="49" charset="0"/>
              </a:rPr>
              <a:t>) </a:t>
            </a:r>
            <a:r>
              <a:rPr lang="en-GB" sz="1150" dirty="0">
                <a:latin typeface="Consolas" panose="020B0609020204030204" pitchFamily="49" charset="0"/>
              </a:rPr>
              <a:t>: </a:t>
            </a:r>
            <a:r>
              <a:rPr lang="en-GB" sz="1150" dirty="0" err="1">
                <a:latin typeface="Consolas" panose="020B0609020204030204" pitchFamily="49" charset="0"/>
              </a:rPr>
              <a:t>TStringList</a:t>
            </a:r>
            <a:r>
              <a:rPr lang="en-GB" sz="1150" dirty="0">
                <a:latin typeface="Consolas" panose="020B0609020204030204" pitchFamily="49" charset="0"/>
              </a:rPr>
              <a:t>;</a:t>
            </a:r>
          </a:p>
          <a:p>
            <a:r>
              <a:rPr lang="en-GB" sz="1150" dirty="0" smtClean="0">
                <a:latin typeface="Consolas" panose="020B0609020204030204" pitchFamily="49" charset="0"/>
              </a:rPr>
              <a:t>  Begin</a:t>
            </a:r>
            <a:endParaRPr lang="en-GB" sz="1150" dirty="0">
              <a:latin typeface="Consolas" panose="020B0609020204030204" pitchFamily="49" charset="0"/>
            </a:endParaRPr>
          </a:p>
          <a:p>
            <a:r>
              <a:rPr lang="en-GB" sz="1150" dirty="0">
                <a:latin typeface="Consolas" panose="020B0609020204030204" pitchFamily="49" charset="0"/>
              </a:rPr>
              <a:t>    </a:t>
            </a:r>
            <a:r>
              <a:rPr lang="en-GB" sz="1150" dirty="0" err="1" smtClean="0">
                <a:latin typeface="Consolas" panose="020B0609020204030204" pitchFamily="49" charset="0"/>
              </a:rPr>
              <a:t>Var</a:t>
            </a:r>
            <a:r>
              <a:rPr lang="en-GB" sz="1150" dirty="0" smtClean="0">
                <a:latin typeface="Consolas" panose="020B0609020204030204" pitchFamily="49" charset="0"/>
              </a:rPr>
              <a:t> </a:t>
            </a:r>
            <a:r>
              <a:rPr lang="en-GB" sz="1150" dirty="0" err="1" smtClean="0">
                <a:latin typeface="Consolas" panose="020B0609020204030204" pitchFamily="49" charset="0"/>
              </a:rPr>
              <a:t>FilteredNewWordList</a:t>
            </a:r>
            <a:r>
              <a:rPr lang="en-GB" sz="1150" dirty="0" smtClean="0">
                <a:latin typeface="Consolas" panose="020B0609020204030204" pitchFamily="49" charset="0"/>
              </a:rPr>
              <a:t> </a:t>
            </a:r>
            <a:r>
              <a:rPr lang="en-GB" sz="1150" dirty="0">
                <a:latin typeface="Consolas" panose="020B0609020204030204" pitchFamily="49" charset="0"/>
              </a:rPr>
              <a:t>:= </a:t>
            </a:r>
            <a:r>
              <a:rPr lang="en-GB" sz="1150" dirty="0" err="1">
                <a:latin typeface="Consolas" panose="020B0609020204030204" pitchFamily="49" charset="0"/>
              </a:rPr>
              <a:t>TStringList.Create</a:t>
            </a:r>
            <a:r>
              <a:rPr lang="en-GB" sz="1150" dirty="0">
                <a:latin typeface="Consolas" panose="020B0609020204030204" pitchFamily="49" charset="0"/>
              </a:rPr>
              <a:t>;</a:t>
            </a:r>
          </a:p>
          <a:p>
            <a:r>
              <a:rPr lang="en-GB" sz="1150" dirty="0">
                <a:latin typeface="Consolas" panose="020B0609020204030204" pitchFamily="49" charset="0"/>
              </a:rPr>
              <a:t>    For </a:t>
            </a:r>
            <a:r>
              <a:rPr lang="en-GB" sz="1150" dirty="0" err="1">
                <a:latin typeface="Consolas" panose="020B0609020204030204" pitchFamily="49" charset="0"/>
              </a:rPr>
              <a:t>Var</a:t>
            </a:r>
            <a:r>
              <a:rPr lang="en-GB" sz="1150" dirty="0">
                <a:latin typeface="Consolas" panose="020B0609020204030204" pitchFamily="49" charset="0"/>
              </a:rPr>
              <a:t> Word In </a:t>
            </a:r>
            <a:r>
              <a:rPr lang="en-GB" sz="1150" dirty="0" err="1">
                <a:latin typeface="Consolas" panose="020B0609020204030204" pitchFamily="49" charset="0"/>
              </a:rPr>
              <a:t>GivenWordList</a:t>
            </a:r>
            <a:endParaRPr lang="en-GB" sz="1150" dirty="0">
              <a:latin typeface="Consolas" panose="020B0609020204030204" pitchFamily="49" charset="0"/>
            </a:endParaRPr>
          </a:p>
          <a:p>
            <a:r>
              <a:rPr lang="en-GB" sz="1150" dirty="0">
                <a:latin typeface="Consolas" panose="020B0609020204030204" pitchFamily="49" charset="0"/>
              </a:rPr>
              <a:t>      </a:t>
            </a:r>
            <a:r>
              <a:rPr lang="en-GB" sz="1150" dirty="0" smtClean="0">
                <a:latin typeface="Consolas" panose="020B0609020204030204" pitchFamily="49" charset="0"/>
              </a:rPr>
              <a:t>Do If f(Word) Then </a:t>
            </a:r>
            <a:r>
              <a:rPr lang="en-GB" sz="1150" dirty="0" err="1">
                <a:latin typeface="Consolas" panose="020B0609020204030204" pitchFamily="49" charset="0"/>
              </a:rPr>
              <a:t>FilteredNewWordList.Add</a:t>
            </a:r>
            <a:r>
              <a:rPr lang="en-GB" sz="1150" dirty="0">
                <a:latin typeface="Consolas" panose="020B0609020204030204" pitchFamily="49" charset="0"/>
              </a:rPr>
              <a:t>(Word);</a:t>
            </a:r>
          </a:p>
          <a:p>
            <a:r>
              <a:rPr lang="en-GB" sz="1150" dirty="0">
                <a:latin typeface="Consolas" panose="020B0609020204030204" pitchFamily="49" charset="0"/>
              </a:rPr>
              <a:t>    Result := </a:t>
            </a:r>
            <a:r>
              <a:rPr lang="en-GB" sz="1150" dirty="0" err="1">
                <a:latin typeface="Consolas" panose="020B0609020204030204" pitchFamily="49" charset="0"/>
              </a:rPr>
              <a:t>FilteredNewWordList</a:t>
            </a:r>
            <a:r>
              <a:rPr lang="en-GB" sz="1150" dirty="0">
                <a:latin typeface="Consolas" panose="020B0609020204030204" pitchFamily="49" charset="0"/>
              </a:rPr>
              <a:t>;</a:t>
            </a:r>
          </a:p>
          <a:p>
            <a:r>
              <a:rPr lang="en-GB" sz="1150" dirty="0">
                <a:latin typeface="Consolas" panose="020B0609020204030204" pitchFamily="49" charset="0"/>
              </a:rPr>
              <a:t>  End;</a:t>
            </a:r>
          </a:p>
          <a:p>
            <a:r>
              <a:rPr lang="en-GB" sz="1150" dirty="0" err="1">
                <a:latin typeface="Consolas" panose="020B0609020204030204" pitchFamily="49" charset="0"/>
              </a:rPr>
              <a:t>Var</a:t>
            </a:r>
            <a:endParaRPr lang="en-GB" sz="1150" dirty="0">
              <a:latin typeface="Consolas" panose="020B0609020204030204" pitchFamily="49" charset="0"/>
            </a:endParaRPr>
          </a:p>
          <a:p>
            <a:r>
              <a:rPr lang="en-GB" sz="1150" dirty="0" smtClean="0">
                <a:latin typeface="Consolas" panose="020B0609020204030204" pitchFamily="49" charset="0"/>
              </a:rPr>
              <a:t>  </a:t>
            </a:r>
            <a:r>
              <a:rPr lang="en-GB" sz="1150" dirty="0" err="1" smtClean="0">
                <a:latin typeface="Consolas" panose="020B0609020204030204" pitchFamily="49" charset="0"/>
              </a:rPr>
              <a:t>WordLength</a:t>
            </a:r>
            <a:r>
              <a:rPr lang="en-GB" sz="1150" dirty="0" smtClean="0">
                <a:latin typeface="Consolas" panose="020B0609020204030204" pitchFamily="49" charset="0"/>
              </a:rPr>
              <a:t> </a:t>
            </a:r>
            <a:r>
              <a:rPr lang="en-GB" sz="1150" dirty="0">
                <a:latin typeface="Consolas" panose="020B0609020204030204" pitchFamily="49" charset="0"/>
              </a:rPr>
              <a:t>: Integer;</a:t>
            </a:r>
          </a:p>
          <a:p>
            <a:r>
              <a:rPr lang="en-GB" sz="1150" dirty="0">
                <a:latin typeface="Consolas" panose="020B0609020204030204" pitchFamily="49" charset="0"/>
              </a:rPr>
              <a:t>Begin</a:t>
            </a:r>
          </a:p>
          <a:p>
            <a:r>
              <a:rPr lang="en-GB" sz="1150" dirty="0">
                <a:latin typeface="Consolas" panose="020B0609020204030204" pitchFamily="49" charset="0"/>
              </a:rPr>
              <a:t>  </a:t>
            </a:r>
            <a:r>
              <a:rPr lang="en-GB" sz="1150" dirty="0" err="1" smtClean="0">
                <a:latin typeface="Consolas" panose="020B0609020204030204" pitchFamily="49" charset="0"/>
              </a:rPr>
              <a:t>Var</a:t>
            </a:r>
            <a:r>
              <a:rPr lang="en-GB" sz="1150" dirty="0" smtClean="0">
                <a:latin typeface="Consolas" panose="020B0609020204030204" pitchFamily="49" charset="0"/>
              </a:rPr>
              <a:t> </a:t>
            </a:r>
            <a:r>
              <a:rPr lang="en-GB" sz="1150" dirty="0" err="1" smtClean="0">
                <a:latin typeface="Consolas" panose="020B0609020204030204" pitchFamily="49" charset="0"/>
              </a:rPr>
              <a:t>WordList</a:t>
            </a:r>
            <a:r>
              <a:rPr lang="en-GB" sz="1150" dirty="0" smtClean="0">
                <a:latin typeface="Consolas" panose="020B0609020204030204" pitchFamily="49" charset="0"/>
              </a:rPr>
              <a:t> </a:t>
            </a:r>
            <a:r>
              <a:rPr lang="en-GB" sz="1150" dirty="0">
                <a:latin typeface="Consolas" panose="020B0609020204030204" pitchFamily="49" charset="0"/>
              </a:rPr>
              <a:t>:= </a:t>
            </a:r>
            <a:r>
              <a:rPr lang="en-GB" sz="1150" dirty="0" err="1">
                <a:latin typeface="Consolas" panose="020B0609020204030204" pitchFamily="49" charset="0"/>
              </a:rPr>
              <a:t>TStringList.Create</a:t>
            </a:r>
            <a:r>
              <a:rPr lang="en-GB" sz="1150" dirty="0" smtClean="0">
                <a:latin typeface="Consolas" panose="020B0609020204030204" pitchFamily="49" charset="0"/>
              </a:rPr>
              <a:t>; </a:t>
            </a:r>
          </a:p>
          <a:p>
            <a:r>
              <a:rPr lang="en-GB" sz="1150" dirty="0">
                <a:latin typeface="Consolas" panose="020B0609020204030204" pitchFamily="49" charset="0"/>
              </a:rPr>
              <a:t> </a:t>
            </a:r>
            <a:r>
              <a:rPr lang="en-GB" sz="1150" dirty="0" smtClean="0">
                <a:latin typeface="Consolas" panose="020B0609020204030204" pitchFamily="49" charset="0"/>
              </a:rPr>
              <a:t> </a:t>
            </a:r>
            <a:r>
              <a:rPr lang="en-GB" sz="1150" dirty="0" err="1" smtClean="0">
                <a:latin typeface="Consolas" panose="020B0609020204030204" pitchFamily="49" charset="0"/>
              </a:rPr>
              <a:t>WordList.LoadFromFile</a:t>
            </a:r>
            <a:r>
              <a:rPr lang="en-GB" sz="1150" dirty="0">
                <a:latin typeface="Consolas" panose="020B0609020204030204" pitchFamily="49" charset="0"/>
              </a:rPr>
              <a:t>('../../Sowpods.txt');</a:t>
            </a:r>
          </a:p>
          <a:p>
            <a:r>
              <a:rPr lang="en-GB" sz="1150" dirty="0">
                <a:latin typeface="Consolas" panose="020B0609020204030204" pitchFamily="49" charset="0"/>
              </a:rPr>
              <a:t>  Write('Input word length to filter on: </a:t>
            </a:r>
            <a:r>
              <a:rPr lang="en-GB" sz="1150" dirty="0" smtClean="0">
                <a:latin typeface="Consolas" panose="020B0609020204030204" pitchFamily="49" charset="0"/>
              </a:rPr>
              <a:t>'); </a:t>
            </a:r>
          </a:p>
          <a:p>
            <a:r>
              <a:rPr lang="en-GB" sz="1150" dirty="0">
                <a:latin typeface="Consolas" panose="020B0609020204030204" pitchFamily="49" charset="0"/>
              </a:rPr>
              <a:t> </a:t>
            </a:r>
            <a:r>
              <a:rPr lang="en-GB" sz="1150" dirty="0" smtClean="0">
                <a:latin typeface="Consolas" panose="020B0609020204030204" pitchFamily="49" charset="0"/>
              </a:rPr>
              <a:t> </a:t>
            </a:r>
            <a:r>
              <a:rPr lang="en-GB" sz="1150" dirty="0" err="1" smtClean="0">
                <a:latin typeface="Consolas" panose="020B0609020204030204" pitchFamily="49" charset="0"/>
              </a:rPr>
              <a:t>Readln</a:t>
            </a:r>
            <a:r>
              <a:rPr lang="en-GB" sz="1150" dirty="0" smtClean="0">
                <a:latin typeface="Consolas" panose="020B0609020204030204" pitchFamily="49" charset="0"/>
              </a:rPr>
              <a:t>(</a:t>
            </a:r>
            <a:r>
              <a:rPr lang="en-GB" sz="1150" dirty="0" err="1" smtClean="0">
                <a:latin typeface="Consolas" panose="020B0609020204030204" pitchFamily="49" charset="0"/>
              </a:rPr>
              <a:t>WordLength</a:t>
            </a:r>
            <a:r>
              <a:rPr lang="en-GB" sz="1150" dirty="0">
                <a:latin typeface="Consolas" panose="020B0609020204030204" pitchFamily="49" charset="0"/>
              </a:rPr>
              <a:t>);</a:t>
            </a:r>
          </a:p>
          <a:p>
            <a:r>
              <a:rPr lang="en-GB" sz="1150" dirty="0">
                <a:latin typeface="Consolas" panose="020B0609020204030204" pitchFamily="49" charset="0"/>
              </a:rPr>
              <a:t>  </a:t>
            </a:r>
            <a:r>
              <a:rPr lang="en-GB" sz="1150" dirty="0" err="1" smtClean="0">
                <a:latin typeface="Consolas" panose="020B0609020204030204" pitchFamily="49" charset="0"/>
              </a:rPr>
              <a:t>Var</a:t>
            </a:r>
            <a:r>
              <a:rPr lang="en-GB" sz="1150" dirty="0" smtClean="0">
                <a:latin typeface="Consolas" panose="020B0609020204030204" pitchFamily="49" charset="0"/>
              </a:rPr>
              <a:t> </a:t>
            </a:r>
            <a:r>
              <a:rPr lang="en-GB" sz="1150" dirty="0" err="1" smtClean="0">
                <a:latin typeface="Consolas" panose="020B0609020204030204" pitchFamily="49" charset="0"/>
              </a:rPr>
              <a:t>NewWordList</a:t>
            </a:r>
            <a:r>
              <a:rPr lang="en-GB" sz="1150" dirty="0" smtClean="0">
                <a:latin typeface="Consolas" panose="020B0609020204030204" pitchFamily="49" charset="0"/>
              </a:rPr>
              <a:t> </a:t>
            </a:r>
            <a:r>
              <a:rPr lang="en-GB" sz="1150" dirty="0">
                <a:latin typeface="Consolas" panose="020B0609020204030204" pitchFamily="49" charset="0"/>
              </a:rPr>
              <a:t>:= Filter(</a:t>
            </a:r>
            <a:r>
              <a:rPr lang="en-GB" sz="1150" dirty="0" err="1">
                <a:latin typeface="Consolas" panose="020B0609020204030204" pitchFamily="49" charset="0"/>
              </a:rPr>
              <a:t>WordList</a:t>
            </a:r>
            <a:r>
              <a:rPr lang="en-GB" sz="1150" dirty="0">
                <a:latin typeface="Consolas" panose="020B0609020204030204" pitchFamily="49" charset="0"/>
              </a:rPr>
              <a:t>, </a:t>
            </a:r>
            <a:r>
              <a:rPr lang="en-GB" sz="1150" dirty="0">
                <a:solidFill>
                  <a:schemeClr val="accent6"/>
                </a:solidFill>
                <a:latin typeface="Consolas" panose="020B0609020204030204" pitchFamily="49" charset="0"/>
              </a:rPr>
              <a:t>{with} </a:t>
            </a:r>
            <a:r>
              <a:rPr lang="en-GB" sz="1150" dirty="0">
                <a:latin typeface="Consolas" panose="020B0609020204030204" pitchFamily="49" charset="0"/>
              </a:rPr>
              <a:t>Function (Word : String) : Boolean</a:t>
            </a:r>
          </a:p>
          <a:p>
            <a:r>
              <a:rPr lang="en-GB" sz="1150" dirty="0">
                <a:latin typeface="Consolas" panose="020B0609020204030204" pitchFamily="49" charset="0"/>
              </a:rPr>
              <a:t>                                           </a:t>
            </a:r>
            <a:r>
              <a:rPr lang="en-GB" sz="1150" dirty="0" smtClean="0">
                <a:latin typeface="Consolas" panose="020B0609020204030204" pitchFamily="49" charset="0"/>
              </a:rPr>
              <a:t>    Begin</a:t>
            </a:r>
            <a:endParaRPr lang="en-GB" sz="1150" dirty="0">
              <a:latin typeface="Consolas" panose="020B0609020204030204" pitchFamily="49" charset="0"/>
            </a:endParaRPr>
          </a:p>
          <a:p>
            <a:r>
              <a:rPr lang="en-GB" sz="1150" dirty="0">
                <a:latin typeface="Consolas" panose="020B0609020204030204" pitchFamily="49" charset="0"/>
              </a:rPr>
              <a:t>                                             </a:t>
            </a:r>
            <a:r>
              <a:rPr lang="en-GB" sz="1150" dirty="0" smtClean="0">
                <a:latin typeface="Consolas" panose="020B0609020204030204" pitchFamily="49" charset="0"/>
              </a:rPr>
              <a:t>    If </a:t>
            </a:r>
            <a:r>
              <a:rPr lang="en-GB" sz="1150" dirty="0" err="1">
                <a:latin typeface="Consolas" panose="020B0609020204030204" pitchFamily="49" charset="0"/>
              </a:rPr>
              <a:t>Word.Length</a:t>
            </a:r>
            <a:r>
              <a:rPr lang="en-GB" sz="1150" dirty="0">
                <a:latin typeface="Consolas" panose="020B0609020204030204" pitchFamily="49" charset="0"/>
              </a:rPr>
              <a:t> = </a:t>
            </a:r>
            <a:r>
              <a:rPr lang="en-GB" sz="1150" dirty="0" err="1">
                <a:latin typeface="Consolas" panose="020B0609020204030204" pitchFamily="49" charset="0"/>
              </a:rPr>
              <a:t>WordLength</a:t>
            </a:r>
            <a:endParaRPr lang="en-GB" sz="1150" dirty="0">
              <a:latin typeface="Consolas" panose="020B0609020204030204" pitchFamily="49" charset="0"/>
            </a:endParaRPr>
          </a:p>
          <a:p>
            <a:r>
              <a:rPr lang="en-GB" sz="1150" dirty="0">
                <a:latin typeface="Consolas" panose="020B0609020204030204" pitchFamily="49" charset="0"/>
              </a:rPr>
              <a:t>                                               </a:t>
            </a:r>
            <a:r>
              <a:rPr lang="en-GB" sz="1150" dirty="0" smtClean="0">
                <a:latin typeface="Consolas" panose="020B0609020204030204" pitchFamily="49" charset="0"/>
              </a:rPr>
              <a:t>    Then </a:t>
            </a:r>
            <a:r>
              <a:rPr lang="en-GB" sz="1150" dirty="0">
                <a:latin typeface="Consolas" panose="020B0609020204030204" pitchFamily="49" charset="0"/>
              </a:rPr>
              <a:t>Result := True</a:t>
            </a:r>
          </a:p>
          <a:p>
            <a:r>
              <a:rPr lang="en-GB" sz="1150" dirty="0">
                <a:latin typeface="Consolas" panose="020B0609020204030204" pitchFamily="49" charset="0"/>
              </a:rPr>
              <a:t>                                               </a:t>
            </a:r>
            <a:r>
              <a:rPr lang="en-GB" sz="1150" dirty="0" smtClean="0">
                <a:latin typeface="Consolas" panose="020B0609020204030204" pitchFamily="49" charset="0"/>
              </a:rPr>
              <a:t>    Else </a:t>
            </a:r>
            <a:r>
              <a:rPr lang="en-GB" sz="1150" dirty="0">
                <a:latin typeface="Consolas" panose="020B0609020204030204" pitchFamily="49" charset="0"/>
              </a:rPr>
              <a:t>Result := False;</a:t>
            </a:r>
          </a:p>
          <a:p>
            <a:r>
              <a:rPr lang="en-GB" sz="1150" dirty="0">
                <a:latin typeface="Consolas" panose="020B0609020204030204" pitchFamily="49" charset="0"/>
              </a:rPr>
              <a:t>                                           </a:t>
            </a:r>
            <a:r>
              <a:rPr lang="en-GB" sz="1150" dirty="0" smtClean="0">
                <a:latin typeface="Consolas" panose="020B0609020204030204" pitchFamily="49" charset="0"/>
              </a:rPr>
              <a:t>    End</a:t>
            </a:r>
            <a:r>
              <a:rPr lang="en-GB" sz="1150" dirty="0">
                <a:latin typeface="Consolas" panose="020B0609020204030204" pitchFamily="49" charset="0"/>
              </a:rPr>
              <a:t>);  </a:t>
            </a:r>
            <a:endParaRPr lang="en-GB" sz="1150" dirty="0" smtClean="0">
              <a:latin typeface="Consolas" panose="020B0609020204030204" pitchFamily="49" charset="0"/>
            </a:endParaRPr>
          </a:p>
          <a:p>
            <a:r>
              <a:rPr lang="en-GB" sz="1150" dirty="0">
                <a:latin typeface="Consolas" panose="020B0609020204030204" pitchFamily="49" charset="0"/>
              </a:rPr>
              <a:t> </a:t>
            </a:r>
            <a:r>
              <a:rPr lang="en-GB" sz="1150" dirty="0" smtClean="0">
                <a:latin typeface="Consolas" panose="020B0609020204030204" pitchFamily="49" charset="0"/>
              </a:rPr>
              <a:t> If </a:t>
            </a:r>
            <a:r>
              <a:rPr lang="en-GB" sz="1150" dirty="0" err="1">
                <a:latin typeface="Consolas" panose="020B0609020204030204" pitchFamily="49" charset="0"/>
              </a:rPr>
              <a:t>NewWordList.Count</a:t>
            </a:r>
            <a:r>
              <a:rPr lang="en-GB" sz="1150" dirty="0">
                <a:latin typeface="Consolas" panose="020B0609020204030204" pitchFamily="49" charset="0"/>
              </a:rPr>
              <a:t> &lt;&gt; 0</a:t>
            </a:r>
          </a:p>
          <a:p>
            <a:r>
              <a:rPr lang="en-GB" sz="1150" dirty="0">
                <a:latin typeface="Consolas" panose="020B0609020204030204" pitchFamily="49" charset="0"/>
              </a:rPr>
              <a:t>    Then</a:t>
            </a:r>
          </a:p>
          <a:p>
            <a:r>
              <a:rPr lang="en-GB" sz="1150" dirty="0">
                <a:latin typeface="Consolas" panose="020B0609020204030204" pitchFamily="49" charset="0"/>
              </a:rPr>
              <a:t>      Begin</a:t>
            </a:r>
          </a:p>
          <a:p>
            <a:r>
              <a:rPr lang="en-GB" sz="1150" dirty="0">
                <a:latin typeface="Consolas" panose="020B0609020204030204" pitchFamily="49" charset="0"/>
              </a:rPr>
              <a:t>        For </a:t>
            </a:r>
            <a:r>
              <a:rPr lang="en-GB" sz="1150" dirty="0" err="1" smtClean="0">
                <a:latin typeface="Consolas" panose="020B0609020204030204" pitchFamily="49" charset="0"/>
              </a:rPr>
              <a:t>Var</a:t>
            </a:r>
            <a:r>
              <a:rPr lang="en-GB" sz="1150" dirty="0" smtClean="0">
                <a:latin typeface="Consolas" panose="020B0609020204030204" pitchFamily="49" charset="0"/>
              </a:rPr>
              <a:t> Word </a:t>
            </a:r>
            <a:r>
              <a:rPr lang="en-GB" sz="1150" dirty="0">
                <a:latin typeface="Consolas" panose="020B0609020204030204" pitchFamily="49" charset="0"/>
              </a:rPr>
              <a:t>In </a:t>
            </a:r>
            <a:r>
              <a:rPr lang="en-GB" sz="1150" dirty="0" err="1" smtClean="0">
                <a:latin typeface="Consolas" panose="020B0609020204030204" pitchFamily="49" charset="0"/>
              </a:rPr>
              <a:t>NewWordList</a:t>
            </a:r>
            <a:r>
              <a:rPr lang="en-GB" sz="1150" dirty="0" smtClean="0">
                <a:latin typeface="Consolas" panose="020B0609020204030204" pitchFamily="49" charset="0"/>
              </a:rPr>
              <a:t> </a:t>
            </a:r>
            <a:r>
              <a:rPr lang="en-GB" sz="1150" dirty="0">
                <a:latin typeface="Consolas" panose="020B0609020204030204" pitchFamily="49" charset="0"/>
              </a:rPr>
              <a:t>Do </a:t>
            </a:r>
            <a:r>
              <a:rPr lang="en-GB" sz="1150" dirty="0" err="1">
                <a:latin typeface="Consolas" panose="020B0609020204030204" pitchFamily="49" charset="0"/>
              </a:rPr>
              <a:t>Writeln</a:t>
            </a:r>
            <a:r>
              <a:rPr lang="en-GB" sz="1150" dirty="0">
                <a:latin typeface="Consolas" panose="020B0609020204030204" pitchFamily="49" charset="0"/>
              </a:rPr>
              <a:t>(Word);</a:t>
            </a:r>
          </a:p>
          <a:p>
            <a:r>
              <a:rPr lang="en-GB" sz="1150" dirty="0">
                <a:latin typeface="Consolas" panose="020B0609020204030204" pitchFamily="49" charset="0"/>
              </a:rPr>
              <a:t>        </a:t>
            </a:r>
            <a:r>
              <a:rPr lang="en-GB" sz="1150" dirty="0" err="1">
                <a:latin typeface="Consolas" panose="020B0609020204030204" pitchFamily="49" charset="0"/>
              </a:rPr>
              <a:t>Writeln</a:t>
            </a:r>
            <a:r>
              <a:rPr lang="en-GB" sz="1150" dirty="0">
                <a:latin typeface="Consolas" panose="020B0609020204030204" pitchFamily="49" charset="0"/>
              </a:rPr>
              <a:t>('Number of words of length ', </a:t>
            </a:r>
            <a:r>
              <a:rPr lang="en-GB" sz="1150" dirty="0" err="1">
                <a:latin typeface="Consolas" panose="020B0609020204030204" pitchFamily="49" charset="0"/>
              </a:rPr>
              <a:t>WordLength</a:t>
            </a:r>
            <a:r>
              <a:rPr lang="en-GB" sz="1150" dirty="0">
                <a:latin typeface="Consolas" panose="020B0609020204030204" pitchFamily="49" charset="0"/>
              </a:rPr>
              <a:t>, ' is ', </a:t>
            </a:r>
            <a:r>
              <a:rPr lang="en-GB" sz="1150" dirty="0" err="1">
                <a:latin typeface="Consolas" panose="020B0609020204030204" pitchFamily="49" charset="0"/>
              </a:rPr>
              <a:t>NewWordList.Count</a:t>
            </a:r>
            <a:r>
              <a:rPr lang="en-GB" sz="1150" dirty="0">
                <a:latin typeface="Consolas" panose="020B0609020204030204" pitchFamily="49" charset="0"/>
              </a:rPr>
              <a:t>);</a:t>
            </a:r>
          </a:p>
          <a:p>
            <a:r>
              <a:rPr lang="en-GB" sz="1150" dirty="0">
                <a:latin typeface="Consolas" panose="020B0609020204030204" pitchFamily="49" charset="0"/>
              </a:rPr>
              <a:t>      End</a:t>
            </a:r>
          </a:p>
          <a:p>
            <a:r>
              <a:rPr lang="en-GB" sz="1150" dirty="0">
                <a:latin typeface="Consolas" panose="020B0609020204030204" pitchFamily="49" charset="0"/>
              </a:rPr>
              <a:t>    Else </a:t>
            </a:r>
            <a:r>
              <a:rPr lang="en-GB" sz="1150" dirty="0" err="1">
                <a:latin typeface="Consolas" panose="020B0609020204030204" pitchFamily="49" charset="0"/>
              </a:rPr>
              <a:t>Writeln</a:t>
            </a:r>
            <a:r>
              <a:rPr lang="en-GB" sz="1150" dirty="0">
                <a:latin typeface="Consolas" panose="020B0609020204030204" pitchFamily="49" charset="0"/>
              </a:rPr>
              <a:t>('No words of length ', </a:t>
            </a:r>
            <a:r>
              <a:rPr lang="en-GB" sz="1150" dirty="0" err="1">
                <a:latin typeface="Consolas" panose="020B0609020204030204" pitchFamily="49" charset="0"/>
              </a:rPr>
              <a:t>WordLength</a:t>
            </a:r>
            <a:r>
              <a:rPr lang="en-GB" sz="1150" dirty="0">
                <a:latin typeface="Consolas" panose="020B0609020204030204" pitchFamily="49" charset="0"/>
              </a:rPr>
              <a:t>);</a:t>
            </a:r>
          </a:p>
          <a:p>
            <a:r>
              <a:rPr lang="en-GB" sz="1150" dirty="0">
                <a:latin typeface="Consolas" panose="020B0609020204030204" pitchFamily="49" charset="0"/>
              </a:rPr>
              <a:t>  </a:t>
            </a:r>
            <a:r>
              <a:rPr lang="en-GB" sz="1150" dirty="0" err="1">
                <a:latin typeface="Consolas" panose="020B0609020204030204" pitchFamily="49" charset="0"/>
              </a:rPr>
              <a:t>Readln</a:t>
            </a:r>
            <a:r>
              <a:rPr lang="en-GB" sz="1150" dirty="0">
                <a:latin typeface="Consolas" panose="020B0609020204030204" pitchFamily="49" charset="0"/>
              </a:rPr>
              <a:t>;</a:t>
            </a:r>
          </a:p>
          <a:p>
            <a:r>
              <a:rPr lang="en-GB" sz="1150" dirty="0">
                <a:latin typeface="Consolas" panose="020B0609020204030204" pitchFamily="49" charset="0"/>
              </a:rPr>
              <a:t>End.</a:t>
            </a:r>
          </a:p>
          <a:p>
            <a:endParaRPr lang="en-GB" dirty="0"/>
          </a:p>
        </p:txBody>
      </p:sp>
      <p:sp>
        <p:nvSpPr>
          <p:cNvPr id="4" name="TextBox 3"/>
          <p:cNvSpPr txBox="1"/>
          <p:nvPr/>
        </p:nvSpPr>
        <p:spPr>
          <a:xfrm>
            <a:off x="6915739" y="4433308"/>
            <a:ext cx="4199238" cy="646331"/>
          </a:xfrm>
          <a:prstGeom prst="rect">
            <a:avLst/>
          </a:prstGeom>
          <a:noFill/>
        </p:spPr>
        <p:txBody>
          <a:bodyPr wrap="square" rtlCol="0">
            <a:spAutoFit/>
          </a:bodyPr>
          <a:lstStyle/>
          <a:p>
            <a:r>
              <a:rPr lang="en-GB" dirty="0" smtClean="0">
                <a:solidFill>
                  <a:srgbClr val="FF0000"/>
                </a:solidFill>
              </a:rPr>
              <a:t>Using an anonymous function makes it very easy to change the filter criterion</a:t>
            </a:r>
            <a:endParaRPr lang="en-GB" dirty="0">
              <a:solidFill>
                <a:srgbClr val="FF0000"/>
              </a:solidFill>
            </a:endParaRPr>
          </a:p>
        </p:txBody>
      </p:sp>
      <p:pic>
        <p:nvPicPr>
          <p:cNvPr id="5" name="Picture 4"/>
          <p:cNvPicPr>
            <a:picLocks noChangeAspect="1"/>
          </p:cNvPicPr>
          <p:nvPr/>
        </p:nvPicPr>
        <p:blipFill>
          <a:blip r:embed="rId2"/>
          <a:stretch>
            <a:fillRect/>
          </a:stretch>
        </p:blipFill>
        <p:spPr>
          <a:xfrm>
            <a:off x="7386355" y="1090066"/>
            <a:ext cx="3258005" cy="2305372"/>
          </a:xfrm>
          <a:prstGeom prst="rect">
            <a:avLst/>
          </a:prstGeom>
        </p:spPr>
      </p:pic>
      <p:sp>
        <p:nvSpPr>
          <p:cNvPr id="6" name="Slide Number Placeholder 5"/>
          <p:cNvSpPr>
            <a:spLocks noGrp="1"/>
          </p:cNvSpPr>
          <p:nvPr>
            <p:ph type="sldNum" sz="quarter" idx="12"/>
          </p:nvPr>
        </p:nvSpPr>
        <p:spPr/>
        <p:txBody>
          <a:bodyPr/>
          <a:lstStyle/>
          <a:p>
            <a:fld id="{F3FB39D1-6B6F-4AC9-B245-7074094B5DCF}" type="slidenum">
              <a:rPr lang="en-GB" smtClean="0"/>
              <a:t>22</a:t>
            </a:fld>
            <a:endParaRPr lang="en-GB"/>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8" name="TextBox 7"/>
          <p:cNvSpPr txBox="1"/>
          <p:nvPr/>
        </p:nvSpPr>
        <p:spPr>
          <a:xfrm>
            <a:off x="-10890" y="6991350"/>
            <a:ext cx="12192000" cy="70485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320831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8" end="1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20" end="2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21" end="2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2" end="2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3" end="2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4" end="2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26" end="26"/>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27" end="27"/>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
                                            <p:txEl>
                                              <p:pRg st="28" end="28"/>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
                                            <p:txEl>
                                              <p:pRg st="29" end="29"/>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
                                            <p:txEl>
                                              <p:pRg st="30" end="3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
                                            <p:txEl>
                                              <p:pRg st="31" end="3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
                                            <p:txEl>
                                              <p:pRg st="32" end="32"/>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
                                            <p:txEl>
                                              <p:pRg st="33" end="33"/>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
                                            <p:txEl>
                                              <p:pRg st="34" end="3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FB39D1-6B6F-4AC9-B245-7074094B5DCF}" type="slidenum">
              <a:rPr lang="en-GB" smtClean="0"/>
              <a:t>23</a:t>
            </a:fld>
            <a:endParaRPr lang="en-GB"/>
          </a:p>
        </p:txBody>
      </p:sp>
      <p:pic>
        <p:nvPicPr>
          <p:cNvPr id="3" name="Picture 2"/>
          <p:cNvPicPr>
            <a:picLocks noChangeAspect="1"/>
          </p:cNvPicPr>
          <p:nvPr/>
        </p:nvPicPr>
        <p:blipFill>
          <a:blip r:embed="rId2"/>
          <a:stretch>
            <a:fillRect/>
          </a:stretch>
        </p:blipFill>
        <p:spPr>
          <a:xfrm>
            <a:off x="1725763" y="800016"/>
            <a:ext cx="3801005" cy="5668166"/>
          </a:xfrm>
          <a:prstGeom prst="rect">
            <a:avLst/>
          </a:prstGeom>
        </p:spPr>
      </p:pic>
      <p:sp>
        <p:nvSpPr>
          <p:cNvPr id="4" name="Title 1"/>
          <p:cNvSpPr txBox="1">
            <a:spLocks/>
          </p:cNvSpPr>
          <p:nvPr/>
        </p:nvSpPr>
        <p:spPr>
          <a:xfrm>
            <a:off x="222495" y="43848"/>
            <a:ext cx="10515600" cy="623416"/>
          </a:xfrm>
          <a:prstGeom prst="rect">
            <a:avLst/>
          </a:prstGeom>
        </p:spPr>
        <p:txBody>
          <a:bodyP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smtClean="0">
                <a:solidFill>
                  <a:srgbClr val="00B0F0"/>
                </a:solidFill>
              </a:rPr>
              <a:t>Programs used in Session 34 Delphi Boot Camp 2022</a:t>
            </a:r>
          </a:p>
          <a:p>
            <a:r>
              <a:rPr lang="en-GB" sz="3500" dirty="0" smtClean="0">
                <a:solidFill>
                  <a:srgbClr val="00B0F0"/>
                </a:solidFill>
              </a:rPr>
              <a:t>And some that there wasn’t time to demonstrate</a:t>
            </a:r>
            <a:endParaRPr lang="en-GB" sz="3500" dirty="0">
              <a:solidFill>
                <a:srgbClr val="00B0F0"/>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6" name="TextBox 5"/>
          <p:cNvSpPr txBox="1"/>
          <p:nvPr/>
        </p:nvSpPr>
        <p:spPr>
          <a:xfrm>
            <a:off x="6246976" y="2768837"/>
            <a:ext cx="5187297" cy="2031325"/>
          </a:xfrm>
          <a:prstGeom prst="rect">
            <a:avLst/>
          </a:prstGeom>
          <a:noFill/>
        </p:spPr>
        <p:txBody>
          <a:bodyPr wrap="square" rtlCol="0">
            <a:spAutoFit/>
          </a:bodyPr>
          <a:lstStyle/>
          <a:p>
            <a:r>
              <a:rPr lang="en-GB" dirty="0" smtClean="0"/>
              <a:t>Contact </a:t>
            </a:r>
            <a:r>
              <a:rPr lang="en-GB" dirty="0" smtClean="0">
                <a:hlinkClick r:id="rId4"/>
              </a:rPr>
              <a:t>drbond@educational-computing.co.uk</a:t>
            </a:r>
            <a:endParaRPr lang="en-GB" dirty="0" smtClean="0"/>
          </a:p>
          <a:p>
            <a:r>
              <a:rPr lang="en-GB" dirty="0" smtClean="0"/>
              <a:t>To obtain a download link to the source code for these programs</a:t>
            </a:r>
          </a:p>
          <a:p>
            <a:endParaRPr lang="en-GB" dirty="0"/>
          </a:p>
          <a:p>
            <a:r>
              <a:rPr lang="en-GB" dirty="0" smtClean="0"/>
              <a:t>Or</a:t>
            </a:r>
          </a:p>
          <a:p>
            <a:r>
              <a:rPr lang="en-GB" dirty="0" smtClean="0"/>
              <a:t>Use download link provided by Embarcadero at LearnDelphi.org.</a:t>
            </a:r>
            <a:endParaRPr lang="en-GB" dirty="0"/>
          </a:p>
        </p:txBody>
      </p:sp>
    </p:spTree>
    <p:extLst>
      <p:ext uri="{BB962C8B-B14F-4D97-AF65-F5344CB8AC3E}">
        <p14:creationId xmlns:p14="http://schemas.microsoft.com/office/powerpoint/2010/main" val="1761679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FB39D1-6B6F-4AC9-B245-7074094B5DCF}" type="slidenum">
              <a:rPr lang="en-GB" smtClean="0"/>
              <a:t>24</a:t>
            </a:fld>
            <a:endParaRPr lang="en-GB"/>
          </a:p>
        </p:txBody>
      </p:sp>
      <p:sp>
        <p:nvSpPr>
          <p:cNvPr id="3" name="Rectangle 2"/>
          <p:cNvSpPr/>
          <p:nvPr/>
        </p:nvSpPr>
        <p:spPr>
          <a:xfrm>
            <a:off x="308789" y="986808"/>
            <a:ext cx="13707454" cy="6001643"/>
          </a:xfrm>
          <a:prstGeom prst="rect">
            <a:avLst/>
          </a:prstGeom>
        </p:spPr>
        <p:txBody>
          <a:bodyPr wrap="square">
            <a:spAutoFit/>
          </a:bodyPr>
          <a:lstStyle/>
          <a:p>
            <a:endParaRPr lang="en-GB" sz="600" dirty="0">
              <a:latin typeface="Consolas" panose="020B0609020204030204" pitchFamily="49" charset="0"/>
            </a:endParaRPr>
          </a:p>
          <a:p>
            <a:r>
              <a:rPr lang="en-GB" sz="1200" dirty="0" err="1">
                <a:latin typeface="Consolas" panose="020B0609020204030204" pitchFamily="49" charset="0"/>
              </a:rPr>
              <a:t>Const</a:t>
            </a:r>
            <a:endParaRPr lang="en-GB" sz="1200" dirty="0">
              <a:latin typeface="Consolas" panose="020B0609020204030204" pitchFamily="49" charset="0"/>
            </a:endParaRPr>
          </a:p>
          <a:p>
            <a:r>
              <a:rPr lang="en-GB" sz="1200" dirty="0">
                <a:latin typeface="Consolas" panose="020B0609020204030204" pitchFamily="49" charset="0"/>
              </a:rPr>
              <a:t>  </a:t>
            </a:r>
            <a:r>
              <a:rPr lang="en-GB" sz="1200" dirty="0" err="1">
                <a:latin typeface="Consolas" panose="020B0609020204030204" pitchFamily="49" charset="0"/>
              </a:rPr>
              <a:t>UpperInteger</a:t>
            </a:r>
            <a:r>
              <a:rPr lang="en-GB" sz="1200" dirty="0">
                <a:latin typeface="Consolas" panose="020B0609020204030204" pitchFamily="49" charset="0"/>
              </a:rPr>
              <a:t> = 10000000</a:t>
            </a:r>
            <a:r>
              <a:rPr lang="en-GB" sz="1200" dirty="0" smtClean="0">
                <a:latin typeface="Consolas" panose="020B0609020204030204" pitchFamily="49" charset="0"/>
              </a:rPr>
              <a:t>;</a:t>
            </a:r>
            <a:endParaRPr lang="en-GB" sz="1200" dirty="0">
              <a:latin typeface="Consolas" panose="020B0609020204030204" pitchFamily="49" charset="0"/>
            </a:endParaRPr>
          </a:p>
          <a:p>
            <a:endParaRPr lang="en-GB" sz="1200" dirty="0">
              <a:latin typeface="Consolas" panose="020B0609020204030204" pitchFamily="49" charset="0"/>
            </a:endParaRPr>
          </a:p>
          <a:p>
            <a:r>
              <a:rPr lang="en-GB" sz="1200" dirty="0">
                <a:latin typeface="Consolas" panose="020B0609020204030204" pitchFamily="49" charset="0"/>
              </a:rPr>
              <a:t>Begin</a:t>
            </a:r>
          </a:p>
          <a:p>
            <a:r>
              <a:rPr lang="en-GB" sz="1200" dirty="0">
                <a:latin typeface="Consolas" panose="020B0609020204030204" pitchFamily="49" charset="0"/>
              </a:rPr>
              <a:t>   </a:t>
            </a:r>
            <a:r>
              <a:rPr lang="en-GB" sz="1200" dirty="0" smtClean="0">
                <a:latin typeface="Consolas" panose="020B0609020204030204" pitchFamily="49" charset="0"/>
              </a:rPr>
              <a:t>Try</a:t>
            </a:r>
          </a:p>
          <a:p>
            <a:r>
              <a:rPr lang="en-GB" sz="1200" dirty="0" smtClean="0">
                <a:latin typeface="Consolas" panose="020B0609020204030204" pitchFamily="49" charset="0"/>
              </a:rPr>
              <a:t>     // </a:t>
            </a:r>
            <a:r>
              <a:rPr lang="en-GB" sz="1200" dirty="0">
                <a:latin typeface="Consolas" panose="020B0609020204030204" pitchFamily="49" charset="0"/>
              </a:rPr>
              <a:t>counts the prime numbers below a given value using a single thread</a:t>
            </a:r>
            <a:endParaRPr lang="en-GB" sz="1200" dirty="0" smtClean="0">
              <a:latin typeface="Consolas" panose="020B0609020204030204" pitchFamily="49" charset="0"/>
            </a:endParaRPr>
          </a:p>
          <a:p>
            <a:r>
              <a:rPr lang="en-GB" sz="1200" dirty="0" smtClean="0">
                <a:latin typeface="Consolas" panose="020B0609020204030204" pitchFamily="49" charset="0"/>
              </a:rPr>
              <a:t>     Total </a:t>
            </a:r>
            <a:r>
              <a:rPr lang="en-GB" sz="1200" dirty="0">
                <a:latin typeface="Consolas" panose="020B0609020204030204" pitchFamily="49" charset="0"/>
              </a:rPr>
              <a:t>:= 0;</a:t>
            </a:r>
          </a:p>
          <a:p>
            <a:r>
              <a:rPr lang="en-GB" sz="1200" dirty="0">
                <a:latin typeface="Consolas" panose="020B0609020204030204" pitchFamily="49" charset="0"/>
              </a:rPr>
              <a:t>     </a:t>
            </a:r>
            <a:r>
              <a:rPr lang="en-GB" sz="1200" dirty="0" err="1">
                <a:latin typeface="Consolas" panose="020B0609020204030204" pitchFamily="49" charset="0"/>
              </a:rPr>
              <a:t>StopWatch</a:t>
            </a:r>
            <a:r>
              <a:rPr lang="en-GB" sz="1200" dirty="0">
                <a:latin typeface="Consolas" panose="020B0609020204030204" pitchFamily="49" charset="0"/>
              </a:rPr>
              <a:t> :=</a:t>
            </a:r>
            <a:r>
              <a:rPr lang="en-GB" sz="1200" dirty="0" err="1">
                <a:latin typeface="Consolas" panose="020B0609020204030204" pitchFamily="49" charset="0"/>
              </a:rPr>
              <a:t>TStopWatch.Create</a:t>
            </a:r>
            <a:r>
              <a:rPr lang="en-GB" sz="1200" dirty="0">
                <a:latin typeface="Consolas" panose="020B0609020204030204" pitchFamily="49" charset="0"/>
              </a:rPr>
              <a:t>;</a:t>
            </a:r>
          </a:p>
          <a:p>
            <a:r>
              <a:rPr lang="en-GB" sz="1200" dirty="0">
                <a:latin typeface="Consolas" panose="020B0609020204030204" pitchFamily="49" charset="0"/>
              </a:rPr>
              <a:t>     </a:t>
            </a:r>
            <a:r>
              <a:rPr lang="en-GB" sz="1200" dirty="0" err="1">
                <a:latin typeface="Consolas" panose="020B0609020204030204" pitchFamily="49" charset="0"/>
              </a:rPr>
              <a:t>StopWatch.Start</a:t>
            </a:r>
            <a:r>
              <a:rPr lang="en-GB" sz="1200" dirty="0">
                <a:latin typeface="Consolas" panose="020B0609020204030204" pitchFamily="49" charset="0"/>
              </a:rPr>
              <a:t>;</a:t>
            </a:r>
          </a:p>
          <a:p>
            <a:r>
              <a:rPr lang="en-GB" sz="1200" dirty="0">
                <a:latin typeface="Consolas" panose="020B0609020204030204" pitchFamily="49" charset="0"/>
              </a:rPr>
              <a:t>     For </a:t>
            </a:r>
            <a:r>
              <a:rPr lang="en-GB" sz="1200" dirty="0" err="1">
                <a:latin typeface="Consolas" panose="020B0609020204030204" pitchFamily="49" charset="0"/>
              </a:rPr>
              <a:t>Var</a:t>
            </a:r>
            <a:r>
              <a:rPr lang="en-GB" sz="1200" dirty="0">
                <a:latin typeface="Consolas" panose="020B0609020204030204" pitchFamily="49" charset="0"/>
              </a:rPr>
              <a:t> </a:t>
            </a:r>
            <a:r>
              <a:rPr lang="en-GB" sz="1200" dirty="0" err="1">
                <a:latin typeface="Consolas" panose="020B0609020204030204" pitchFamily="49" charset="0"/>
              </a:rPr>
              <a:t>i</a:t>
            </a:r>
            <a:r>
              <a:rPr lang="en-GB" sz="1200" dirty="0">
                <a:latin typeface="Consolas" panose="020B0609020204030204" pitchFamily="49" charset="0"/>
              </a:rPr>
              <a:t> : Int64 := 2 To </a:t>
            </a:r>
            <a:r>
              <a:rPr lang="en-GB" sz="1200" dirty="0" err="1">
                <a:latin typeface="Consolas" panose="020B0609020204030204" pitchFamily="49" charset="0"/>
              </a:rPr>
              <a:t>UpperInteger</a:t>
            </a:r>
            <a:endParaRPr lang="en-GB" sz="1200" dirty="0">
              <a:latin typeface="Consolas" panose="020B0609020204030204" pitchFamily="49" charset="0"/>
            </a:endParaRPr>
          </a:p>
          <a:p>
            <a:r>
              <a:rPr lang="en-GB" sz="1200" dirty="0">
                <a:latin typeface="Consolas" panose="020B0609020204030204" pitchFamily="49" charset="0"/>
              </a:rPr>
              <a:t>       Do</a:t>
            </a:r>
          </a:p>
          <a:p>
            <a:r>
              <a:rPr lang="en-GB" sz="1200" dirty="0">
                <a:latin typeface="Consolas" panose="020B0609020204030204" pitchFamily="49" charset="0"/>
              </a:rPr>
              <a:t>         If </a:t>
            </a:r>
            <a:r>
              <a:rPr lang="en-GB" sz="1200" dirty="0" err="1">
                <a:latin typeface="Consolas" panose="020B0609020204030204" pitchFamily="49" charset="0"/>
              </a:rPr>
              <a:t>IsPrime</a:t>
            </a:r>
            <a:r>
              <a:rPr lang="en-GB" sz="1200" dirty="0">
                <a:latin typeface="Consolas" panose="020B0609020204030204" pitchFamily="49" charset="0"/>
              </a:rPr>
              <a:t>(</a:t>
            </a:r>
            <a:r>
              <a:rPr lang="en-GB" sz="1200" dirty="0" err="1">
                <a:latin typeface="Consolas" panose="020B0609020204030204" pitchFamily="49" charset="0"/>
              </a:rPr>
              <a:t>i</a:t>
            </a:r>
            <a:r>
              <a:rPr lang="en-GB" sz="1200" dirty="0">
                <a:latin typeface="Consolas" panose="020B0609020204030204" pitchFamily="49" charset="0"/>
              </a:rPr>
              <a:t>)</a:t>
            </a:r>
          </a:p>
          <a:p>
            <a:r>
              <a:rPr lang="en-GB" sz="1200" dirty="0">
                <a:latin typeface="Consolas" panose="020B0609020204030204" pitchFamily="49" charset="0"/>
              </a:rPr>
              <a:t>           Then Total := Total + 1;</a:t>
            </a:r>
          </a:p>
          <a:p>
            <a:r>
              <a:rPr lang="en-GB" sz="1200" dirty="0">
                <a:latin typeface="Consolas" panose="020B0609020204030204" pitchFamily="49" charset="0"/>
              </a:rPr>
              <a:t>     </a:t>
            </a:r>
            <a:r>
              <a:rPr lang="en-GB" sz="1200" dirty="0" err="1">
                <a:latin typeface="Consolas" panose="020B0609020204030204" pitchFamily="49" charset="0"/>
              </a:rPr>
              <a:t>StopWatch.Stop</a:t>
            </a:r>
            <a:r>
              <a:rPr lang="en-GB" sz="1200" dirty="0">
                <a:latin typeface="Consolas" panose="020B0609020204030204" pitchFamily="49" charset="0"/>
              </a:rPr>
              <a:t>;</a:t>
            </a:r>
          </a:p>
          <a:p>
            <a:r>
              <a:rPr lang="en-GB" sz="1200" dirty="0">
                <a:latin typeface="Consolas" panose="020B0609020204030204" pitchFamily="49" charset="0"/>
              </a:rPr>
              <a:t>     </a:t>
            </a:r>
            <a:r>
              <a:rPr lang="en-GB" sz="1200" dirty="0" err="1">
                <a:latin typeface="Consolas" panose="020B0609020204030204" pitchFamily="49" charset="0"/>
              </a:rPr>
              <a:t>Writeln</a:t>
            </a:r>
            <a:r>
              <a:rPr lang="en-GB" sz="1200" dirty="0">
                <a:latin typeface="Consolas" panose="020B0609020204030204" pitchFamily="49" charset="0"/>
              </a:rPr>
              <a:t>(Format('Non-parallel For loop. Time (in milliseconds): %d - Primes found: %d', [</a:t>
            </a:r>
            <a:r>
              <a:rPr lang="en-GB" sz="1200" dirty="0" err="1">
                <a:latin typeface="Consolas" panose="020B0609020204030204" pitchFamily="49" charset="0"/>
              </a:rPr>
              <a:t>StopWatch.ElapsedMilliseconds,Total</a:t>
            </a:r>
            <a:r>
              <a:rPr lang="en-GB" sz="1200" dirty="0">
                <a:latin typeface="Consolas" panose="020B0609020204030204" pitchFamily="49" charset="0"/>
              </a:rPr>
              <a:t>]));</a:t>
            </a:r>
            <a:endParaRPr lang="en-GB" sz="1200" dirty="0">
              <a:latin typeface="Consolas" panose="020B0609020204030204" pitchFamily="49" charset="0"/>
            </a:endParaRPr>
          </a:p>
          <a:p>
            <a:r>
              <a:rPr lang="en-GB" sz="1200" dirty="0">
                <a:latin typeface="Consolas" panose="020B0609020204030204" pitchFamily="49" charset="0"/>
              </a:rPr>
              <a:t>     // counts the prime numbers below a given </a:t>
            </a:r>
            <a:r>
              <a:rPr lang="en-GB" sz="1200" dirty="0" smtClean="0">
                <a:latin typeface="Consolas" panose="020B0609020204030204" pitchFamily="49" charset="0"/>
              </a:rPr>
              <a:t>value using parallelisation of loop</a:t>
            </a:r>
            <a:endParaRPr lang="en-GB" sz="1200" dirty="0">
              <a:latin typeface="Consolas" panose="020B0609020204030204" pitchFamily="49" charset="0"/>
            </a:endParaRPr>
          </a:p>
          <a:p>
            <a:r>
              <a:rPr lang="en-GB" sz="1200" dirty="0">
                <a:latin typeface="Consolas" panose="020B0609020204030204" pitchFamily="49" charset="0"/>
              </a:rPr>
              <a:t>     Total := 0;</a:t>
            </a:r>
          </a:p>
          <a:p>
            <a:r>
              <a:rPr lang="en-GB" sz="1200" dirty="0" smtClean="0">
                <a:latin typeface="Consolas" panose="020B0609020204030204" pitchFamily="49" charset="0"/>
              </a:rPr>
              <a:t>     </a:t>
            </a:r>
            <a:r>
              <a:rPr lang="en-GB" sz="1200" dirty="0" err="1" smtClean="0">
                <a:latin typeface="Consolas" panose="020B0609020204030204" pitchFamily="49" charset="0"/>
              </a:rPr>
              <a:t>StopWatch</a:t>
            </a:r>
            <a:r>
              <a:rPr lang="en-GB" sz="1200" dirty="0" smtClean="0">
                <a:latin typeface="Consolas" panose="020B0609020204030204" pitchFamily="49" charset="0"/>
              </a:rPr>
              <a:t> </a:t>
            </a:r>
            <a:r>
              <a:rPr lang="en-GB" sz="1200" dirty="0">
                <a:latin typeface="Consolas" panose="020B0609020204030204" pitchFamily="49" charset="0"/>
              </a:rPr>
              <a:t>:=</a:t>
            </a:r>
            <a:r>
              <a:rPr lang="en-GB" sz="1200" dirty="0" err="1">
                <a:latin typeface="Consolas" panose="020B0609020204030204" pitchFamily="49" charset="0"/>
              </a:rPr>
              <a:t>TStopWatch.Create</a:t>
            </a:r>
            <a:r>
              <a:rPr lang="en-GB" sz="1200" dirty="0">
                <a:latin typeface="Consolas" panose="020B0609020204030204" pitchFamily="49" charset="0"/>
              </a:rPr>
              <a:t>;</a:t>
            </a:r>
          </a:p>
          <a:p>
            <a:r>
              <a:rPr lang="en-GB" sz="1200" dirty="0">
                <a:latin typeface="Consolas" panose="020B0609020204030204" pitchFamily="49" charset="0"/>
              </a:rPr>
              <a:t>     </a:t>
            </a:r>
            <a:r>
              <a:rPr lang="en-GB" sz="1200" dirty="0" err="1">
                <a:latin typeface="Consolas" panose="020B0609020204030204" pitchFamily="49" charset="0"/>
              </a:rPr>
              <a:t>StopWatch.Start</a:t>
            </a:r>
            <a:r>
              <a:rPr lang="en-GB" sz="1200" dirty="0">
                <a:latin typeface="Consolas" panose="020B0609020204030204" pitchFamily="49" charset="0"/>
              </a:rPr>
              <a:t>;</a:t>
            </a:r>
          </a:p>
          <a:p>
            <a:r>
              <a:rPr lang="en-GB" sz="1200" dirty="0">
                <a:latin typeface="Consolas" panose="020B0609020204030204" pitchFamily="49" charset="0"/>
              </a:rPr>
              <a:t>     </a:t>
            </a:r>
            <a:r>
              <a:rPr lang="en-GB" sz="1200" dirty="0" err="1">
                <a:latin typeface="Consolas" panose="020B0609020204030204" pitchFamily="49" charset="0"/>
              </a:rPr>
              <a:t>TParallel.For</a:t>
            </a:r>
            <a:r>
              <a:rPr lang="en-GB" sz="1200" dirty="0">
                <a:latin typeface="Consolas" panose="020B0609020204030204" pitchFamily="49" charset="0"/>
              </a:rPr>
              <a:t>(2, </a:t>
            </a:r>
            <a:r>
              <a:rPr lang="en-GB" sz="1200" dirty="0" err="1">
                <a:latin typeface="Consolas" panose="020B0609020204030204" pitchFamily="49" charset="0"/>
              </a:rPr>
              <a:t>UpperInteger</a:t>
            </a:r>
            <a:r>
              <a:rPr lang="en-GB" sz="1200" dirty="0">
                <a:latin typeface="Consolas" panose="020B0609020204030204" pitchFamily="49" charset="0"/>
              </a:rPr>
              <a:t>, Procedure(</a:t>
            </a:r>
            <a:r>
              <a:rPr lang="en-GB" sz="1200" dirty="0" err="1">
                <a:latin typeface="Consolas" panose="020B0609020204030204" pitchFamily="49" charset="0"/>
              </a:rPr>
              <a:t>i</a:t>
            </a:r>
            <a:r>
              <a:rPr lang="en-GB" sz="1200" dirty="0">
                <a:latin typeface="Consolas" panose="020B0609020204030204" pitchFamily="49" charset="0"/>
              </a:rPr>
              <a:t> : Int64)</a:t>
            </a:r>
          </a:p>
          <a:p>
            <a:r>
              <a:rPr lang="en-GB" sz="1200" dirty="0">
                <a:latin typeface="Consolas" panose="020B0609020204030204" pitchFamily="49" charset="0"/>
              </a:rPr>
              <a:t>                                      Begin</a:t>
            </a:r>
          </a:p>
          <a:p>
            <a:r>
              <a:rPr lang="en-GB" sz="1200" dirty="0">
                <a:latin typeface="Consolas" panose="020B0609020204030204" pitchFamily="49" charset="0"/>
              </a:rPr>
              <a:t>                                        If </a:t>
            </a:r>
            <a:r>
              <a:rPr lang="en-GB" sz="1200" dirty="0" err="1">
                <a:latin typeface="Consolas" panose="020B0609020204030204" pitchFamily="49" charset="0"/>
              </a:rPr>
              <a:t>IsPrime</a:t>
            </a:r>
            <a:r>
              <a:rPr lang="en-GB" sz="1200" dirty="0">
                <a:latin typeface="Consolas" panose="020B0609020204030204" pitchFamily="49" charset="0"/>
              </a:rPr>
              <a:t>(</a:t>
            </a:r>
            <a:r>
              <a:rPr lang="en-GB" sz="1200" dirty="0" err="1">
                <a:latin typeface="Consolas" panose="020B0609020204030204" pitchFamily="49" charset="0"/>
              </a:rPr>
              <a:t>i</a:t>
            </a:r>
            <a:r>
              <a:rPr lang="en-GB" sz="1200" dirty="0">
                <a:latin typeface="Consolas" panose="020B0609020204030204" pitchFamily="49" charset="0"/>
              </a:rPr>
              <a:t>)</a:t>
            </a:r>
          </a:p>
          <a:p>
            <a:r>
              <a:rPr lang="en-GB" sz="1200" dirty="0">
                <a:latin typeface="Consolas" panose="020B0609020204030204" pitchFamily="49" charset="0"/>
              </a:rPr>
              <a:t>                                          Then </a:t>
            </a:r>
            <a:r>
              <a:rPr lang="en-GB" sz="1200" dirty="0" err="1">
                <a:latin typeface="Consolas" panose="020B0609020204030204" pitchFamily="49" charset="0"/>
              </a:rPr>
              <a:t>TInterlocked.Increment</a:t>
            </a:r>
            <a:r>
              <a:rPr lang="en-GB" sz="1200" dirty="0">
                <a:latin typeface="Consolas" panose="020B0609020204030204" pitchFamily="49" charset="0"/>
              </a:rPr>
              <a:t>(Total);</a:t>
            </a:r>
          </a:p>
          <a:p>
            <a:r>
              <a:rPr lang="en-GB" sz="1200" dirty="0">
                <a:latin typeface="Consolas" panose="020B0609020204030204" pitchFamily="49" charset="0"/>
              </a:rPr>
              <a:t>                                      End);</a:t>
            </a:r>
          </a:p>
          <a:p>
            <a:r>
              <a:rPr lang="en-GB" sz="1200" dirty="0">
                <a:latin typeface="Consolas" panose="020B0609020204030204" pitchFamily="49" charset="0"/>
              </a:rPr>
              <a:t>     </a:t>
            </a:r>
            <a:r>
              <a:rPr lang="en-GB" sz="1200" dirty="0" err="1">
                <a:latin typeface="Consolas" panose="020B0609020204030204" pitchFamily="49" charset="0"/>
              </a:rPr>
              <a:t>StopWatch.Stop</a:t>
            </a:r>
            <a:r>
              <a:rPr lang="en-GB" sz="1200" dirty="0">
                <a:latin typeface="Consolas" panose="020B0609020204030204" pitchFamily="49" charset="0"/>
              </a:rPr>
              <a:t>;</a:t>
            </a:r>
          </a:p>
          <a:p>
            <a:r>
              <a:rPr lang="en-GB" sz="1200" dirty="0">
                <a:latin typeface="Consolas" panose="020B0609020204030204" pitchFamily="49" charset="0"/>
              </a:rPr>
              <a:t>     </a:t>
            </a:r>
            <a:r>
              <a:rPr lang="en-GB" sz="1200" dirty="0" err="1">
                <a:latin typeface="Consolas" panose="020B0609020204030204" pitchFamily="49" charset="0"/>
              </a:rPr>
              <a:t>Writeln</a:t>
            </a:r>
            <a:r>
              <a:rPr lang="en-GB" sz="1200" dirty="0">
                <a:latin typeface="Consolas" panose="020B0609020204030204" pitchFamily="49" charset="0"/>
              </a:rPr>
              <a:t>(Format('Parallel For loop. Time (in milliseconds): %d - Primes found: %d', [</a:t>
            </a:r>
            <a:r>
              <a:rPr lang="en-GB" sz="1200" dirty="0" err="1">
                <a:latin typeface="Consolas" panose="020B0609020204030204" pitchFamily="49" charset="0"/>
              </a:rPr>
              <a:t>StopWatch.ElapsedMilliseconds,Total</a:t>
            </a:r>
            <a:r>
              <a:rPr lang="en-GB" sz="1200" dirty="0">
                <a:latin typeface="Consolas" panose="020B0609020204030204" pitchFamily="49" charset="0"/>
              </a:rPr>
              <a:t>]));</a:t>
            </a:r>
          </a:p>
          <a:p>
            <a:r>
              <a:rPr lang="en-GB" sz="1200" dirty="0" smtClean="0">
                <a:latin typeface="Consolas" panose="020B0609020204030204" pitchFamily="49" charset="0"/>
              </a:rPr>
              <a:t>     </a:t>
            </a:r>
            <a:r>
              <a:rPr lang="en-GB" sz="1200" dirty="0" err="1" smtClean="0">
                <a:latin typeface="Consolas" panose="020B0609020204030204" pitchFamily="49" charset="0"/>
              </a:rPr>
              <a:t>Readln</a:t>
            </a:r>
            <a:r>
              <a:rPr lang="en-GB" sz="1200" dirty="0">
                <a:latin typeface="Consolas" panose="020B0609020204030204" pitchFamily="49" charset="0"/>
              </a:rPr>
              <a:t>;</a:t>
            </a:r>
          </a:p>
          <a:p>
            <a:r>
              <a:rPr lang="en-GB" sz="1200" dirty="0">
                <a:latin typeface="Consolas" panose="020B0609020204030204" pitchFamily="49" charset="0"/>
              </a:rPr>
              <a:t>   Except On E : </a:t>
            </a:r>
            <a:r>
              <a:rPr lang="en-GB" sz="1200" dirty="0" err="1">
                <a:latin typeface="Consolas" panose="020B0609020204030204" pitchFamily="49" charset="0"/>
              </a:rPr>
              <a:t>EAggregateException</a:t>
            </a:r>
            <a:endParaRPr lang="en-GB" sz="1200" dirty="0">
              <a:latin typeface="Consolas" panose="020B0609020204030204" pitchFamily="49" charset="0"/>
            </a:endParaRPr>
          </a:p>
          <a:p>
            <a:r>
              <a:rPr lang="en-GB" sz="1200" dirty="0">
                <a:latin typeface="Consolas" panose="020B0609020204030204" pitchFamily="49" charset="0"/>
              </a:rPr>
              <a:t>     Do </a:t>
            </a:r>
            <a:r>
              <a:rPr lang="en-GB" sz="1200" dirty="0" err="1">
                <a:latin typeface="Consolas" panose="020B0609020204030204" pitchFamily="49" charset="0"/>
              </a:rPr>
              <a:t>Writeln</a:t>
            </a:r>
            <a:r>
              <a:rPr lang="en-GB" sz="1200" dirty="0">
                <a:latin typeface="Consolas" panose="020B0609020204030204" pitchFamily="49" charset="0"/>
              </a:rPr>
              <a:t>(</a:t>
            </a:r>
            <a:r>
              <a:rPr lang="en-GB" sz="1200" dirty="0" err="1">
                <a:latin typeface="Consolas" panose="020B0609020204030204" pitchFamily="49" charset="0"/>
              </a:rPr>
              <a:t>E.ToString</a:t>
            </a:r>
            <a:r>
              <a:rPr lang="en-GB" sz="1200" dirty="0">
                <a:latin typeface="Consolas" panose="020B0609020204030204" pitchFamily="49" charset="0"/>
              </a:rPr>
              <a:t>);</a:t>
            </a:r>
          </a:p>
          <a:p>
            <a:r>
              <a:rPr lang="en-GB" sz="1200" dirty="0">
                <a:latin typeface="Consolas" panose="020B0609020204030204" pitchFamily="49" charset="0"/>
              </a:rPr>
              <a:t>   End;</a:t>
            </a:r>
          </a:p>
          <a:p>
            <a:r>
              <a:rPr lang="en-GB" sz="1200" dirty="0" smtClean="0">
                <a:latin typeface="Consolas" panose="020B0609020204030204" pitchFamily="49" charset="0"/>
              </a:rPr>
              <a:t>End</a:t>
            </a:r>
            <a:r>
              <a:rPr lang="en-GB" sz="1200" dirty="0">
                <a:latin typeface="Consolas" panose="020B0609020204030204" pitchFamily="49"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5" name="TextBox 4"/>
          <p:cNvSpPr txBox="1"/>
          <p:nvPr/>
        </p:nvSpPr>
        <p:spPr>
          <a:xfrm>
            <a:off x="225445" y="236759"/>
            <a:ext cx="8291537" cy="523220"/>
          </a:xfrm>
          <a:prstGeom prst="rect">
            <a:avLst/>
          </a:prstGeom>
          <a:noFill/>
        </p:spPr>
        <p:txBody>
          <a:bodyPr wrap="square" rtlCol="0">
            <a:spAutoFit/>
          </a:bodyPr>
          <a:lstStyle/>
          <a:p>
            <a:r>
              <a:rPr lang="en-GB" sz="2800" dirty="0" smtClean="0">
                <a:solidFill>
                  <a:srgbClr val="00B0F0"/>
                </a:solidFill>
              </a:rPr>
              <a:t>Exploiting parallelism using an anonymous procedure</a:t>
            </a:r>
            <a:endParaRPr lang="en-GB" sz="2800" dirty="0">
              <a:solidFill>
                <a:srgbClr val="00B0F0"/>
              </a:solidFill>
            </a:endParaRPr>
          </a:p>
        </p:txBody>
      </p:sp>
      <p:sp>
        <p:nvSpPr>
          <p:cNvPr id="6" name="Rectangle 5"/>
          <p:cNvSpPr/>
          <p:nvPr/>
        </p:nvSpPr>
        <p:spPr>
          <a:xfrm>
            <a:off x="7437116" y="986808"/>
            <a:ext cx="4743994" cy="2062103"/>
          </a:xfrm>
          <a:prstGeom prst="rect">
            <a:avLst/>
          </a:prstGeom>
        </p:spPr>
        <p:txBody>
          <a:bodyPr wrap="square">
            <a:spAutoFit/>
          </a:bodyPr>
          <a:lstStyle/>
          <a:p>
            <a:r>
              <a:rPr lang="en-GB" sz="1600" dirty="0">
                <a:latin typeface="Consolas" panose="020B0609020204030204" pitchFamily="49" charset="0"/>
              </a:rPr>
              <a:t>Function </a:t>
            </a:r>
            <a:r>
              <a:rPr lang="en-GB" sz="1600" dirty="0" err="1">
                <a:latin typeface="Consolas" panose="020B0609020204030204" pitchFamily="49" charset="0"/>
              </a:rPr>
              <a:t>IsPrime</a:t>
            </a:r>
            <a:r>
              <a:rPr lang="en-GB" sz="1600" dirty="0">
                <a:latin typeface="Consolas" panose="020B0609020204030204" pitchFamily="49" charset="0"/>
              </a:rPr>
              <a:t>(n : Int64) : Boolean;</a:t>
            </a:r>
          </a:p>
          <a:p>
            <a:r>
              <a:rPr lang="en-GB" sz="1600" dirty="0">
                <a:latin typeface="Consolas" panose="020B0609020204030204" pitchFamily="49" charset="0"/>
              </a:rPr>
              <a:t>  Begin</a:t>
            </a:r>
          </a:p>
          <a:p>
            <a:r>
              <a:rPr lang="en-GB" sz="1600" dirty="0">
                <a:latin typeface="Consolas" panose="020B0609020204030204" pitchFamily="49" charset="0"/>
              </a:rPr>
              <a:t>    </a:t>
            </a:r>
            <a:r>
              <a:rPr lang="en-GB" sz="1600" dirty="0" err="1">
                <a:latin typeface="Consolas" panose="020B0609020204030204" pitchFamily="49" charset="0"/>
              </a:rPr>
              <a:t>Var</a:t>
            </a:r>
            <a:r>
              <a:rPr lang="en-GB" sz="1600" dirty="0">
                <a:latin typeface="Consolas" panose="020B0609020204030204" pitchFamily="49" charset="0"/>
              </a:rPr>
              <a:t> k : Int64 := </a:t>
            </a:r>
            <a:r>
              <a:rPr lang="en-GB" sz="1600" dirty="0" err="1">
                <a:latin typeface="Consolas" panose="020B0609020204030204" pitchFamily="49" charset="0"/>
              </a:rPr>
              <a:t>Trunc</a:t>
            </a:r>
            <a:r>
              <a:rPr lang="en-GB" sz="1600" dirty="0">
                <a:latin typeface="Consolas" panose="020B0609020204030204" pitchFamily="49" charset="0"/>
              </a:rPr>
              <a:t>(</a:t>
            </a:r>
            <a:r>
              <a:rPr lang="en-GB" sz="1600" dirty="0" err="1">
                <a:latin typeface="Consolas" panose="020B0609020204030204" pitchFamily="49" charset="0"/>
              </a:rPr>
              <a:t>Sqrt</a:t>
            </a:r>
            <a:r>
              <a:rPr lang="en-GB" sz="1600" dirty="0">
                <a:latin typeface="Consolas" panose="020B0609020204030204" pitchFamily="49" charset="0"/>
              </a:rPr>
              <a:t>(n));</a:t>
            </a:r>
          </a:p>
          <a:p>
            <a:r>
              <a:rPr lang="en-GB" sz="1600" dirty="0">
                <a:latin typeface="Consolas" panose="020B0609020204030204" pitchFamily="49" charset="0"/>
              </a:rPr>
              <a:t>    </a:t>
            </a:r>
            <a:r>
              <a:rPr lang="en-GB" sz="1600" dirty="0" err="1">
                <a:latin typeface="Consolas" panose="020B0609020204030204" pitchFamily="49" charset="0"/>
              </a:rPr>
              <a:t>Var</a:t>
            </a:r>
            <a:r>
              <a:rPr lang="en-GB" sz="1600" dirty="0">
                <a:latin typeface="Consolas" panose="020B0609020204030204" pitchFamily="49" charset="0"/>
              </a:rPr>
              <a:t> </a:t>
            </a:r>
            <a:r>
              <a:rPr lang="en-GB" sz="1600" dirty="0" err="1">
                <a:latin typeface="Consolas" panose="020B0609020204030204" pitchFamily="49" charset="0"/>
              </a:rPr>
              <a:t>i</a:t>
            </a:r>
            <a:r>
              <a:rPr lang="en-GB" sz="1600" dirty="0">
                <a:latin typeface="Consolas" panose="020B0609020204030204" pitchFamily="49" charset="0"/>
              </a:rPr>
              <a:t> : Int64 := 2;</a:t>
            </a:r>
          </a:p>
          <a:p>
            <a:r>
              <a:rPr lang="en-GB" sz="1600" dirty="0">
                <a:latin typeface="Consolas" panose="020B0609020204030204" pitchFamily="49" charset="0"/>
              </a:rPr>
              <a:t>    While  (</a:t>
            </a:r>
            <a:r>
              <a:rPr lang="en-GB" sz="1600" dirty="0" err="1">
                <a:latin typeface="Consolas" panose="020B0609020204030204" pitchFamily="49" charset="0"/>
              </a:rPr>
              <a:t>i</a:t>
            </a:r>
            <a:r>
              <a:rPr lang="en-GB" sz="1600" dirty="0">
                <a:latin typeface="Consolas" panose="020B0609020204030204" pitchFamily="49" charset="0"/>
              </a:rPr>
              <a:t> &lt;= k) And ((n Mod </a:t>
            </a:r>
            <a:r>
              <a:rPr lang="en-GB" sz="1600" dirty="0" err="1">
                <a:latin typeface="Consolas" panose="020B0609020204030204" pitchFamily="49" charset="0"/>
              </a:rPr>
              <a:t>i</a:t>
            </a:r>
            <a:r>
              <a:rPr lang="en-GB" sz="1600" dirty="0">
                <a:latin typeface="Consolas" panose="020B0609020204030204" pitchFamily="49" charset="0"/>
              </a:rPr>
              <a:t>) &lt;&gt; 0)</a:t>
            </a:r>
          </a:p>
          <a:p>
            <a:r>
              <a:rPr lang="en-GB" sz="1600" dirty="0">
                <a:latin typeface="Consolas" panose="020B0609020204030204" pitchFamily="49" charset="0"/>
              </a:rPr>
              <a:t>      Do </a:t>
            </a:r>
            <a:r>
              <a:rPr lang="en-GB" sz="1600" dirty="0" err="1">
                <a:latin typeface="Consolas" panose="020B0609020204030204" pitchFamily="49" charset="0"/>
              </a:rPr>
              <a:t>Inc</a:t>
            </a:r>
            <a:r>
              <a:rPr lang="en-GB" sz="1600" dirty="0">
                <a:latin typeface="Consolas" panose="020B0609020204030204" pitchFamily="49" charset="0"/>
              </a:rPr>
              <a:t>(</a:t>
            </a:r>
            <a:r>
              <a:rPr lang="en-GB" sz="1600" dirty="0" err="1">
                <a:latin typeface="Consolas" panose="020B0609020204030204" pitchFamily="49" charset="0"/>
              </a:rPr>
              <a:t>i</a:t>
            </a:r>
            <a:r>
              <a:rPr lang="en-GB" sz="1600" dirty="0">
                <a:latin typeface="Consolas" panose="020B0609020204030204" pitchFamily="49" charset="0"/>
              </a:rPr>
              <a:t>);</a:t>
            </a:r>
          </a:p>
          <a:p>
            <a:r>
              <a:rPr lang="en-GB" sz="1600" dirty="0">
                <a:latin typeface="Consolas" panose="020B0609020204030204" pitchFamily="49" charset="0"/>
              </a:rPr>
              <a:t>    Result := </a:t>
            </a:r>
            <a:r>
              <a:rPr lang="en-GB" sz="1600" dirty="0" err="1">
                <a:latin typeface="Consolas" panose="020B0609020204030204" pitchFamily="49" charset="0"/>
              </a:rPr>
              <a:t>i</a:t>
            </a:r>
            <a:r>
              <a:rPr lang="en-GB" sz="1600" dirty="0">
                <a:latin typeface="Consolas" panose="020B0609020204030204" pitchFamily="49" charset="0"/>
              </a:rPr>
              <a:t> &gt; k;</a:t>
            </a:r>
          </a:p>
          <a:p>
            <a:r>
              <a:rPr lang="en-GB" sz="1600" dirty="0" smtClean="0">
                <a:latin typeface="Consolas" panose="020B0609020204030204" pitchFamily="49" charset="0"/>
              </a:rPr>
              <a:t>End</a:t>
            </a:r>
            <a:r>
              <a:rPr lang="en-GB" sz="1600" dirty="0">
                <a:latin typeface="Consolas" panose="020B0609020204030204" pitchFamily="49" charset="0"/>
              </a:rPr>
              <a:t>;</a:t>
            </a:r>
          </a:p>
        </p:txBody>
      </p:sp>
      <p:sp>
        <p:nvSpPr>
          <p:cNvPr id="7" name="TextBox 6"/>
          <p:cNvSpPr txBox="1"/>
          <p:nvPr/>
        </p:nvSpPr>
        <p:spPr>
          <a:xfrm>
            <a:off x="-10890" y="6991350"/>
            <a:ext cx="12192000" cy="704850"/>
          </a:xfrm>
          <a:prstGeom prst="rect">
            <a:avLst/>
          </a:prstGeom>
          <a:noFill/>
        </p:spPr>
        <p:txBody>
          <a:bodyPr wrap="square" rtlCol="0">
            <a:spAutoFit/>
          </a:bodyPr>
          <a:lstStyle/>
          <a:p>
            <a:endParaRPr lang="en-GB" dirty="0"/>
          </a:p>
        </p:txBody>
      </p:sp>
      <p:sp>
        <p:nvSpPr>
          <p:cNvPr id="8" name="TextBox 7"/>
          <p:cNvSpPr txBox="1"/>
          <p:nvPr/>
        </p:nvSpPr>
        <p:spPr>
          <a:xfrm>
            <a:off x="141510" y="7143750"/>
            <a:ext cx="12192000" cy="704850"/>
          </a:xfrm>
          <a:prstGeom prst="rect">
            <a:avLst/>
          </a:prstGeom>
          <a:noFill/>
        </p:spPr>
        <p:txBody>
          <a:bodyPr wrap="square" rtlCol="0">
            <a:spAutoFit/>
          </a:bodyPr>
          <a:lstStyle/>
          <a:p>
            <a:endParaRPr lang="en-GB" dirty="0"/>
          </a:p>
        </p:txBody>
      </p:sp>
      <p:sp>
        <p:nvSpPr>
          <p:cNvPr id="9" name="Rectangle 8"/>
          <p:cNvSpPr/>
          <p:nvPr/>
        </p:nvSpPr>
        <p:spPr>
          <a:xfrm>
            <a:off x="5254799" y="4067418"/>
            <a:ext cx="7078711" cy="1015663"/>
          </a:xfrm>
          <a:prstGeom prst="rect">
            <a:avLst/>
          </a:prstGeom>
        </p:spPr>
        <p:txBody>
          <a:bodyPr wrap="square">
            <a:spAutoFit/>
          </a:bodyPr>
          <a:lstStyle/>
          <a:p>
            <a:r>
              <a:rPr lang="en-GB" sz="2000" dirty="0" smtClean="0">
                <a:solidFill>
                  <a:srgbClr val="FF0000"/>
                </a:solidFill>
              </a:rPr>
              <a:t>Simplifies </a:t>
            </a:r>
            <a:r>
              <a:rPr lang="en-GB" sz="2000" dirty="0">
                <a:solidFill>
                  <a:srgbClr val="FF0000"/>
                </a:solidFill>
              </a:rPr>
              <a:t>parallel computing since two purely functional parts of the evaluation never interact, and a function always returns the same output, given the same input. </a:t>
            </a:r>
          </a:p>
        </p:txBody>
      </p:sp>
      <p:sp>
        <p:nvSpPr>
          <p:cNvPr id="10" name="Rectangle 9"/>
          <p:cNvSpPr/>
          <p:nvPr/>
        </p:nvSpPr>
        <p:spPr>
          <a:xfrm>
            <a:off x="4552620" y="5898037"/>
            <a:ext cx="7078711" cy="1015663"/>
          </a:xfrm>
          <a:prstGeom prst="rect">
            <a:avLst/>
          </a:prstGeom>
        </p:spPr>
        <p:txBody>
          <a:bodyPr wrap="square">
            <a:spAutoFit/>
          </a:bodyPr>
          <a:lstStyle/>
          <a:p>
            <a:r>
              <a:rPr lang="en-GB" sz="2000" dirty="0" smtClean="0">
                <a:solidFill>
                  <a:srgbClr val="FF0000"/>
                </a:solidFill>
              </a:rPr>
              <a:t>Multiple threads: Each thread tests a different part of the range 2..10000000. Lost update problem avoided by locking variable Total in order to enable exclusive access when updating.</a:t>
            </a:r>
            <a:endParaRPr lang="en-GB" sz="2000" dirty="0">
              <a:solidFill>
                <a:srgbClr val="FF0000"/>
              </a:solidFill>
            </a:endParaRPr>
          </a:p>
        </p:txBody>
      </p:sp>
      <p:cxnSp>
        <p:nvCxnSpPr>
          <p:cNvPr id="12" name="Straight Connector 11"/>
          <p:cNvCxnSpPr/>
          <p:nvPr/>
        </p:nvCxnSpPr>
        <p:spPr>
          <a:xfrm flipH="1" flipV="1">
            <a:off x="4973652" y="5309910"/>
            <a:ext cx="820398" cy="68069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1786071" y="4771579"/>
            <a:ext cx="2845750" cy="137284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4003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FB39D1-6B6F-4AC9-B245-7074094B5DCF}" type="slidenum">
              <a:rPr lang="en-GB" smtClean="0"/>
              <a:t>25</a:t>
            </a:fld>
            <a:endParaRPr lang="en-GB"/>
          </a:p>
        </p:txBody>
      </p:sp>
      <p:pic>
        <p:nvPicPr>
          <p:cNvPr id="4" name="Picture 3"/>
          <p:cNvPicPr>
            <a:picLocks noChangeAspect="1"/>
          </p:cNvPicPr>
          <p:nvPr/>
        </p:nvPicPr>
        <p:blipFill>
          <a:blip r:embed="rId2"/>
          <a:stretch>
            <a:fillRect/>
          </a:stretch>
        </p:blipFill>
        <p:spPr>
          <a:xfrm>
            <a:off x="2221024" y="2446664"/>
            <a:ext cx="7544853" cy="14861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6" name="TextBox 5"/>
          <p:cNvSpPr txBox="1"/>
          <p:nvPr/>
        </p:nvSpPr>
        <p:spPr>
          <a:xfrm>
            <a:off x="225445" y="236759"/>
            <a:ext cx="8291537" cy="523220"/>
          </a:xfrm>
          <a:prstGeom prst="rect">
            <a:avLst/>
          </a:prstGeom>
          <a:noFill/>
        </p:spPr>
        <p:txBody>
          <a:bodyPr wrap="square" rtlCol="0">
            <a:spAutoFit/>
          </a:bodyPr>
          <a:lstStyle/>
          <a:p>
            <a:r>
              <a:rPr lang="en-GB" sz="2800" dirty="0" smtClean="0">
                <a:solidFill>
                  <a:srgbClr val="00B0F0"/>
                </a:solidFill>
              </a:rPr>
              <a:t>Exploiting parallelism using an anonymous procedure</a:t>
            </a:r>
            <a:endParaRPr lang="en-GB" sz="2800" dirty="0">
              <a:solidFill>
                <a:srgbClr val="00B0F0"/>
              </a:solidFill>
            </a:endParaRPr>
          </a:p>
        </p:txBody>
      </p:sp>
      <p:sp>
        <p:nvSpPr>
          <p:cNvPr id="7" name="Rectangle 6"/>
          <p:cNvSpPr/>
          <p:nvPr/>
        </p:nvSpPr>
        <p:spPr>
          <a:xfrm>
            <a:off x="225445" y="1119119"/>
            <a:ext cx="7078711" cy="584775"/>
          </a:xfrm>
          <a:prstGeom prst="rect">
            <a:avLst/>
          </a:prstGeom>
        </p:spPr>
        <p:txBody>
          <a:bodyPr wrap="square">
            <a:spAutoFit/>
          </a:bodyPr>
          <a:lstStyle/>
          <a:p>
            <a:r>
              <a:rPr lang="en-GB" sz="3200" dirty="0" smtClean="0"/>
              <a:t>AMD </a:t>
            </a:r>
            <a:r>
              <a:rPr lang="en-GB" sz="3200" dirty="0" err="1" smtClean="0"/>
              <a:t>Ryzen</a:t>
            </a:r>
            <a:r>
              <a:rPr lang="en-GB" sz="3200" dirty="0" smtClean="0"/>
              <a:t> 5 3600 6-core processor </a:t>
            </a:r>
            <a:endParaRPr lang="en-GB" sz="3200" dirty="0"/>
          </a:p>
        </p:txBody>
      </p:sp>
      <p:sp>
        <p:nvSpPr>
          <p:cNvPr id="8" name="Rectangle 7"/>
          <p:cNvSpPr/>
          <p:nvPr/>
        </p:nvSpPr>
        <p:spPr>
          <a:xfrm>
            <a:off x="225445" y="4288184"/>
            <a:ext cx="10952454" cy="1077218"/>
          </a:xfrm>
          <a:prstGeom prst="rect">
            <a:avLst/>
          </a:prstGeom>
        </p:spPr>
        <p:txBody>
          <a:bodyPr wrap="square">
            <a:spAutoFit/>
          </a:bodyPr>
          <a:lstStyle/>
          <a:p>
            <a:r>
              <a:rPr lang="en-GB" sz="3200" dirty="0" smtClean="0">
                <a:solidFill>
                  <a:srgbClr val="FF0000"/>
                </a:solidFill>
              </a:rPr>
              <a:t>Console output shows that the non-parallel solution takes roughly six times longer to execute than the parallel solution.</a:t>
            </a:r>
            <a:endParaRPr lang="en-GB" sz="3200" dirty="0">
              <a:solidFill>
                <a:srgbClr val="FF0000"/>
              </a:solidFill>
            </a:endParaRPr>
          </a:p>
        </p:txBody>
      </p:sp>
      <p:sp>
        <p:nvSpPr>
          <p:cNvPr id="9" name="Rectangle 8"/>
          <p:cNvSpPr/>
          <p:nvPr/>
        </p:nvSpPr>
        <p:spPr>
          <a:xfrm>
            <a:off x="225445" y="1703894"/>
            <a:ext cx="3016665" cy="584775"/>
          </a:xfrm>
          <a:prstGeom prst="rect">
            <a:avLst/>
          </a:prstGeom>
        </p:spPr>
        <p:txBody>
          <a:bodyPr wrap="square">
            <a:spAutoFit/>
          </a:bodyPr>
          <a:lstStyle/>
          <a:p>
            <a:r>
              <a:rPr lang="en-GB" sz="3200" dirty="0" smtClean="0"/>
              <a:t>Console output</a:t>
            </a:r>
            <a:endParaRPr lang="en-GB" sz="3200" dirty="0"/>
          </a:p>
        </p:txBody>
      </p:sp>
    </p:spTree>
    <p:extLst>
      <p:ext uri="{BB962C8B-B14F-4D97-AF65-F5344CB8AC3E}">
        <p14:creationId xmlns:p14="http://schemas.microsoft.com/office/powerpoint/2010/main" val="1131289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7290" y="632389"/>
            <a:ext cx="11502639" cy="5909310"/>
          </a:xfrm>
          <a:prstGeom prst="rect">
            <a:avLst/>
          </a:prstGeom>
          <a:noFill/>
        </p:spPr>
        <p:txBody>
          <a:bodyPr wrap="square" rtlCol="0">
            <a:spAutoFit/>
          </a:bodyPr>
          <a:lstStyle/>
          <a:p>
            <a:r>
              <a:rPr lang="en-GB" sz="1400" dirty="0">
                <a:latin typeface="Consolas" panose="020B0609020204030204" pitchFamily="49" charset="0"/>
              </a:rPr>
              <a:t>Unit </a:t>
            </a:r>
            <a:r>
              <a:rPr lang="en-GB" sz="1400" dirty="0" err="1">
                <a:latin typeface="Consolas" panose="020B0609020204030204" pitchFamily="49" charset="0"/>
              </a:rPr>
              <a:t>TArrayHelperUnit</a:t>
            </a:r>
            <a:r>
              <a:rPr lang="en-GB" sz="1400" dirty="0">
                <a:latin typeface="Consolas" panose="020B0609020204030204" pitchFamily="49" charset="0"/>
              </a:rPr>
              <a:t>;</a:t>
            </a:r>
          </a:p>
          <a:p>
            <a:r>
              <a:rPr lang="en-GB" sz="1400" dirty="0" smtClean="0">
                <a:latin typeface="Consolas" panose="020B0609020204030204" pitchFamily="49" charset="0"/>
              </a:rPr>
              <a:t>Interface</a:t>
            </a:r>
            <a:endParaRPr lang="en-GB" sz="1400" dirty="0">
              <a:latin typeface="Consolas" panose="020B0609020204030204" pitchFamily="49" charset="0"/>
            </a:endParaRPr>
          </a:p>
          <a:p>
            <a:r>
              <a:rPr lang="en-GB" sz="1400" dirty="0" smtClean="0">
                <a:latin typeface="Consolas" panose="020B0609020204030204" pitchFamily="49" charset="0"/>
              </a:rPr>
              <a:t>Uses</a:t>
            </a:r>
            <a:endParaRPr lang="en-GB" sz="1400" dirty="0">
              <a:latin typeface="Consolas" panose="020B0609020204030204" pitchFamily="49" charset="0"/>
            </a:endParaRPr>
          </a:p>
          <a:p>
            <a:r>
              <a:rPr lang="en-GB" sz="1400" dirty="0">
                <a:latin typeface="Consolas" panose="020B0609020204030204" pitchFamily="49" charset="0"/>
              </a:rPr>
              <a:t>  </a:t>
            </a:r>
            <a:r>
              <a:rPr lang="en-GB" sz="1400" dirty="0" err="1">
                <a:latin typeface="Consolas" panose="020B0609020204030204" pitchFamily="49" charset="0"/>
              </a:rPr>
              <a:t>System.SysUtils</a:t>
            </a:r>
            <a:r>
              <a:rPr lang="en-GB" sz="1400" dirty="0">
                <a:latin typeface="Consolas" panose="020B0609020204030204" pitchFamily="49" charset="0"/>
              </a:rPr>
              <a:t>,</a:t>
            </a:r>
          </a:p>
          <a:p>
            <a:r>
              <a:rPr lang="en-GB" sz="1400" dirty="0">
                <a:latin typeface="Consolas" panose="020B0609020204030204" pitchFamily="49" charset="0"/>
              </a:rPr>
              <a:t>  Math, </a:t>
            </a:r>
            <a:r>
              <a:rPr lang="en-GB" sz="1400" dirty="0" err="1">
                <a:latin typeface="Consolas" panose="020B0609020204030204" pitchFamily="49" charset="0"/>
              </a:rPr>
              <a:t>System.Generics.Collections</a:t>
            </a:r>
            <a:r>
              <a:rPr lang="en-GB" sz="1400" dirty="0">
                <a:latin typeface="Consolas" panose="020B0609020204030204" pitchFamily="49" charset="0"/>
              </a:rPr>
              <a:t>;</a:t>
            </a:r>
          </a:p>
          <a:p>
            <a:r>
              <a:rPr lang="en-GB" sz="1400" dirty="0" smtClean="0">
                <a:latin typeface="Consolas" panose="020B0609020204030204" pitchFamily="49" charset="0"/>
              </a:rPr>
              <a:t>Type</a:t>
            </a:r>
            <a:endParaRPr lang="en-GB" sz="1400" dirty="0">
              <a:latin typeface="Consolas" panose="020B0609020204030204" pitchFamily="49" charset="0"/>
            </a:endParaRPr>
          </a:p>
          <a:p>
            <a:r>
              <a:rPr lang="en-GB" sz="1400" dirty="0">
                <a:latin typeface="Consolas" panose="020B0609020204030204" pitchFamily="49" charset="0"/>
              </a:rPr>
              <a:t>  </a:t>
            </a:r>
            <a:r>
              <a:rPr lang="en-GB" sz="1400" dirty="0" err="1">
                <a:latin typeface="Consolas" panose="020B0609020204030204" pitchFamily="49" charset="0"/>
              </a:rPr>
              <a:t>TArrayHelper</a:t>
            </a:r>
            <a:r>
              <a:rPr lang="en-GB" sz="1400" dirty="0">
                <a:latin typeface="Consolas" panose="020B0609020204030204" pitchFamily="49" charset="0"/>
              </a:rPr>
              <a:t> = Record Helper For </a:t>
            </a:r>
            <a:r>
              <a:rPr lang="en-GB" sz="1400" dirty="0" err="1">
                <a:latin typeface="Consolas" panose="020B0609020204030204" pitchFamily="49" charset="0"/>
              </a:rPr>
              <a:t>TArray</a:t>
            </a:r>
            <a:r>
              <a:rPr lang="en-GB" sz="1400" dirty="0">
                <a:latin typeface="Consolas" panose="020B0609020204030204" pitchFamily="49" charset="0"/>
              </a:rPr>
              <a:t>&lt;Double&gt;</a:t>
            </a:r>
          </a:p>
          <a:p>
            <a:r>
              <a:rPr lang="en-GB" sz="1400" dirty="0">
                <a:latin typeface="Consolas" panose="020B0609020204030204" pitchFamily="49" charset="0"/>
              </a:rPr>
              <a:t>                   Strict Private</a:t>
            </a:r>
          </a:p>
          <a:p>
            <a:r>
              <a:rPr lang="en-GB" sz="1400" dirty="0">
                <a:latin typeface="Consolas" panose="020B0609020204030204" pitchFamily="49" charset="0"/>
              </a:rPr>
              <a:t>                     Type</a:t>
            </a:r>
          </a:p>
          <a:p>
            <a:r>
              <a:rPr lang="en-GB" sz="1400" dirty="0">
                <a:latin typeface="Consolas" panose="020B0609020204030204" pitchFamily="49" charset="0"/>
              </a:rPr>
              <a:t>                       </a:t>
            </a:r>
            <a:r>
              <a:rPr lang="en-GB" sz="1400" dirty="0" err="1">
                <a:latin typeface="Consolas" panose="020B0609020204030204" pitchFamily="49" charset="0"/>
              </a:rPr>
              <a:t>TForEachRef</a:t>
            </a:r>
            <a:r>
              <a:rPr lang="en-GB" sz="1400" dirty="0">
                <a:latin typeface="Consolas" panose="020B0609020204030204" pitchFamily="49" charset="0"/>
              </a:rPr>
              <a:t> = Reference To Procedure(</a:t>
            </a:r>
            <a:r>
              <a:rPr lang="en-GB" sz="1400" dirty="0" err="1">
                <a:latin typeface="Consolas" panose="020B0609020204030204" pitchFamily="49" charset="0"/>
              </a:rPr>
              <a:t>Var</a:t>
            </a:r>
            <a:r>
              <a:rPr lang="en-GB" sz="1400" dirty="0">
                <a:latin typeface="Consolas" panose="020B0609020204030204" pitchFamily="49" charset="0"/>
              </a:rPr>
              <a:t> x : Double);</a:t>
            </a:r>
          </a:p>
          <a:p>
            <a:r>
              <a:rPr lang="en-GB" sz="1400" dirty="0">
                <a:latin typeface="Consolas" panose="020B0609020204030204" pitchFamily="49" charset="0"/>
              </a:rPr>
              <a:t>                       </a:t>
            </a:r>
            <a:r>
              <a:rPr lang="en-GB" sz="1400" dirty="0" err="1">
                <a:latin typeface="Consolas" panose="020B0609020204030204" pitchFamily="49" charset="0"/>
              </a:rPr>
              <a:t>TMapRef</a:t>
            </a:r>
            <a:r>
              <a:rPr lang="en-GB" sz="1400" dirty="0">
                <a:latin typeface="Consolas" panose="020B0609020204030204" pitchFamily="49" charset="0"/>
              </a:rPr>
              <a:t> = </a:t>
            </a:r>
            <a:r>
              <a:rPr lang="en-GB" sz="1400" dirty="0" err="1">
                <a:latin typeface="Consolas" panose="020B0609020204030204" pitchFamily="49" charset="0"/>
              </a:rPr>
              <a:t>TFunc</a:t>
            </a:r>
            <a:r>
              <a:rPr lang="en-GB" sz="1400" dirty="0">
                <a:latin typeface="Consolas" panose="020B0609020204030204" pitchFamily="49" charset="0"/>
              </a:rPr>
              <a:t>&lt;Double, Double&gt;;</a:t>
            </a:r>
          </a:p>
          <a:p>
            <a:r>
              <a:rPr lang="en-GB" sz="1400" dirty="0">
                <a:latin typeface="Consolas" panose="020B0609020204030204" pitchFamily="49" charset="0"/>
              </a:rPr>
              <a:t>                       </a:t>
            </a:r>
            <a:r>
              <a:rPr lang="en-GB" sz="1400" dirty="0" err="1">
                <a:latin typeface="Consolas" panose="020B0609020204030204" pitchFamily="49" charset="0"/>
              </a:rPr>
              <a:t>TFilterRef</a:t>
            </a:r>
            <a:r>
              <a:rPr lang="en-GB" sz="1400" dirty="0">
                <a:latin typeface="Consolas" panose="020B0609020204030204" pitchFamily="49" charset="0"/>
              </a:rPr>
              <a:t> = </a:t>
            </a:r>
            <a:r>
              <a:rPr lang="en-GB" sz="1400" dirty="0" err="1">
                <a:latin typeface="Consolas" panose="020B0609020204030204" pitchFamily="49" charset="0"/>
              </a:rPr>
              <a:t>TFunc</a:t>
            </a:r>
            <a:r>
              <a:rPr lang="en-GB" sz="1400" dirty="0">
                <a:latin typeface="Consolas" panose="020B0609020204030204" pitchFamily="49" charset="0"/>
              </a:rPr>
              <a:t>&lt;Double, Integer, Boolean&gt;;</a:t>
            </a:r>
          </a:p>
          <a:p>
            <a:r>
              <a:rPr lang="en-GB" sz="1400" dirty="0">
                <a:latin typeface="Consolas" panose="020B0609020204030204" pitchFamily="49" charset="0"/>
              </a:rPr>
              <a:t>                       </a:t>
            </a:r>
            <a:r>
              <a:rPr lang="en-GB" sz="1400" dirty="0" err="1">
                <a:latin typeface="Consolas" panose="020B0609020204030204" pitchFamily="49" charset="0"/>
              </a:rPr>
              <a:t>TPredicateRef</a:t>
            </a:r>
            <a:r>
              <a:rPr lang="en-GB" sz="1400" dirty="0">
                <a:latin typeface="Consolas" panose="020B0609020204030204" pitchFamily="49" charset="0"/>
              </a:rPr>
              <a:t> = </a:t>
            </a:r>
            <a:r>
              <a:rPr lang="en-GB" sz="1400" dirty="0" err="1">
                <a:latin typeface="Consolas" panose="020B0609020204030204" pitchFamily="49" charset="0"/>
              </a:rPr>
              <a:t>TFunc</a:t>
            </a:r>
            <a:r>
              <a:rPr lang="en-GB" sz="1400" dirty="0">
                <a:latin typeface="Consolas" panose="020B0609020204030204" pitchFamily="49" charset="0"/>
              </a:rPr>
              <a:t>&lt;Double, Boolean&gt;;</a:t>
            </a:r>
          </a:p>
          <a:p>
            <a:r>
              <a:rPr lang="en-GB" sz="1400" dirty="0">
                <a:latin typeface="Consolas" panose="020B0609020204030204" pitchFamily="49" charset="0"/>
              </a:rPr>
              <a:t>                       </a:t>
            </a:r>
            <a:r>
              <a:rPr lang="en-GB" sz="1400" dirty="0" err="1">
                <a:latin typeface="Consolas" panose="020B0609020204030204" pitchFamily="49" charset="0"/>
              </a:rPr>
              <a:t>TReduceRef</a:t>
            </a:r>
            <a:r>
              <a:rPr lang="en-GB" sz="1400" dirty="0">
                <a:latin typeface="Consolas" panose="020B0609020204030204" pitchFamily="49" charset="0"/>
              </a:rPr>
              <a:t> = </a:t>
            </a:r>
            <a:r>
              <a:rPr lang="en-GB" sz="1400" dirty="0" err="1">
                <a:latin typeface="Consolas" panose="020B0609020204030204" pitchFamily="49" charset="0"/>
              </a:rPr>
              <a:t>TFunc</a:t>
            </a:r>
            <a:r>
              <a:rPr lang="en-GB" sz="1400" dirty="0">
                <a:latin typeface="Consolas" panose="020B0609020204030204" pitchFamily="49" charset="0"/>
              </a:rPr>
              <a:t>&lt;Double, Double, Boolean&gt;;</a:t>
            </a:r>
          </a:p>
          <a:p>
            <a:r>
              <a:rPr lang="en-GB" sz="1400" dirty="0">
                <a:latin typeface="Consolas" panose="020B0609020204030204" pitchFamily="49" charset="0"/>
              </a:rPr>
              <a:t>                   Public</a:t>
            </a:r>
          </a:p>
          <a:p>
            <a:r>
              <a:rPr lang="en-GB" sz="1400" dirty="0">
                <a:latin typeface="Consolas" panose="020B0609020204030204" pitchFamily="49" charset="0"/>
              </a:rPr>
              <a:t>                     Function </a:t>
            </a:r>
            <a:r>
              <a:rPr lang="en-GB" sz="1400" dirty="0" err="1">
                <a:latin typeface="Consolas" panose="020B0609020204030204" pitchFamily="49" charset="0"/>
              </a:rPr>
              <a:t>ToString</a:t>
            </a:r>
            <a:r>
              <a:rPr lang="en-GB" sz="1400" dirty="0">
                <a:latin typeface="Consolas" panose="020B0609020204030204" pitchFamily="49" charset="0"/>
              </a:rPr>
              <a:t> : String;</a:t>
            </a:r>
          </a:p>
          <a:p>
            <a:r>
              <a:rPr lang="en-GB" sz="1400" dirty="0">
                <a:latin typeface="Consolas" panose="020B0609020204030204" pitchFamily="49" charset="0"/>
              </a:rPr>
              <a:t>                     Procedure </a:t>
            </a:r>
            <a:r>
              <a:rPr lang="en-GB" sz="1400" dirty="0" err="1">
                <a:latin typeface="Consolas" panose="020B0609020204030204" pitchFamily="49" charset="0"/>
              </a:rPr>
              <a:t>ForEach</a:t>
            </a:r>
            <a:r>
              <a:rPr lang="en-GB" sz="1400" dirty="0">
                <a:latin typeface="Consolas" panose="020B0609020204030204" pitchFamily="49" charset="0"/>
              </a:rPr>
              <a:t>(Lambda : </a:t>
            </a:r>
            <a:r>
              <a:rPr lang="en-GB" sz="1400" dirty="0" err="1">
                <a:latin typeface="Consolas" panose="020B0609020204030204" pitchFamily="49" charset="0"/>
              </a:rPr>
              <a:t>TForEachRef</a:t>
            </a:r>
            <a:r>
              <a:rPr lang="en-GB" sz="1400" dirty="0">
                <a:latin typeface="Consolas" panose="020B0609020204030204" pitchFamily="49" charset="0"/>
              </a:rPr>
              <a:t>);</a:t>
            </a:r>
          </a:p>
          <a:p>
            <a:r>
              <a:rPr lang="en-GB" sz="1400" dirty="0">
                <a:latin typeface="Consolas" panose="020B0609020204030204" pitchFamily="49" charset="0"/>
              </a:rPr>
              <a:t>                     Function Map(Lambda : </a:t>
            </a:r>
            <a:r>
              <a:rPr lang="en-GB" sz="1400" dirty="0" err="1">
                <a:latin typeface="Consolas" panose="020B0609020204030204" pitchFamily="49" charset="0"/>
              </a:rPr>
              <a:t>TMapRef</a:t>
            </a:r>
            <a:r>
              <a:rPr lang="en-GB" sz="1400" dirty="0">
                <a:latin typeface="Consolas" panose="020B0609020204030204" pitchFamily="49" charset="0"/>
              </a:rPr>
              <a:t>) : </a:t>
            </a:r>
            <a:r>
              <a:rPr lang="en-GB" sz="1400" dirty="0" err="1">
                <a:latin typeface="Consolas" panose="020B0609020204030204" pitchFamily="49" charset="0"/>
              </a:rPr>
              <a:t>TArray</a:t>
            </a:r>
            <a:r>
              <a:rPr lang="en-GB" sz="1400" dirty="0">
                <a:latin typeface="Consolas" panose="020B0609020204030204" pitchFamily="49" charset="0"/>
              </a:rPr>
              <a:t>&lt;Double&gt;;</a:t>
            </a:r>
          </a:p>
          <a:p>
            <a:r>
              <a:rPr lang="en-GB" sz="1400" dirty="0">
                <a:latin typeface="Consolas" panose="020B0609020204030204" pitchFamily="49" charset="0"/>
              </a:rPr>
              <a:t>                     Function Filter(Lambda : </a:t>
            </a:r>
            <a:r>
              <a:rPr lang="en-GB" sz="1400" dirty="0" err="1">
                <a:latin typeface="Consolas" panose="020B0609020204030204" pitchFamily="49" charset="0"/>
              </a:rPr>
              <a:t>TFilterRef</a:t>
            </a:r>
            <a:r>
              <a:rPr lang="en-GB" sz="1400" dirty="0">
                <a:latin typeface="Consolas" panose="020B0609020204030204" pitchFamily="49" charset="0"/>
              </a:rPr>
              <a:t>) : </a:t>
            </a:r>
            <a:r>
              <a:rPr lang="en-GB" sz="1400" dirty="0" err="1">
                <a:latin typeface="Consolas" panose="020B0609020204030204" pitchFamily="49" charset="0"/>
              </a:rPr>
              <a:t>TArray</a:t>
            </a:r>
            <a:r>
              <a:rPr lang="en-GB" sz="1400" dirty="0">
                <a:latin typeface="Consolas" panose="020B0609020204030204" pitchFamily="49" charset="0"/>
              </a:rPr>
              <a:t>&lt;Double&gt;;</a:t>
            </a:r>
          </a:p>
          <a:p>
            <a:r>
              <a:rPr lang="en-GB" sz="1400" dirty="0">
                <a:latin typeface="Consolas" panose="020B0609020204030204" pitchFamily="49" charset="0"/>
              </a:rPr>
              <a:t>                     Function Every(Lambda : </a:t>
            </a:r>
            <a:r>
              <a:rPr lang="en-GB" sz="1400" dirty="0" err="1">
                <a:latin typeface="Consolas" panose="020B0609020204030204" pitchFamily="49" charset="0"/>
              </a:rPr>
              <a:t>TPredicateRef</a:t>
            </a:r>
            <a:r>
              <a:rPr lang="en-GB" sz="1400" dirty="0">
                <a:latin typeface="Consolas" panose="020B0609020204030204" pitchFamily="49" charset="0"/>
              </a:rPr>
              <a:t>) : Boolean;</a:t>
            </a:r>
          </a:p>
          <a:p>
            <a:r>
              <a:rPr lang="en-GB" sz="1400" dirty="0">
                <a:latin typeface="Consolas" panose="020B0609020204030204" pitchFamily="49" charset="0"/>
              </a:rPr>
              <a:t>                     Function Some(Lambda : </a:t>
            </a:r>
            <a:r>
              <a:rPr lang="en-GB" sz="1400" dirty="0" err="1">
                <a:latin typeface="Consolas" panose="020B0609020204030204" pitchFamily="49" charset="0"/>
              </a:rPr>
              <a:t>TPredicateRef</a:t>
            </a:r>
            <a:r>
              <a:rPr lang="en-GB" sz="1400" dirty="0">
                <a:latin typeface="Consolas" panose="020B0609020204030204" pitchFamily="49" charset="0"/>
              </a:rPr>
              <a:t>) : Boolean;</a:t>
            </a:r>
          </a:p>
          <a:p>
            <a:r>
              <a:rPr lang="en-GB" sz="1400" dirty="0">
                <a:latin typeface="Consolas" panose="020B0609020204030204" pitchFamily="49" charset="0"/>
              </a:rPr>
              <a:t>                     Function Reduce(Lambda : </a:t>
            </a:r>
            <a:r>
              <a:rPr lang="en-GB" sz="1400" dirty="0" err="1">
                <a:latin typeface="Consolas" panose="020B0609020204030204" pitchFamily="49" charset="0"/>
              </a:rPr>
              <a:t>TReduceRef</a:t>
            </a:r>
            <a:r>
              <a:rPr lang="en-GB" sz="1400" dirty="0">
                <a:latin typeface="Consolas" panose="020B0609020204030204" pitchFamily="49" charset="0"/>
              </a:rPr>
              <a:t>) : Double; Overload;</a:t>
            </a:r>
          </a:p>
          <a:p>
            <a:r>
              <a:rPr lang="en-GB" sz="1400" dirty="0">
                <a:latin typeface="Consolas" panose="020B0609020204030204" pitchFamily="49" charset="0"/>
              </a:rPr>
              <a:t>                     Function Reduce(</a:t>
            </a:r>
            <a:r>
              <a:rPr lang="en-GB" sz="1400" dirty="0" err="1">
                <a:latin typeface="Consolas" panose="020B0609020204030204" pitchFamily="49" charset="0"/>
              </a:rPr>
              <a:t>Init</a:t>
            </a:r>
            <a:r>
              <a:rPr lang="en-GB" sz="1400" dirty="0">
                <a:latin typeface="Consolas" panose="020B0609020204030204" pitchFamily="49" charset="0"/>
              </a:rPr>
              <a:t> : Double; Lambda : </a:t>
            </a:r>
            <a:r>
              <a:rPr lang="en-GB" sz="1400" dirty="0" err="1">
                <a:latin typeface="Consolas" panose="020B0609020204030204" pitchFamily="49" charset="0"/>
              </a:rPr>
              <a:t>TReduceRef</a:t>
            </a:r>
            <a:r>
              <a:rPr lang="en-GB" sz="1400" dirty="0">
                <a:latin typeface="Consolas" panose="020B0609020204030204" pitchFamily="49" charset="0"/>
              </a:rPr>
              <a:t>) : Double; Overload;</a:t>
            </a:r>
          </a:p>
          <a:p>
            <a:r>
              <a:rPr lang="en-GB" sz="1400" dirty="0">
                <a:latin typeface="Consolas" panose="020B0609020204030204" pitchFamily="49" charset="0"/>
              </a:rPr>
              <a:t>                 End;</a:t>
            </a:r>
          </a:p>
          <a:p>
            <a:r>
              <a:rPr lang="en-GB" sz="1400" dirty="0">
                <a:latin typeface="Consolas" panose="020B0609020204030204" pitchFamily="49" charset="0"/>
              </a:rPr>
              <a:t>Implementation</a:t>
            </a:r>
          </a:p>
          <a:p>
            <a:r>
              <a:rPr lang="en-GB" sz="1400" dirty="0" smtClean="0">
                <a:latin typeface="Consolas" panose="020B0609020204030204" pitchFamily="49" charset="0"/>
              </a:rPr>
              <a:t> ……………</a:t>
            </a:r>
            <a:endParaRPr lang="en-GB" sz="1400" dirty="0">
              <a:latin typeface="Consolas" panose="020B0609020204030204" pitchFamily="49" charset="0"/>
            </a:endParaRPr>
          </a:p>
          <a:p>
            <a:r>
              <a:rPr lang="en-GB" sz="1400" dirty="0">
                <a:latin typeface="Consolas" panose="020B0609020204030204" pitchFamily="49" charset="0"/>
              </a:rPr>
              <a:t>End.</a:t>
            </a:r>
          </a:p>
        </p:txBody>
      </p:sp>
      <p:sp>
        <p:nvSpPr>
          <p:cNvPr id="3" name="TextBox 2"/>
          <p:cNvSpPr txBox="1"/>
          <p:nvPr/>
        </p:nvSpPr>
        <p:spPr>
          <a:xfrm>
            <a:off x="138360" y="-85458"/>
            <a:ext cx="7441760" cy="523220"/>
          </a:xfrm>
          <a:prstGeom prst="rect">
            <a:avLst/>
          </a:prstGeom>
          <a:noFill/>
        </p:spPr>
        <p:txBody>
          <a:bodyPr wrap="square" rtlCol="0">
            <a:spAutoFit/>
          </a:bodyPr>
          <a:lstStyle/>
          <a:p>
            <a:r>
              <a:rPr lang="en-GB" sz="2800" dirty="0" smtClean="0">
                <a:solidFill>
                  <a:srgbClr val="00B0F0"/>
                </a:solidFill>
              </a:rPr>
              <a:t>Putting together a fluent interface support unit</a:t>
            </a:r>
            <a:endParaRPr lang="en-GB" sz="2800" dirty="0">
              <a:solidFill>
                <a:srgbClr val="00B0F0"/>
              </a:solidFill>
            </a:endParaRPr>
          </a:p>
        </p:txBody>
      </p:sp>
      <p:sp>
        <p:nvSpPr>
          <p:cNvPr id="4" name="Slide Number Placeholder 3"/>
          <p:cNvSpPr>
            <a:spLocks noGrp="1"/>
          </p:cNvSpPr>
          <p:nvPr>
            <p:ph type="sldNum" sz="quarter" idx="12"/>
          </p:nvPr>
        </p:nvSpPr>
        <p:spPr/>
        <p:txBody>
          <a:bodyPr/>
          <a:lstStyle/>
          <a:p>
            <a:fld id="{F3FB39D1-6B6F-4AC9-B245-7074094B5DCF}" type="slidenum">
              <a:rPr lang="en-GB" smtClean="0"/>
              <a:t>26</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6" name="TextBox 5"/>
          <p:cNvSpPr txBox="1"/>
          <p:nvPr/>
        </p:nvSpPr>
        <p:spPr>
          <a:xfrm>
            <a:off x="-10890" y="6991350"/>
            <a:ext cx="12192000" cy="70485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29794714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8744" y="367470"/>
            <a:ext cx="11588097" cy="6771084"/>
          </a:xfrm>
          <a:prstGeom prst="rect">
            <a:avLst/>
          </a:prstGeom>
          <a:noFill/>
        </p:spPr>
        <p:txBody>
          <a:bodyPr wrap="square" rtlCol="0">
            <a:spAutoFit/>
          </a:bodyPr>
          <a:lstStyle/>
          <a:p>
            <a:r>
              <a:rPr lang="en-GB" sz="1400" dirty="0">
                <a:latin typeface="Consolas" panose="020B0609020204030204" pitchFamily="49" charset="0"/>
              </a:rPr>
              <a:t>Program </a:t>
            </a:r>
            <a:r>
              <a:rPr lang="en-GB" sz="1400" dirty="0" err="1">
                <a:latin typeface="Consolas" panose="020B0609020204030204" pitchFamily="49" charset="0"/>
              </a:rPr>
              <a:t>TArrayHelperProject</a:t>
            </a:r>
            <a:r>
              <a:rPr lang="en-GB" sz="1400" dirty="0">
                <a:latin typeface="Consolas" panose="020B0609020204030204" pitchFamily="49" charset="0"/>
              </a:rPr>
              <a:t>;</a:t>
            </a:r>
          </a:p>
          <a:p>
            <a:r>
              <a:rPr lang="en-GB" sz="1400" dirty="0" smtClean="0">
                <a:latin typeface="Consolas" panose="020B0609020204030204" pitchFamily="49" charset="0"/>
              </a:rPr>
              <a:t>{$</a:t>
            </a:r>
            <a:r>
              <a:rPr lang="en-GB" sz="1400" dirty="0">
                <a:latin typeface="Consolas" panose="020B0609020204030204" pitchFamily="49" charset="0"/>
              </a:rPr>
              <a:t>APPTYPE CONSOLE}</a:t>
            </a:r>
          </a:p>
          <a:p>
            <a:r>
              <a:rPr lang="en-GB" sz="1400" dirty="0" smtClean="0">
                <a:latin typeface="Consolas" panose="020B0609020204030204" pitchFamily="49" charset="0"/>
              </a:rPr>
              <a:t>{$</a:t>
            </a:r>
            <a:r>
              <a:rPr lang="en-GB" sz="1400" dirty="0">
                <a:latin typeface="Consolas" panose="020B0609020204030204" pitchFamily="49" charset="0"/>
              </a:rPr>
              <a:t>R *.res}</a:t>
            </a:r>
          </a:p>
          <a:p>
            <a:r>
              <a:rPr lang="en-GB" sz="1400" dirty="0" smtClean="0">
                <a:latin typeface="Consolas" panose="020B0609020204030204" pitchFamily="49" charset="0"/>
              </a:rPr>
              <a:t>Uses </a:t>
            </a:r>
            <a:r>
              <a:rPr lang="en-GB" sz="1400" dirty="0" err="1">
                <a:latin typeface="Consolas" panose="020B0609020204030204" pitchFamily="49" charset="0"/>
              </a:rPr>
              <a:t>TArrayHelperUnit</a:t>
            </a:r>
            <a:r>
              <a:rPr lang="en-GB" sz="1400" dirty="0">
                <a:latin typeface="Consolas" panose="020B0609020204030204" pitchFamily="49" charset="0"/>
              </a:rPr>
              <a:t> in '</a:t>
            </a:r>
            <a:r>
              <a:rPr lang="en-GB" sz="1400" dirty="0" err="1">
                <a:latin typeface="Consolas" panose="020B0609020204030204" pitchFamily="49" charset="0"/>
              </a:rPr>
              <a:t>TArrayHelperUnit.pas</a:t>
            </a:r>
            <a:r>
              <a:rPr lang="en-GB" sz="1400" dirty="0">
                <a:latin typeface="Consolas" panose="020B0609020204030204" pitchFamily="49" charset="0"/>
              </a:rPr>
              <a:t>';</a:t>
            </a:r>
          </a:p>
          <a:p>
            <a:r>
              <a:rPr lang="en-GB" sz="1400" dirty="0" err="1" smtClean="0">
                <a:latin typeface="Consolas" panose="020B0609020204030204" pitchFamily="49" charset="0"/>
              </a:rPr>
              <a:t>Var</a:t>
            </a:r>
            <a:endParaRPr lang="en-GB" sz="1400" dirty="0">
              <a:latin typeface="Consolas" panose="020B0609020204030204" pitchFamily="49" charset="0"/>
            </a:endParaRPr>
          </a:p>
          <a:p>
            <a:r>
              <a:rPr lang="en-GB" sz="1400" dirty="0">
                <a:latin typeface="Consolas" panose="020B0609020204030204" pitchFamily="49" charset="0"/>
              </a:rPr>
              <a:t>  DbleArr1 : </a:t>
            </a:r>
            <a:r>
              <a:rPr lang="en-GB" sz="1400" dirty="0" err="1">
                <a:latin typeface="Consolas" panose="020B0609020204030204" pitchFamily="49" charset="0"/>
              </a:rPr>
              <a:t>TArray</a:t>
            </a:r>
            <a:r>
              <a:rPr lang="en-GB" sz="1400" dirty="0">
                <a:latin typeface="Consolas" panose="020B0609020204030204" pitchFamily="49" charset="0"/>
              </a:rPr>
              <a:t>&lt;Double&gt; = [1, 2, 3];</a:t>
            </a:r>
          </a:p>
          <a:p>
            <a:r>
              <a:rPr lang="en-GB" sz="1400" dirty="0">
                <a:latin typeface="Consolas" panose="020B0609020204030204" pitchFamily="49" charset="0"/>
              </a:rPr>
              <a:t>  DbleArr2 : </a:t>
            </a:r>
            <a:r>
              <a:rPr lang="en-GB" sz="1400" dirty="0" err="1">
                <a:latin typeface="Consolas" panose="020B0609020204030204" pitchFamily="49" charset="0"/>
              </a:rPr>
              <a:t>TArray</a:t>
            </a:r>
            <a:r>
              <a:rPr lang="en-GB" sz="1400" dirty="0">
                <a:latin typeface="Consolas" panose="020B0609020204030204" pitchFamily="49" charset="0"/>
              </a:rPr>
              <a:t>&lt;Double&gt; = [5, 4, 3, 2, 1];</a:t>
            </a:r>
          </a:p>
          <a:p>
            <a:r>
              <a:rPr lang="en-GB" sz="1400" dirty="0">
                <a:latin typeface="Consolas" panose="020B0609020204030204" pitchFamily="49" charset="0"/>
              </a:rPr>
              <a:t>  </a:t>
            </a:r>
            <a:r>
              <a:rPr lang="en-GB" sz="1400" dirty="0" err="1" smtClean="0">
                <a:latin typeface="Consolas" panose="020B0609020204030204" pitchFamily="49" charset="0"/>
              </a:rPr>
              <a:t>MiddleValuessOfADoubleArray</a:t>
            </a:r>
            <a:r>
              <a:rPr lang="en-GB" sz="1400" dirty="0" smtClean="0">
                <a:latin typeface="Consolas" panose="020B0609020204030204" pitchFamily="49" charset="0"/>
              </a:rPr>
              <a:t> </a:t>
            </a:r>
            <a:r>
              <a:rPr lang="en-GB" sz="1400" dirty="0">
                <a:latin typeface="Consolas" panose="020B0609020204030204" pitchFamily="49" charset="0"/>
              </a:rPr>
              <a:t>: </a:t>
            </a:r>
            <a:r>
              <a:rPr lang="en-GB" sz="1400" dirty="0" err="1">
                <a:latin typeface="Consolas" panose="020B0609020204030204" pitchFamily="49" charset="0"/>
              </a:rPr>
              <a:t>TArray</a:t>
            </a:r>
            <a:r>
              <a:rPr lang="en-GB" sz="1400" dirty="0">
                <a:latin typeface="Consolas" panose="020B0609020204030204" pitchFamily="49" charset="0"/>
              </a:rPr>
              <a:t>&lt;Double&gt;;</a:t>
            </a:r>
          </a:p>
          <a:p>
            <a:r>
              <a:rPr lang="en-GB" sz="1400" dirty="0">
                <a:latin typeface="Consolas" panose="020B0609020204030204" pitchFamily="49" charset="0"/>
              </a:rPr>
              <a:t>Begin</a:t>
            </a:r>
          </a:p>
          <a:p>
            <a:r>
              <a:rPr lang="en-GB" sz="1400" dirty="0">
                <a:latin typeface="Consolas" panose="020B0609020204030204" pitchFamily="49" charset="0"/>
              </a:rPr>
              <a:t>  DbleArr1.ForEach(Procedure(</a:t>
            </a:r>
            <a:r>
              <a:rPr lang="en-GB" sz="1400" dirty="0" err="1">
                <a:latin typeface="Consolas" panose="020B0609020204030204" pitchFamily="49" charset="0"/>
              </a:rPr>
              <a:t>Var</a:t>
            </a:r>
            <a:r>
              <a:rPr lang="en-GB" sz="1400" dirty="0">
                <a:latin typeface="Consolas" panose="020B0609020204030204" pitchFamily="49" charset="0"/>
              </a:rPr>
              <a:t> </a:t>
            </a:r>
            <a:r>
              <a:rPr lang="en-GB" sz="1400" dirty="0" err="1">
                <a:latin typeface="Consolas" panose="020B0609020204030204" pitchFamily="49" charset="0"/>
              </a:rPr>
              <a:t>ValueInArray</a:t>
            </a:r>
            <a:r>
              <a:rPr lang="en-GB" sz="1400" dirty="0">
                <a:latin typeface="Consolas" panose="020B0609020204030204" pitchFamily="49" charset="0"/>
              </a:rPr>
              <a:t> : Double) Begin </a:t>
            </a:r>
            <a:r>
              <a:rPr lang="en-GB" sz="1400" dirty="0" err="1">
                <a:latin typeface="Consolas" panose="020B0609020204030204" pitchFamily="49" charset="0"/>
              </a:rPr>
              <a:t>ValueInArray</a:t>
            </a:r>
            <a:r>
              <a:rPr lang="en-GB" sz="1400" dirty="0">
                <a:latin typeface="Consolas" panose="020B0609020204030204" pitchFamily="49" charset="0"/>
              </a:rPr>
              <a:t> := </a:t>
            </a:r>
            <a:r>
              <a:rPr lang="en-GB" sz="1400" dirty="0" err="1">
                <a:latin typeface="Consolas" panose="020B0609020204030204" pitchFamily="49" charset="0"/>
              </a:rPr>
              <a:t>ValueInArray</a:t>
            </a:r>
            <a:r>
              <a:rPr lang="en-GB" sz="1400" dirty="0">
                <a:latin typeface="Consolas" panose="020B0609020204030204" pitchFamily="49" charset="0"/>
              </a:rPr>
              <a:t> * 2 End);</a:t>
            </a:r>
          </a:p>
          <a:p>
            <a:r>
              <a:rPr lang="en-GB" sz="1400" dirty="0">
                <a:latin typeface="Consolas" panose="020B0609020204030204" pitchFamily="49" charset="0"/>
              </a:rPr>
              <a:t>  </a:t>
            </a:r>
            <a:r>
              <a:rPr lang="en-GB" sz="1400" dirty="0" err="1">
                <a:latin typeface="Consolas" panose="020B0609020204030204" pitchFamily="49" charset="0"/>
              </a:rPr>
              <a:t>Writeln</a:t>
            </a:r>
            <a:r>
              <a:rPr lang="en-GB" sz="1400" dirty="0">
                <a:latin typeface="Consolas" panose="020B0609020204030204" pitchFamily="49" charset="0"/>
              </a:rPr>
              <a:t>(DbleArr1.ToString);</a:t>
            </a:r>
          </a:p>
          <a:p>
            <a:endParaRPr lang="en-GB" sz="1400" dirty="0">
              <a:latin typeface="Consolas" panose="020B0609020204030204" pitchFamily="49" charset="0"/>
            </a:endParaRPr>
          </a:p>
          <a:p>
            <a:r>
              <a:rPr lang="en-GB" sz="1400" dirty="0">
                <a:latin typeface="Consolas" panose="020B0609020204030204" pitchFamily="49" charset="0"/>
              </a:rPr>
              <a:t>  </a:t>
            </a:r>
            <a:r>
              <a:rPr lang="en-GB" sz="1400" dirty="0" err="1">
                <a:latin typeface="Consolas" panose="020B0609020204030204" pitchFamily="49" charset="0"/>
              </a:rPr>
              <a:t>Var</a:t>
            </a:r>
            <a:r>
              <a:rPr lang="en-GB" sz="1400" dirty="0">
                <a:latin typeface="Consolas" panose="020B0609020204030204" pitchFamily="49" charset="0"/>
              </a:rPr>
              <a:t> </a:t>
            </a:r>
            <a:r>
              <a:rPr lang="en-GB" sz="1400" dirty="0" err="1">
                <a:latin typeface="Consolas" panose="020B0609020204030204" pitchFamily="49" charset="0"/>
              </a:rPr>
              <a:t>NewDbleArray</a:t>
            </a:r>
            <a:r>
              <a:rPr lang="en-GB" sz="1400" dirty="0">
                <a:latin typeface="Consolas" panose="020B0609020204030204" pitchFamily="49" charset="0"/>
              </a:rPr>
              <a:t>  := DbleArr1.Map(Function(</a:t>
            </a:r>
            <a:r>
              <a:rPr lang="en-GB" sz="1400" dirty="0" err="1">
                <a:latin typeface="Consolas" panose="020B0609020204030204" pitchFamily="49" charset="0"/>
              </a:rPr>
              <a:t>ValueInArray</a:t>
            </a:r>
            <a:r>
              <a:rPr lang="en-GB" sz="1400" dirty="0">
                <a:latin typeface="Consolas" panose="020B0609020204030204" pitchFamily="49" charset="0"/>
              </a:rPr>
              <a:t> : Double) : Double</a:t>
            </a:r>
          </a:p>
          <a:p>
            <a:r>
              <a:rPr lang="en-GB" sz="1400" dirty="0">
                <a:latin typeface="Consolas" panose="020B0609020204030204" pitchFamily="49" charset="0"/>
              </a:rPr>
              <a:t>                                      Begin Result := </a:t>
            </a:r>
            <a:r>
              <a:rPr lang="en-GB" sz="1400" dirty="0" err="1">
                <a:latin typeface="Consolas" panose="020B0609020204030204" pitchFamily="49" charset="0"/>
              </a:rPr>
              <a:t>ValueInArray</a:t>
            </a:r>
            <a:r>
              <a:rPr lang="en-GB" sz="1400" dirty="0">
                <a:latin typeface="Consolas" panose="020B0609020204030204" pitchFamily="49" charset="0"/>
              </a:rPr>
              <a:t> * </a:t>
            </a:r>
            <a:r>
              <a:rPr lang="en-GB" sz="1400" dirty="0" err="1">
                <a:latin typeface="Consolas" panose="020B0609020204030204" pitchFamily="49" charset="0"/>
              </a:rPr>
              <a:t>ValueInArray</a:t>
            </a:r>
            <a:r>
              <a:rPr lang="en-GB" sz="1400" dirty="0">
                <a:latin typeface="Consolas" panose="020B0609020204030204" pitchFamily="49" charset="0"/>
              </a:rPr>
              <a:t> End);</a:t>
            </a:r>
          </a:p>
          <a:p>
            <a:r>
              <a:rPr lang="en-GB" sz="1400" dirty="0">
                <a:latin typeface="Consolas" panose="020B0609020204030204" pitchFamily="49" charset="0"/>
              </a:rPr>
              <a:t>  </a:t>
            </a:r>
            <a:r>
              <a:rPr lang="en-GB" sz="1400" dirty="0" err="1">
                <a:latin typeface="Consolas" panose="020B0609020204030204" pitchFamily="49" charset="0"/>
              </a:rPr>
              <a:t>Writeln</a:t>
            </a:r>
            <a:r>
              <a:rPr lang="en-GB" sz="1400" dirty="0">
                <a:latin typeface="Consolas" panose="020B0609020204030204" pitchFamily="49" charset="0"/>
              </a:rPr>
              <a:t>(</a:t>
            </a:r>
            <a:r>
              <a:rPr lang="en-GB" sz="1400" dirty="0" err="1">
                <a:latin typeface="Consolas" panose="020B0609020204030204" pitchFamily="49" charset="0"/>
              </a:rPr>
              <a:t>NewDbleArray.ToString</a:t>
            </a:r>
            <a:r>
              <a:rPr lang="en-GB" sz="1400" dirty="0">
                <a:latin typeface="Consolas" panose="020B0609020204030204" pitchFamily="49" charset="0"/>
              </a:rPr>
              <a:t>);</a:t>
            </a:r>
          </a:p>
          <a:p>
            <a:endParaRPr lang="en-GB" sz="1400" dirty="0">
              <a:latin typeface="Consolas" panose="020B0609020204030204" pitchFamily="49" charset="0"/>
            </a:endParaRPr>
          </a:p>
          <a:p>
            <a:r>
              <a:rPr lang="en-GB" sz="1400" dirty="0">
                <a:latin typeface="Consolas" panose="020B0609020204030204" pitchFamily="49" charset="0"/>
              </a:rPr>
              <a:t>  </a:t>
            </a:r>
            <a:r>
              <a:rPr lang="en-GB" sz="1400" dirty="0" err="1" smtClean="0">
                <a:latin typeface="Consolas" panose="020B0609020204030204" pitchFamily="49" charset="0"/>
              </a:rPr>
              <a:t>MiddleValuesOfADoubleArray</a:t>
            </a:r>
            <a:r>
              <a:rPr lang="en-GB" sz="1400" dirty="0" smtClean="0">
                <a:latin typeface="Consolas" panose="020B0609020204030204" pitchFamily="49" charset="0"/>
              </a:rPr>
              <a:t> </a:t>
            </a:r>
            <a:r>
              <a:rPr lang="en-GB" sz="1400" dirty="0">
                <a:latin typeface="Consolas" panose="020B0609020204030204" pitchFamily="49" charset="0"/>
              </a:rPr>
              <a:t>:= DbleArr2.Filter(Function(</a:t>
            </a:r>
            <a:r>
              <a:rPr lang="en-GB" sz="1400" dirty="0" err="1">
                <a:latin typeface="Consolas" panose="020B0609020204030204" pitchFamily="49" charset="0"/>
              </a:rPr>
              <a:t>ValueInArray</a:t>
            </a:r>
            <a:r>
              <a:rPr lang="en-GB" sz="1400" dirty="0">
                <a:latin typeface="Consolas" panose="020B0609020204030204" pitchFamily="49" charset="0"/>
              </a:rPr>
              <a:t> : Double; </a:t>
            </a:r>
            <a:r>
              <a:rPr lang="en-GB" sz="1400" dirty="0" err="1">
                <a:latin typeface="Consolas" panose="020B0609020204030204" pitchFamily="49" charset="0"/>
              </a:rPr>
              <a:t>i</a:t>
            </a:r>
            <a:r>
              <a:rPr lang="en-GB" sz="1400" dirty="0">
                <a:latin typeface="Consolas" panose="020B0609020204030204" pitchFamily="49" charset="0"/>
              </a:rPr>
              <a:t> : Integer) : Boolean</a:t>
            </a:r>
          </a:p>
          <a:p>
            <a:r>
              <a:rPr lang="en-GB" sz="1400" dirty="0">
                <a:latin typeface="Consolas" panose="020B0609020204030204" pitchFamily="49" charset="0"/>
              </a:rPr>
              <a:t>                                         </a:t>
            </a:r>
            <a:r>
              <a:rPr lang="en-GB" sz="1400" dirty="0" smtClean="0">
                <a:latin typeface="Consolas" panose="020B0609020204030204" pitchFamily="49" charset="0"/>
              </a:rPr>
              <a:t>         Begin </a:t>
            </a:r>
            <a:r>
              <a:rPr lang="en-GB" sz="1400" dirty="0">
                <a:latin typeface="Consolas" panose="020B0609020204030204" pitchFamily="49" charset="0"/>
              </a:rPr>
              <a:t>Result := (</a:t>
            </a:r>
            <a:r>
              <a:rPr lang="en-GB" sz="1400" dirty="0" err="1">
                <a:latin typeface="Consolas" panose="020B0609020204030204" pitchFamily="49" charset="0"/>
              </a:rPr>
              <a:t>ValueInArray</a:t>
            </a:r>
            <a:r>
              <a:rPr lang="en-GB" sz="1400" dirty="0">
                <a:latin typeface="Consolas" panose="020B0609020204030204" pitchFamily="49" charset="0"/>
              </a:rPr>
              <a:t> &gt; 1) And (</a:t>
            </a:r>
            <a:r>
              <a:rPr lang="en-GB" sz="1400" dirty="0" err="1">
                <a:latin typeface="Consolas" panose="020B0609020204030204" pitchFamily="49" charset="0"/>
              </a:rPr>
              <a:t>ValueInArray</a:t>
            </a:r>
            <a:r>
              <a:rPr lang="en-GB" sz="1400" dirty="0">
                <a:latin typeface="Consolas" panose="020B0609020204030204" pitchFamily="49" charset="0"/>
              </a:rPr>
              <a:t> &lt; 5) End);</a:t>
            </a:r>
          </a:p>
          <a:p>
            <a:r>
              <a:rPr lang="en-GB" sz="1400" dirty="0">
                <a:latin typeface="Consolas" panose="020B0609020204030204" pitchFamily="49" charset="0"/>
              </a:rPr>
              <a:t>  </a:t>
            </a:r>
            <a:r>
              <a:rPr lang="en-GB" sz="1400" dirty="0" err="1" smtClean="0">
                <a:latin typeface="Consolas" panose="020B0609020204030204" pitchFamily="49" charset="0"/>
              </a:rPr>
              <a:t>Writeln</a:t>
            </a:r>
            <a:r>
              <a:rPr lang="en-GB" sz="1400" dirty="0" smtClean="0">
                <a:latin typeface="Consolas" panose="020B0609020204030204" pitchFamily="49" charset="0"/>
              </a:rPr>
              <a:t>(</a:t>
            </a:r>
            <a:r>
              <a:rPr lang="en-GB" sz="1400" dirty="0" err="1" smtClean="0">
                <a:latin typeface="Consolas" panose="020B0609020204030204" pitchFamily="49" charset="0"/>
              </a:rPr>
              <a:t>MiddleValuesOfADoubleArray.ToString</a:t>
            </a:r>
            <a:r>
              <a:rPr lang="en-GB" sz="1400" dirty="0">
                <a:latin typeface="Consolas" panose="020B0609020204030204" pitchFamily="49" charset="0"/>
              </a:rPr>
              <a:t>);</a:t>
            </a:r>
          </a:p>
          <a:p>
            <a:endParaRPr lang="en-GB" sz="1400" dirty="0">
              <a:latin typeface="Consolas" panose="020B0609020204030204" pitchFamily="49" charset="0"/>
            </a:endParaRPr>
          </a:p>
          <a:p>
            <a:r>
              <a:rPr lang="en-GB" sz="1400" dirty="0">
                <a:latin typeface="Consolas" panose="020B0609020204030204" pitchFamily="49" charset="0"/>
              </a:rPr>
              <a:t>  DbleArr2.Map(Function(</a:t>
            </a:r>
            <a:r>
              <a:rPr lang="en-GB" sz="1400" dirty="0" err="1">
                <a:latin typeface="Consolas" panose="020B0609020204030204" pitchFamily="49" charset="0"/>
              </a:rPr>
              <a:t>ValueInArray</a:t>
            </a:r>
            <a:r>
              <a:rPr lang="en-GB" sz="1400" dirty="0">
                <a:latin typeface="Consolas" panose="020B0609020204030204" pitchFamily="49" charset="0"/>
              </a:rPr>
              <a:t> : Double) : Double</a:t>
            </a:r>
          </a:p>
          <a:p>
            <a:r>
              <a:rPr lang="en-GB" sz="1400" dirty="0">
                <a:latin typeface="Consolas" panose="020B0609020204030204" pitchFamily="49" charset="0"/>
              </a:rPr>
              <a:t>                           Begin</a:t>
            </a:r>
          </a:p>
          <a:p>
            <a:r>
              <a:rPr lang="en-GB" sz="1400" dirty="0">
                <a:latin typeface="Consolas" panose="020B0609020204030204" pitchFamily="49" charset="0"/>
              </a:rPr>
              <a:t>                             Result := </a:t>
            </a:r>
            <a:r>
              <a:rPr lang="en-GB" sz="1400" dirty="0" err="1">
                <a:latin typeface="Consolas" panose="020B0609020204030204" pitchFamily="49" charset="0"/>
              </a:rPr>
              <a:t>ValueInArray</a:t>
            </a:r>
            <a:r>
              <a:rPr lang="en-GB" sz="1400" dirty="0">
                <a:latin typeface="Consolas" panose="020B0609020204030204" pitchFamily="49" charset="0"/>
              </a:rPr>
              <a:t> + 5;</a:t>
            </a:r>
          </a:p>
          <a:p>
            <a:r>
              <a:rPr lang="en-GB" sz="1400" dirty="0">
                <a:latin typeface="Consolas" panose="020B0609020204030204" pitchFamily="49" charset="0"/>
              </a:rPr>
              <a:t>                           End).Filter(Function(</a:t>
            </a:r>
            <a:r>
              <a:rPr lang="en-GB" sz="1400" dirty="0" err="1">
                <a:latin typeface="Consolas" panose="020B0609020204030204" pitchFamily="49" charset="0"/>
              </a:rPr>
              <a:t>ValueInArray</a:t>
            </a:r>
            <a:r>
              <a:rPr lang="en-GB" sz="1400" dirty="0">
                <a:latin typeface="Consolas" panose="020B0609020204030204" pitchFamily="49" charset="0"/>
              </a:rPr>
              <a:t> : Double; Index : Integer) : Boolean</a:t>
            </a:r>
          </a:p>
          <a:p>
            <a:r>
              <a:rPr lang="en-GB" sz="1400" dirty="0">
                <a:latin typeface="Consolas" panose="020B0609020204030204" pitchFamily="49" charset="0"/>
              </a:rPr>
              <a:t>                                         Begin</a:t>
            </a:r>
          </a:p>
          <a:p>
            <a:r>
              <a:rPr lang="en-GB" sz="1400" dirty="0">
                <a:latin typeface="Consolas" panose="020B0609020204030204" pitchFamily="49" charset="0"/>
              </a:rPr>
              <a:t>                                           Result := (Index Mod 2) = 0;</a:t>
            </a:r>
          </a:p>
          <a:p>
            <a:r>
              <a:rPr lang="en-GB" sz="1400" dirty="0">
                <a:latin typeface="Consolas" panose="020B0609020204030204" pitchFamily="49" charset="0"/>
              </a:rPr>
              <a:t>                                         End).</a:t>
            </a:r>
            <a:r>
              <a:rPr lang="en-GB" sz="1400" dirty="0" err="1">
                <a:latin typeface="Consolas" panose="020B0609020204030204" pitchFamily="49" charset="0"/>
              </a:rPr>
              <a:t>ForEach</a:t>
            </a:r>
            <a:r>
              <a:rPr lang="en-GB" sz="1400" dirty="0">
                <a:latin typeface="Consolas" panose="020B0609020204030204" pitchFamily="49" charset="0"/>
              </a:rPr>
              <a:t>(Procedure(</a:t>
            </a:r>
            <a:r>
              <a:rPr lang="en-GB" sz="1400" dirty="0" err="1">
                <a:latin typeface="Consolas" panose="020B0609020204030204" pitchFamily="49" charset="0"/>
              </a:rPr>
              <a:t>Var</a:t>
            </a:r>
            <a:r>
              <a:rPr lang="en-GB" sz="1400" dirty="0">
                <a:latin typeface="Consolas" panose="020B0609020204030204" pitchFamily="49" charset="0"/>
              </a:rPr>
              <a:t> </a:t>
            </a:r>
            <a:r>
              <a:rPr lang="en-GB" sz="1400" dirty="0" err="1">
                <a:latin typeface="Consolas" panose="020B0609020204030204" pitchFamily="49" charset="0"/>
              </a:rPr>
              <a:t>ValueInArray</a:t>
            </a:r>
            <a:r>
              <a:rPr lang="en-GB" sz="1400" dirty="0">
                <a:latin typeface="Consolas" panose="020B0609020204030204" pitchFamily="49" charset="0"/>
              </a:rPr>
              <a:t> : Double)</a:t>
            </a:r>
          </a:p>
          <a:p>
            <a:r>
              <a:rPr lang="en-GB" sz="1400" dirty="0">
                <a:latin typeface="Consolas" panose="020B0609020204030204" pitchFamily="49" charset="0"/>
              </a:rPr>
              <a:t>                                                        Begin Write(</a:t>
            </a:r>
            <a:r>
              <a:rPr lang="en-GB" sz="1400" dirty="0" err="1">
                <a:latin typeface="Consolas" panose="020B0609020204030204" pitchFamily="49" charset="0"/>
              </a:rPr>
              <a:t>ValueInArray</a:t>
            </a:r>
            <a:r>
              <a:rPr lang="en-GB" sz="1400" dirty="0">
                <a:latin typeface="Consolas" panose="020B0609020204030204" pitchFamily="49" charset="0"/>
              </a:rPr>
              <a:t> : 2 : 0) End);</a:t>
            </a:r>
          </a:p>
          <a:p>
            <a:r>
              <a:rPr lang="en-GB" sz="1400" dirty="0">
                <a:latin typeface="Consolas" panose="020B0609020204030204" pitchFamily="49" charset="0"/>
              </a:rPr>
              <a:t>  </a:t>
            </a:r>
            <a:r>
              <a:rPr lang="en-GB" sz="1400" dirty="0" err="1">
                <a:latin typeface="Consolas" panose="020B0609020204030204" pitchFamily="49" charset="0"/>
              </a:rPr>
              <a:t>Readln</a:t>
            </a:r>
            <a:r>
              <a:rPr lang="en-GB" sz="1400" dirty="0">
                <a:latin typeface="Consolas" panose="020B0609020204030204" pitchFamily="49" charset="0"/>
              </a:rPr>
              <a:t>;</a:t>
            </a:r>
          </a:p>
          <a:p>
            <a:r>
              <a:rPr lang="en-GB" sz="1400" dirty="0">
                <a:latin typeface="Consolas" panose="020B0609020204030204" pitchFamily="49" charset="0"/>
              </a:rPr>
              <a:t>End.</a:t>
            </a:r>
          </a:p>
        </p:txBody>
      </p:sp>
      <p:sp>
        <p:nvSpPr>
          <p:cNvPr id="3" name="TextBox 2"/>
          <p:cNvSpPr txBox="1"/>
          <p:nvPr/>
        </p:nvSpPr>
        <p:spPr>
          <a:xfrm>
            <a:off x="138360" y="-85458"/>
            <a:ext cx="7441760" cy="523220"/>
          </a:xfrm>
          <a:prstGeom prst="rect">
            <a:avLst/>
          </a:prstGeom>
          <a:noFill/>
        </p:spPr>
        <p:txBody>
          <a:bodyPr wrap="square" rtlCol="0">
            <a:spAutoFit/>
          </a:bodyPr>
          <a:lstStyle/>
          <a:p>
            <a:r>
              <a:rPr lang="en-GB" sz="2800" dirty="0" smtClean="0">
                <a:solidFill>
                  <a:srgbClr val="00B0F0"/>
                </a:solidFill>
              </a:rPr>
              <a:t>Putting together a fluent interface</a:t>
            </a:r>
            <a:endParaRPr lang="en-GB" sz="2800" dirty="0">
              <a:solidFill>
                <a:srgbClr val="00B0F0"/>
              </a:solidFill>
            </a:endParaRPr>
          </a:p>
        </p:txBody>
      </p:sp>
      <p:pic>
        <p:nvPicPr>
          <p:cNvPr id="4" name="Picture 3"/>
          <p:cNvPicPr>
            <a:picLocks noChangeAspect="1"/>
          </p:cNvPicPr>
          <p:nvPr/>
        </p:nvPicPr>
        <p:blipFill>
          <a:blip r:embed="rId2"/>
          <a:stretch>
            <a:fillRect/>
          </a:stretch>
        </p:blipFill>
        <p:spPr>
          <a:xfrm>
            <a:off x="8037408" y="188388"/>
            <a:ext cx="1495425" cy="1219200"/>
          </a:xfrm>
          <a:prstGeom prst="rect">
            <a:avLst/>
          </a:prstGeom>
        </p:spPr>
      </p:pic>
      <p:sp>
        <p:nvSpPr>
          <p:cNvPr id="5" name="Slide Number Placeholder 4"/>
          <p:cNvSpPr>
            <a:spLocks noGrp="1"/>
          </p:cNvSpPr>
          <p:nvPr>
            <p:ph type="sldNum" sz="quarter" idx="12"/>
          </p:nvPr>
        </p:nvSpPr>
        <p:spPr/>
        <p:txBody>
          <a:bodyPr/>
          <a:lstStyle/>
          <a:p>
            <a:fld id="{F3FB39D1-6B6F-4AC9-B245-7074094B5DCF}" type="slidenum">
              <a:rPr lang="en-GB" smtClean="0"/>
              <a:t>27</a:t>
            </a:fld>
            <a:endParaRPr lang="en-GB"/>
          </a:p>
        </p:txBody>
      </p:sp>
      <p:sp>
        <p:nvSpPr>
          <p:cNvPr id="6" name="TextBox 5"/>
          <p:cNvSpPr txBox="1"/>
          <p:nvPr/>
        </p:nvSpPr>
        <p:spPr>
          <a:xfrm>
            <a:off x="5269749" y="1826235"/>
            <a:ext cx="5922235" cy="307777"/>
          </a:xfrm>
          <a:prstGeom prst="rect">
            <a:avLst/>
          </a:prstGeom>
          <a:noFill/>
        </p:spPr>
        <p:txBody>
          <a:bodyPr wrap="square" rtlCol="0">
            <a:spAutoFit/>
          </a:bodyPr>
          <a:lstStyle/>
          <a:p>
            <a:r>
              <a:rPr lang="en-GB" sz="1400" u="sng" dirty="0" smtClean="0">
                <a:hlinkClick r:id="rId3"/>
              </a:rPr>
              <a:t>https</a:t>
            </a:r>
            <a:r>
              <a:rPr lang="en-GB" sz="1400" u="sng" dirty="0">
                <a:hlinkClick r:id="rId3"/>
              </a:rPr>
              <a:t>://</a:t>
            </a:r>
            <a:r>
              <a:rPr lang="en-GB" sz="1400" u="sng" dirty="0" smtClean="0">
                <a:hlinkClick r:id="rId3"/>
              </a:rPr>
              <a:t>sudonull.com/post/103897-Using-Anonymous-Methods-in-Delphi</a:t>
            </a:r>
            <a:endParaRPr lang="en-GB" sz="1400" dirty="0"/>
          </a:p>
        </p:txBody>
      </p:sp>
      <p:sp>
        <p:nvSpPr>
          <p:cNvPr id="7" name="TextBox 6"/>
          <p:cNvSpPr txBox="1"/>
          <p:nvPr/>
        </p:nvSpPr>
        <p:spPr>
          <a:xfrm>
            <a:off x="5269749" y="1513993"/>
            <a:ext cx="4887323" cy="307777"/>
          </a:xfrm>
          <a:prstGeom prst="rect">
            <a:avLst/>
          </a:prstGeom>
          <a:noFill/>
        </p:spPr>
        <p:txBody>
          <a:bodyPr wrap="square" rtlCol="0">
            <a:spAutoFit/>
          </a:bodyPr>
          <a:lstStyle/>
          <a:p>
            <a:r>
              <a:rPr lang="en-GB" sz="1400" dirty="0">
                <a:hlinkClick r:id="rId4"/>
              </a:rPr>
              <a:t>Using closures and higher-order functions in Delphi (habr.com)</a:t>
            </a:r>
            <a:endParaRPr lang="en-GB" sz="1400" dirty="0"/>
          </a:p>
        </p:txBody>
      </p:sp>
      <p:sp>
        <p:nvSpPr>
          <p:cNvPr id="8" name="TextBox 7"/>
          <p:cNvSpPr txBox="1"/>
          <p:nvPr/>
        </p:nvSpPr>
        <p:spPr>
          <a:xfrm>
            <a:off x="9982200" y="1560311"/>
            <a:ext cx="2683379" cy="276999"/>
          </a:xfrm>
          <a:prstGeom prst="rect">
            <a:avLst/>
          </a:prstGeom>
          <a:noFill/>
        </p:spPr>
        <p:txBody>
          <a:bodyPr wrap="square" rtlCol="0">
            <a:spAutoFit/>
          </a:bodyPr>
          <a:lstStyle/>
          <a:p>
            <a:r>
              <a:rPr lang="en-GB" sz="1200" dirty="0" smtClean="0">
                <a:solidFill>
                  <a:srgbClr val="FF0000"/>
                </a:solidFill>
              </a:rPr>
              <a:t>Use To Google Translate in Firefox</a:t>
            </a:r>
            <a:endParaRPr lang="en-GB" sz="1200" dirty="0">
              <a:solidFill>
                <a:srgbClr val="FF0000"/>
              </a:solidFill>
            </a:endParaRPr>
          </a:p>
        </p:txBody>
      </p:sp>
      <p:sp>
        <p:nvSpPr>
          <p:cNvPr id="9" name="TextBox 8"/>
          <p:cNvSpPr txBox="1"/>
          <p:nvPr/>
        </p:nvSpPr>
        <p:spPr>
          <a:xfrm>
            <a:off x="10732114" y="1857013"/>
            <a:ext cx="1459886" cy="276999"/>
          </a:xfrm>
          <a:prstGeom prst="rect">
            <a:avLst/>
          </a:prstGeom>
          <a:noFill/>
        </p:spPr>
        <p:txBody>
          <a:bodyPr wrap="square" rtlCol="0">
            <a:spAutoFit/>
          </a:bodyPr>
          <a:lstStyle/>
          <a:p>
            <a:r>
              <a:rPr lang="en-GB" sz="1200" dirty="0" smtClean="0">
                <a:solidFill>
                  <a:srgbClr val="FF0000"/>
                </a:solidFill>
              </a:rPr>
              <a:t>English translation</a:t>
            </a:r>
            <a:endParaRPr lang="en-GB" sz="1200" dirty="0">
              <a:solidFill>
                <a:srgbClr val="FF0000"/>
              </a:solidFill>
            </a:endParaRPr>
          </a:p>
        </p:txBody>
      </p:sp>
      <p:sp>
        <p:nvSpPr>
          <p:cNvPr id="10" name="TextBox 9"/>
          <p:cNvSpPr txBox="1"/>
          <p:nvPr/>
        </p:nvSpPr>
        <p:spPr>
          <a:xfrm>
            <a:off x="4076344" y="2660516"/>
            <a:ext cx="5118931" cy="307777"/>
          </a:xfrm>
          <a:prstGeom prst="rect">
            <a:avLst/>
          </a:prstGeom>
          <a:noFill/>
        </p:spPr>
        <p:txBody>
          <a:bodyPr wrap="square" rtlCol="0">
            <a:spAutoFit/>
          </a:bodyPr>
          <a:lstStyle/>
          <a:p>
            <a:r>
              <a:rPr lang="en-GB" sz="1400" dirty="0" smtClean="0">
                <a:solidFill>
                  <a:srgbClr val="FF0000"/>
                </a:solidFill>
              </a:rPr>
              <a:t>DbleArr1.Map(\</a:t>
            </a:r>
            <a:r>
              <a:rPr lang="en-GB" sz="1400" dirty="0" err="1" smtClean="0">
                <a:solidFill>
                  <a:srgbClr val="FF0000"/>
                </a:solidFill>
              </a:rPr>
              <a:t>ValueInArray</a:t>
            </a:r>
            <a:r>
              <a:rPr lang="en-GB" sz="1400" dirty="0" smtClean="0">
                <a:solidFill>
                  <a:srgbClr val="FF0000"/>
                </a:solidFill>
              </a:rPr>
              <a:t> -&gt; </a:t>
            </a:r>
            <a:r>
              <a:rPr lang="en-GB" sz="1400" dirty="0" err="1" smtClean="0">
                <a:solidFill>
                  <a:srgbClr val="FF0000"/>
                </a:solidFill>
              </a:rPr>
              <a:t>ValueInArray</a:t>
            </a:r>
            <a:r>
              <a:rPr lang="en-GB" sz="1400" dirty="0" smtClean="0">
                <a:solidFill>
                  <a:srgbClr val="FF0000"/>
                </a:solidFill>
              </a:rPr>
              <a:t> </a:t>
            </a:r>
            <a:r>
              <a:rPr lang="en-GB" sz="1400" kern="700" dirty="0" smtClean="0">
                <a:solidFill>
                  <a:srgbClr val="FF0000"/>
                </a:solidFill>
              </a:rPr>
              <a:t>*</a:t>
            </a:r>
            <a:r>
              <a:rPr lang="en-GB" sz="1400" dirty="0" smtClean="0">
                <a:solidFill>
                  <a:srgbClr val="FF0000"/>
                </a:solidFill>
              </a:rPr>
              <a:t> </a:t>
            </a:r>
            <a:r>
              <a:rPr lang="en-GB" sz="1400" dirty="0" err="1" smtClean="0">
                <a:solidFill>
                  <a:srgbClr val="FF0000"/>
                </a:solidFill>
              </a:rPr>
              <a:t>ValueInArray</a:t>
            </a:r>
            <a:r>
              <a:rPr lang="en-GB" sz="1400" dirty="0" smtClean="0">
                <a:solidFill>
                  <a:srgbClr val="FF0000"/>
                </a:solidFill>
              </a:rPr>
              <a:t>) </a:t>
            </a:r>
            <a:endParaRPr lang="en-GB" sz="1400" dirty="0">
              <a:solidFill>
                <a:srgbClr val="FF0000"/>
              </a:solidFill>
            </a:endParaRP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12" name="TextBox 11"/>
          <p:cNvSpPr txBox="1"/>
          <p:nvPr/>
        </p:nvSpPr>
        <p:spPr>
          <a:xfrm>
            <a:off x="-10890" y="6991350"/>
            <a:ext cx="12192000" cy="70485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22693478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FB39D1-6B6F-4AC9-B245-7074094B5DCF}" type="slidenum">
              <a:rPr lang="en-GB" smtClean="0"/>
              <a:t>28</a:t>
            </a:fld>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7672" y="127676"/>
            <a:ext cx="1884682" cy="508748"/>
          </a:xfrm>
          <a:prstGeom prst="rect">
            <a:avLst/>
          </a:prstGeom>
        </p:spPr>
      </p:pic>
      <p:sp>
        <p:nvSpPr>
          <p:cNvPr id="5" name="Rectangle 4"/>
          <p:cNvSpPr/>
          <p:nvPr/>
        </p:nvSpPr>
        <p:spPr>
          <a:xfrm>
            <a:off x="341745" y="0"/>
            <a:ext cx="11166764" cy="2308324"/>
          </a:xfrm>
          <a:prstGeom prst="rect">
            <a:avLst/>
          </a:prstGeom>
        </p:spPr>
        <p:txBody>
          <a:bodyPr wrap="square">
            <a:spAutoFit/>
          </a:bodyPr>
          <a:lstStyle/>
          <a:p>
            <a:r>
              <a:rPr lang="en-GB" sz="1200" b="1" dirty="0" smtClean="0">
                <a:latin typeface="Consolas" panose="020B0609020204030204" pitchFamily="49" charset="0"/>
              </a:rPr>
              <a:t>Type</a:t>
            </a:r>
          </a:p>
          <a:p>
            <a:r>
              <a:rPr lang="en-GB" sz="1200" b="1" dirty="0" smtClean="0">
                <a:latin typeface="Consolas" panose="020B0609020204030204" pitchFamily="49" charset="0"/>
              </a:rPr>
              <a:t>  </a:t>
            </a:r>
            <a:r>
              <a:rPr lang="en-GB" sz="1200" b="1" dirty="0" err="1" smtClean="0">
                <a:latin typeface="Consolas" panose="020B0609020204030204" pitchFamily="49" charset="0"/>
              </a:rPr>
              <a:t>TFunctionOfInteger</a:t>
            </a:r>
            <a:r>
              <a:rPr lang="en-GB" sz="1200" b="1" dirty="0" smtClean="0">
                <a:latin typeface="Consolas" panose="020B0609020204030204" pitchFamily="49" charset="0"/>
              </a:rPr>
              <a:t> </a:t>
            </a:r>
            <a:r>
              <a:rPr lang="en-GB" sz="1200" b="1" dirty="0">
                <a:latin typeface="Consolas" panose="020B0609020204030204" pitchFamily="49" charset="0"/>
              </a:rPr>
              <a:t>= Reference To Function(Value : Integer): Integer; </a:t>
            </a:r>
            <a:endParaRPr lang="en-GB" sz="1200" b="1" dirty="0" smtClean="0">
              <a:latin typeface="Consolas" panose="020B0609020204030204" pitchFamily="49" charset="0"/>
            </a:endParaRPr>
          </a:p>
          <a:p>
            <a:r>
              <a:rPr lang="en-GB" sz="1200" b="1" dirty="0" smtClean="0">
                <a:latin typeface="Consolas" panose="020B0609020204030204" pitchFamily="49" charset="0"/>
              </a:rPr>
              <a:t>  //Compiler </a:t>
            </a:r>
            <a:r>
              <a:rPr lang="en-GB" sz="1200" b="1" dirty="0">
                <a:latin typeface="Consolas" panose="020B0609020204030204" pitchFamily="49" charset="0"/>
              </a:rPr>
              <a:t>generates an interface </a:t>
            </a:r>
            <a:r>
              <a:rPr lang="en-GB" sz="1200" b="1" dirty="0" err="1" smtClean="0">
                <a:latin typeface="Consolas" panose="020B0609020204030204" pitchFamily="49" charset="0"/>
              </a:rPr>
              <a:t>TFunctionOfInteger</a:t>
            </a:r>
            <a:r>
              <a:rPr lang="en-GB" sz="1200" b="1" dirty="0" smtClean="0">
                <a:latin typeface="Consolas" panose="020B0609020204030204" pitchFamily="49" charset="0"/>
              </a:rPr>
              <a:t> with a </a:t>
            </a:r>
            <a:r>
              <a:rPr lang="en-GB" sz="1200" b="1" dirty="0">
                <a:latin typeface="Consolas" panose="020B0609020204030204" pitchFamily="49" charset="0"/>
              </a:rPr>
              <a:t>single method Invoke with </a:t>
            </a:r>
            <a:r>
              <a:rPr lang="en-GB" sz="1200" b="1" dirty="0" smtClean="0">
                <a:latin typeface="Consolas" panose="020B0609020204030204" pitchFamily="49" charset="0"/>
              </a:rPr>
              <a:t>same signature </a:t>
            </a:r>
            <a:r>
              <a:rPr lang="en-GB" sz="1200" b="1" dirty="0">
                <a:latin typeface="Consolas" panose="020B0609020204030204" pitchFamily="49" charset="0"/>
              </a:rPr>
              <a:t>as function</a:t>
            </a:r>
          </a:p>
          <a:p>
            <a:r>
              <a:rPr lang="en-GB" sz="1200" b="1" dirty="0" smtClean="0">
                <a:latin typeface="Consolas" panose="020B0609020204030204" pitchFamily="49" charset="0"/>
              </a:rPr>
              <a:t>  //An </a:t>
            </a:r>
            <a:r>
              <a:rPr lang="en-GB" sz="1200" b="1" dirty="0">
                <a:latin typeface="Consolas" panose="020B0609020204030204" pitchFamily="49" charset="0"/>
              </a:rPr>
              <a:t>interface is a class with no implementation,</a:t>
            </a:r>
          </a:p>
          <a:p>
            <a:r>
              <a:rPr lang="en-GB" sz="1200" b="1" dirty="0">
                <a:latin typeface="Consolas" panose="020B0609020204030204" pitchFamily="49" charset="0"/>
              </a:rPr>
              <a:t> </a:t>
            </a:r>
            <a:r>
              <a:rPr lang="en-GB" sz="1200" b="1" dirty="0" smtClean="0">
                <a:latin typeface="Consolas" panose="020B0609020204030204" pitchFamily="49" charset="0"/>
              </a:rPr>
              <a:t> //E.g</a:t>
            </a:r>
            <a:r>
              <a:rPr lang="en-GB" sz="1200" b="1" dirty="0">
                <a:latin typeface="Consolas" panose="020B0609020204030204" pitchFamily="49" charset="0"/>
              </a:rPr>
              <a:t>. </a:t>
            </a:r>
            <a:r>
              <a:rPr lang="en-GB" sz="1200" b="1" dirty="0" err="1" smtClean="0">
                <a:latin typeface="Consolas" panose="020B0609020204030204" pitchFamily="49" charset="0"/>
              </a:rPr>
              <a:t>TFunctionOfInteger</a:t>
            </a:r>
            <a:r>
              <a:rPr lang="en-GB" sz="1200" b="1" dirty="0" smtClean="0">
                <a:latin typeface="Consolas" panose="020B0609020204030204" pitchFamily="49" charset="0"/>
              </a:rPr>
              <a:t> </a:t>
            </a:r>
            <a:r>
              <a:rPr lang="en-GB" sz="1200" b="1" dirty="0">
                <a:latin typeface="Consolas" panose="020B0609020204030204" pitchFamily="49" charset="0"/>
              </a:rPr>
              <a:t>= Interface </a:t>
            </a:r>
            <a:r>
              <a:rPr lang="en-GB" sz="1200" b="1" dirty="0">
                <a:solidFill>
                  <a:schemeClr val="accent6">
                    <a:lumMod val="50000"/>
                  </a:schemeClr>
                </a:solidFill>
                <a:latin typeface="Consolas" panose="020B0609020204030204" pitchFamily="49" charset="0"/>
              </a:rPr>
              <a:t>Function Invoke(Value : Integer) : Integer; </a:t>
            </a:r>
            <a:r>
              <a:rPr lang="en-GB" sz="1200" b="1" dirty="0" smtClean="0">
                <a:latin typeface="Consolas" panose="020B0609020204030204" pitchFamily="49" charset="0"/>
              </a:rPr>
              <a:t>End</a:t>
            </a:r>
            <a:r>
              <a:rPr lang="en-GB" sz="1200" b="1" dirty="0">
                <a:latin typeface="Consolas" panose="020B0609020204030204" pitchFamily="49" charset="0"/>
              </a:rPr>
              <a:t>;</a:t>
            </a:r>
          </a:p>
          <a:p>
            <a:r>
              <a:rPr lang="en-GB" sz="1200" b="1" dirty="0" smtClean="0">
                <a:latin typeface="Consolas" panose="020B0609020204030204" pitchFamily="49" charset="0"/>
              </a:rPr>
              <a:t>Begin</a:t>
            </a:r>
            <a:endParaRPr lang="en-GB" sz="1200" b="1" dirty="0">
              <a:latin typeface="Consolas" panose="020B0609020204030204" pitchFamily="49" charset="0"/>
            </a:endParaRPr>
          </a:p>
          <a:p>
            <a:r>
              <a:rPr lang="en-GB" sz="1200" b="1" dirty="0">
                <a:latin typeface="Consolas" panose="020B0609020204030204" pitchFamily="49" charset="0"/>
              </a:rPr>
              <a:t>  </a:t>
            </a:r>
            <a:r>
              <a:rPr lang="en-GB" sz="1200" b="1" dirty="0" err="1">
                <a:latin typeface="Consolas" panose="020B0609020204030204" pitchFamily="49" charset="0"/>
              </a:rPr>
              <a:t>Var</a:t>
            </a:r>
            <a:r>
              <a:rPr lang="en-GB" sz="1200" b="1" dirty="0">
                <a:latin typeface="Consolas" panose="020B0609020204030204" pitchFamily="49" charset="0"/>
              </a:rPr>
              <a:t> Square : </a:t>
            </a:r>
            <a:r>
              <a:rPr lang="en-GB" sz="1200" b="1" dirty="0" err="1" smtClean="0">
                <a:latin typeface="Consolas" panose="020B0609020204030204" pitchFamily="49" charset="0"/>
              </a:rPr>
              <a:t>TFunctionOfInteger</a:t>
            </a:r>
            <a:r>
              <a:rPr lang="en-GB" sz="1200" b="1" dirty="0" smtClean="0">
                <a:latin typeface="Consolas" panose="020B0609020204030204" pitchFamily="49" charset="0"/>
              </a:rPr>
              <a:t> </a:t>
            </a:r>
            <a:r>
              <a:rPr lang="en-GB" sz="1200" b="1" dirty="0">
                <a:latin typeface="Consolas" panose="020B0609020204030204" pitchFamily="49" charset="0"/>
              </a:rPr>
              <a:t>:= Function(x : Integer) : Integer                                                                 </a:t>
            </a:r>
            <a:r>
              <a:rPr lang="en-GB" sz="1200" b="1" dirty="0" smtClean="0">
                <a:latin typeface="Consolas" panose="020B0609020204030204" pitchFamily="49" charset="0"/>
              </a:rPr>
              <a:t>                  </a:t>
            </a:r>
          </a:p>
          <a:p>
            <a:r>
              <a:rPr lang="en-GB" sz="1200" b="1" dirty="0">
                <a:latin typeface="Consolas" panose="020B0609020204030204" pitchFamily="49" charset="0"/>
              </a:rPr>
              <a:t> </a:t>
            </a:r>
            <a:r>
              <a:rPr lang="en-GB" sz="1200" b="1" dirty="0" smtClean="0">
                <a:latin typeface="Consolas" panose="020B0609020204030204" pitchFamily="49" charset="0"/>
              </a:rPr>
              <a:t>                                      Begin                                                                             </a:t>
            </a:r>
          </a:p>
          <a:p>
            <a:r>
              <a:rPr lang="en-GB" sz="1200" b="1" dirty="0">
                <a:latin typeface="Consolas" panose="020B0609020204030204" pitchFamily="49" charset="0"/>
              </a:rPr>
              <a:t> </a:t>
            </a:r>
            <a:r>
              <a:rPr lang="en-GB" sz="1200" b="1" dirty="0" smtClean="0">
                <a:latin typeface="Consolas" panose="020B0609020204030204" pitchFamily="49" charset="0"/>
              </a:rPr>
              <a:t>                                        Result </a:t>
            </a:r>
            <a:r>
              <a:rPr lang="en-GB" sz="1200" b="1" dirty="0">
                <a:latin typeface="Consolas" panose="020B0609020204030204" pitchFamily="49" charset="0"/>
              </a:rPr>
              <a:t>:= x </a:t>
            </a:r>
            <a:r>
              <a:rPr lang="en-GB" sz="1200" b="1" kern="600" baseline="-8000" dirty="0">
                <a:latin typeface="Consolas" panose="020B0609020204030204" pitchFamily="49" charset="0"/>
              </a:rPr>
              <a:t>*</a:t>
            </a:r>
            <a:r>
              <a:rPr lang="en-GB" sz="1200" b="1" dirty="0">
                <a:latin typeface="Consolas" panose="020B0609020204030204" pitchFamily="49" charset="0"/>
              </a:rPr>
              <a:t> </a:t>
            </a:r>
            <a:r>
              <a:rPr lang="en-GB" sz="1200" b="1" dirty="0" smtClean="0">
                <a:latin typeface="Consolas" panose="020B0609020204030204" pitchFamily="49" charset="0"/>
              </a:rPr>
              <a:t>x;</a:t>
            </a:r>
          </a:p>
          <a:p>
            <a:r>
              <a:rPr lang="en-GB" sz="1200" b="1" dirty="0">
                <a:latin typeface="Consolas" panose="020B0609020204030204" pitchFamily="49" charset="0"/>
              </a:rPr>
              <a:t> </a:t>
            </a:r>
            <a:r>
              <a:rPr lang="en-GB" sz="1200" b="1" dirty="0" smtClean="0">
                <a:latin typeface="Consolas" panose="020B0609020204030204" pitchFamily="49" charset="0"/>
              </a:rPr>
              <a:t>                                      End</a:t>
            </a:r>
            <a:r>
              <a:rPr lang="en-GB" sz="1200" b="1" dirty="0">
                <a:latin typeface="Consolas" panose="020B0609020204030204" pitchFamily="49" charset="0"/>
              </a:rPr>
              <a:t>;</a:t>
            </a:r>
          </a:p>
          <a:p>
            <a:r>
              <a:rPr lang="en-GB" sz="1200" b="1" dirty="0" smtClean="0">
                <a:latin typeface="Consolas" panose="020B0609020204030204" pitchFamily="49" charset="0"/>
              </a:rPr>
              <a:t>  </a:t>
            </a:r>
            <a:r>
              <a:rPr lang="en-GB" sz="1200" b="1" dirty="0" err="1" smtClean="0">
                <a:latin typeface="Consolas" panose="020B0609020204030204" pitchFamily="49" charset="0"/>
              </a:rPr>
              <a:t>Writeln</a:t>
            </a:r>
            <a:r>
              <a:rPr lang="en-GB" sz="1200" b="1" dirty="0" smtClean="0">
                <a:latin typeface="Consolas" panose="020B0609020204030204" pitchFamily="49" charset="0"/>
              </a:rPr>
              <a:t>(Square(6</a:t>
            </a:r>
            <a:r>
              <a:rPr lang="en-GB" sz="1200" b="1" dirty="0">
                <a:latin typeface="Consolas" panose="020B0609020204030204" pitchFamily="49" charset="0"/>
              </a:rPr>
              <a:t>)); </a:t>
            </a:r>
            <a:r>
              <a:rPr lang="en-GB" sz="1200" b="1" dirty="0">
                <a:solidFill>
                  <a:schemeClr val="accent6"/>
                </a:solidFill>
                <a:latin typeface="Consolas" panose="020B0609020204030204" pitchFamily="49" charset="0"/>
              </a:rPr>
              <a:t>{Function application}</a:t>
            </a:r>
            <a:endParaRPr lang="en-GB" sz="1200" b="1" dirty="0">
              <a:latin typeface="Consolas" panose="020B0609020204030204" pitchFamily="49" charset="0"/>
            </a:endParaRPr>
          </a:p>
          <a:p>
            <a:r>
              <a:rPr lang="en-GB" sz="1200" dirty="0" smtClean="0">
                <a:latin typeface="Consolas" panose="020B0609020204030204" pitchFamily="49" charset="0"/>
              </a:rPr>
              <a:t>  </a:t>
            </a:r>
            <a:endParaRPr lang="en-GB" sz="1200" dirty="0">
              <a:latin typeface="Consolas" panose="020B0609020204030204" pitchFamily="49" charset="0"/>
            </a:endParaRPr>
          </a:p>
        </p:txBody>
      </p:sp>
      <p:sp>
        <p:nvSpPr>
          <p:cNvPr id="6" name="Rectangle 5"/>
          <p:cNvSpPr/>
          <p:nvPr/>
        </p:nvSpPr>
        <p:spPr>
          <a:xfrm>
            <a:off x="4361872" y="1834659"/>
            <a:ext cx="7830128" cy="4154984"/>
          </a:xfrm>
          <a:prstGeom prst="rect">
            <a:avLst/>
          </a:prstGeom>
        </p:spPr>
        <p:txBody>
          <a:bodyPr wrap="square">
            <a:spAutoFit/>
          </a:bodyPr>
          <a:lstStyle/>
          <a:p>
            <a:r>
              <a:rPr lang="en-GB" sz="1400" b="1" dirty="0">
                <a:solidFill>
                  <a:schemeClr val="accent6">
                    <a:lumMod val="50000"/>
                  </a:schemeClr>
                </a:solidFill>
                <a:latin typeface="Consolas" panose="020B0609020204030204" pitchFamily="49" charset="0"/>
              </a:rPr>
              <a:t>Type</a:t>
            </a:r>
          </a:p>
          <a:p>
            <a:r>
              <a:rPr lang="en-GB" sz="1400" b="1" dirty="0">
                <a:solidFill>
                  <a:schemeClr val="accent6">
                    <a:lumMod val="50000"/>
                  </a:schemeClr>
                </a:solidFill>
                <a:latin typeface="Consolas" panose="020B0609020204030204" pitchFamily="49" charset="0"/>
              </a:rPr>
              <a:t>  </a:t>
            </a:r>
            <a:r>
              <a:rPr lang="en-GB" sz="1400" b="1" dirty="0" err="1">
                <a:solidFill>
                  <a:schemeClr val="accent6">
                    <a:lumMod val="50000"/>
                  </a:schemeClr>
                </a:solidFill>
                <a:latin typeface="Consolas" panose="020B0609020204030204" pitchFamily="49" charset="0"/>
              </a:rPr>
              <a:t>TIntFunc</a:t>
            </a:r>
            <a:r>
              <a:rPr lang="en-GB" sz="1400" b="1" dirty="0">
                <a:solidFill>
                  <a:schemeClr val="accent6">
                    <a:lumMod val="50000"/>
                  </a:schemeClr>
                </a:solidFill>
                <a:latin typeface="Consolas" panose="020B0609020204030204" pitchFamily="49" charset="0"/>
              </a:rPr>
              <a:t> = Function(Value : Integer): Integer; // Function pointer </a:t>
            </a:r>
            <a:r>
              <a:rPr lang="en-GB" sz="1400" b="1" dirty="0" smtClean="0">
                <a:solidFill>
                  <a:schemeClr val="accent6">
                    <a:lumMod val="50000"/>
                  </a:schemeClr>
                </a:solidFill>
                <a:latin typeface="Consolas" panose="020B0609020204030204" pitchFamily="49" charset="0"/>
              </a:rPr>
              <a:t>type</a:t>
            </a:r>
          </a:p>
          <a:p>
            <a:r>
              <a:rPr lang="en-GB" sz="1400" b="1" dirty="0" smtClean="0">
                <a:solidFill>
                  <a:schemeClr val="accent6">
                    <a:lumMod val="50000"/>
                  </a:schemeClr>
                </a:solidFill>
                <a:latin typeface="Consolas" panose="020B0609020204030204" pitchFamily="49" charset="0"/>
              </a:rPr>
              <a:t>  </a:t>
            </a:r>
            <a:r>
              <a:rPr lang="en-GB" sz="1400" b="1" dirty="0" err="1">
                <a:solidFill>
                  <a:schemeClr val="accent6">
                    <a:lumMod val="50000"/>
                  </a:schemeClr>
                </a:solidFill>
                <a:latin typeface="Consolas" panose="020B0609020204030204" pitchFamily="49" charset="0"/>
              </a:rPr>
              <a:t>TFunctionOfInteger$ActRec</a:t>
            </a:r>
            <a:r>
              <a:rPr lang="en-GB" sz="1400" b="1" dirty="0">
                <a:solidFill>
                  <a:schemeClr val="accent6">
                    <a:lumMod val="50000"/>
                  </a:schemeClr>
                </a:solidFill>
                <a:latin typeface="Consolas" panose="020B0609020204030204" pitchFamily="49" charset="0"/>
              </a:rPr>
              <a:t> = Class(</a:t>
            </a:r>
            <a:r>
              <a:rPr lang="en-GB" sz="1400" b="1" dirty="0" err="1">
                <a:solidFill>
                  <a:schemeClr val="accent6">
                    <a:lumMod val="50000"/>
                  </a:schemeClr>
                </a:solidFill>
                <a:latin typeface="Consolas" panose="020B0609020204030204" pitchFamily="49" charset="0"/>
              </a:rPr>
              <a:t>TInterfacedObject</a:t>
            </a:r>
            <a:r>
              <a:rPr lang="en-GB" sz="1400" b="1" dirty="0">
                <a:solidFill>
                  <a:schemeClr val="accent6">
                    <a:lumMod val="50000"/>
                  </a:schemeClr>
                </a:solidFill>
                <a:latin typeface="Consolas" panose="020B0609020204030204" pitchFamily="49" charset="0"/>
              </a:rPr>
              <a:t>, </a:t>
            </a:r>
            <a:r>
              <a:rPr lang="en-GB" sz="1400" b="1" dirty="0" err="1">
                <a:solidFill>
                  <a:schemeClr val="accent6">
                    <a:lumMod val="50000"/>
                  </a:schemeClr>
                </a:solidFill>
                <a:latin typeface="Consolas" panose="020B0609020204030204" pitchFamily="49" charset="0"/>
              </a:rPr>
              <a:t>T</a:t>
            </a:r>
            <a:r>
              <a:rPr lang="en-GB" sz="1400" b="1" dirty="0" err="1" smtClean="0">
                <a:solidFill>
                  <a:schemeClr val="accent6">
                    <a:lumMod val="50000"/>
                  </a:schemeClr>
                </a:solidFill>
                <a:latin typeface="Consolas" panose="020B0609020204030204" pitchFamily="49" charset="0"/>
              </a:rPr>
              <a:t>FunctionOfInteger</a:t>
            </a:r>
            <a:r>
              <a:rPr lang="en-GB" sz="1400" b="1" dirty="0" smtClean="0">
                <a:solidFill>
                  <a:schemeClr val="accent6">
                    <a:lumMod val="50000"/>
                  </a:schemeClr>
                </a:solidFill>
                <a:latin typeface="Consolas" panose="020B0609020204030204" pitchFamily="49" charset="0"/>
              </a:rPr>
              <a:t>) </a:t>
            </a:r>
            <a:endParaRPr lang="en-GB" sz="1400" b="1" dirty="0">
              <a:solidFill>
                <a:schemeClr val="accent6">
                  <a:lumMod val="50000"/>
                </a:schemeClr>
              </a:solidFill>
              <a:latin typeface="Consolas" panose="020B0609020204030204" pitchFamily="49" charset="0"/>
            </a:endParaRPr>
          </a:p>
          <a:p>
            <a:r>
              <a:rPr lang="en-GB" sz="1400" b="1" dirty="0">
                <a:solidFill>
                  <a:schemeClr val="accent6">
                    <a:lumMod val="50000"/>
                  </a:schemeClr>
                </a:solidFill>
                <a:latin typeface="Consolas" panose="020B0609020204030204" pitchFamily="49" charset="0"/>
              </a:rPr>
              <a:t>                                Private</a:t>
            </a:r>
          </a:p>
          <a:p>
            <a:r>
              <a:rPr lang="en-GB" sz="1400" b="1" dirty="0">
                <a:solidFill>
                  <a:schemeClr val="accent6">
                    <a:lumMod val="50000"/>
                  </a:schemeClr>
                </a:solidFill>
                <a:latin typeface="Consolas" panose="020B0609020204030204" pitchFamily="49" charset="0"/>
              </a:rPr>
              <a:t>                                  </a:t>
            </a:r>
            <a:r>
              <a:rPr lang="en-GB" sz="1400" b="1" dirty="0" err="1">
                <a:solidFill>
                  <a:schemeClr val="accent6">
                    <a:lumMod val="50000"/>
                  </a:schemeClr>
                </a:solidFill>
                <a:latin typeface="Consolas" panose="020B0609020204030204" pitchFamily="49" charset="0"/>
              </a:rPr>
              <a:t>FFunc</a:t>
            </a:r>
            <a:r>
              <a:rPr lang="en-GB" sz="1400" b="1" dirty="0">
                <a:solidFill>
                  <a:schemeClr val="accent6">
                    <a:lumMod val="50000"/>
                  </a:schemeClr>
                </a:solidFill>
                <a:latin typeface="Consolas" panose="020B0609020204030204" pitchFamily="49" charset="0"/>
              </a:rPr>
              <a:t> : </a:t>
            </a:r>
            <a:r>
              <a:rPr lang="en-GB" sz="1400" b="1" dirty="0" err="1">
                <a:solidFill>
                  <a:schemeClr val="accent6">
                    <a:lumMod val="50000"/>
                  </a:schemeClr>
                </a:solidFill>
                <a:latin typeface="Consolas" panose="020B0609020204030204" pitchFamily="49" charset="0"/>
              </a:rPr>
              <a:t>TIntFunc</a:t>
            </a:r>
            <a:r>
              <a:rPr lang="en-GB" sz="1400" b="1" dirty="0">
                <a:solidFill>
                  <a:schemeClr val="accent6">
                    <a:lumMod val="50000"/>
                  </a:schemeClr>
                </a:solidFill>
                <a:latin typeface="Consolas" panose="020B0609020204030204" pitchFamily="49" charset="0"/>
              </a:rPr>
              <a:t>; //Function pointer</a:t>
            </a:r>
          </a:p>
          <a:p>
            <a:r>
              <a:rPr lang="en-GB" sz="1400" b="1" dirty="0">
                <a:solidFill>
                  <a:schemeClr val="accent6">
                    <a:lumMod val="50000"/>
                  </a:schemeClr>
                </a:solidFill>
                <a:latin typeface="Consolas" panose="020B0609020204030204" pitchFamily="49" charset="0"/>
              </a:rPr>
              <a:t>                                </a:t>
            </a:r>
            <a:r>
              <a:rPr lang="en-GB" sz="1400" b="1" dirty="0" smtClean="0">
                <a:solidFill>
                  <a:schemeClr val="accent6">
                    <a:lumMod val="50000"/>
                  </a:schemeClr>
                </a:solidFill>
                <a:latin typeface="Consolas" panose="020B0609020204030204" pitchFamily="49" charset="0"/>
              </a:rPr>
              <a:t>  Function </a:t>
            </a:r>
            <a:r>
              <a:rPr lang="en-GB" sz="1400" b="1" dirty="0">
                <a:solidFill>
                  <a:schemeClr val="accent6">
                    <a:lumMod val="50000"/>
                  </a:schemeClr>
                </a:solidFill>
                <a:latin typeface="Consolas" panose="020B0609020204030204" pitchFamily="49" charset="0"/>
              </a:rPr>
              <a:t>Invoke(Value : Integer) : Integer; </a:t>
            </a:r>
            <a:endParaRPr lang="en-GB" sz="1400" b="1" dirty="0" smtClean="0">
              <a:solidFill>
                <a:schemeClr val="accent6">
                  <a:lumMod val="50000"/>
                </a:schemeClr>
              </a:solidFill>
              <a:latin typeface="Consolas" panose="020B0609020204030204" pitchFamily="49" charset="0"/>
            </a:endParaRPr>
          </a:p>
          <a:p>
            <a:r>
              <a:rPr lang="en-GB" sz="1400" b="1" dirty="0">
                <a:solidFill>
                  <a:schemeClr val="accent6">
                    <a:lumMod val="50000"/>
                  </a:schemeClr>
                </a:solidFill>
                <a:latin typeface="Consolas" panose="020B0609020204030204" pitchFamily="49" charset="0"/>
              </a:rPr>
              <a:t> </a:t>
            </a:r>
            <a:r>
              <a:rPr lang="en-GB" sz="1400" b="1" dirty="0" smtClean="0">
                <a:solidFill>
                  <a:schemeClr val="accent6">
                    <a:lumMod val="50000"/>
                  </a:schemeClr>
                </a:solidFill>
                <a:latin typeface="Consolas" panose="020B0609020204030204" pitchFamily="49" charset="0"/>
              </a:rPr>
              <a:t>                               Public</a:t>
            </a:r>
            <a:endParaRPr lang="en-GB" sz="1400" b="1" dirty="0">
              <a:solidFill>
                <a:schemeClr val="accent6">
                  <a:lumMod val="50000"/>
                </a:schemeClr>
              </a:solidFill>
              <a:latin typeface="Consolas" panose="020B0609020204030204" pitchFamily="49" charset="0"/>
            </a:endParaRPr>
          </a:p>
          <a:p>
            <a:r>
              <a:rPr lang="en-GB" sz="1400" b="1" dirty="0">
                <a:solidFill>
                  <a:schemeClr val="accent6">
                    <a:lumMod val="50000"/>
                  </a:schemeClr>
                </a:solidFill>
                <a:latin typeface="Consolas" panose="020B0609020204030204" pitchFamily="49" charset="0"/>
              </a:rPr>
              <a:t>                                </a:t>
            </a:r>
            <a:r>
              <a:rPr lang="en-GB" sz="1400" b="1" dirty="0" smtClean="0">
                <a:solidFill>
                  <a:schemeClr val="accent6">
                    <a:lumMod val="50000"/>
                  </a:schemeClr>
                </a:solidFill>
                <a:latin typeface="Consolas" panose="020B0609020204030204" pitchFamily="49" charset="0"/>
              </a:rPr>
              <a:t>  Constructor </a:t>
            </a:r>
            <a:r>
              <a:rPr lang="en-GB" sz="1400" b="1" dirty="0">
                <a:solidFill>
                  <a:schemeClr val="accent6">
                    <a:lumMod val="50000"/>
                  </a:schemeClr>
                </a:solidFill>
                <a:latin typeface="Consolas" panose="020B0609020204030204" pitchFamily="49" charset="0"/>
              </a:rPr>
              <a:t>Create(</a:t>
            </a:r>
            <a:r>
              <a:rPr lang="en-GB" sz="1400" b="1" dirty="0" err="1">
                <a:solidFill>
                  <a:schemeClr val="accent6">
                    <a:lumMod val="50000"/>
                  </a:schemeClr>
                </a:solidFill>
                <a:latin typeface="Consolas" panose="020B0609020204030204" pitchFamily="49" charset="0"/>
              </a:rPr>
              <a:t>AFunc</a:t>
            </a:r>
            <a:r>
              <a:rPr lang="en-GB" sz="1400" b="1" dirty="0">
                <a:solidFill>
                  <a:schemeClr val="accent6">
                    <a:lumMod val="50000"/>
                  </a:schemeClr>
                </a:solidFill>
                <a:latin typeface="Consolas" panose="020B0609020204030204" pitchFamily="49" charset="0"/>
              </a:rPr>
              <a:t> : </a:t>
            </a:r>
            <a:r>
              <a:rPr lang="en-GB" sz="1400" b="1" dirty="0" err="1">
                <a:solidFill>
                  <a:schemeClr val="accent6">
                    <a:lumMod val="50000"/>
                  </a:schemeClr>
                </a:solidFill>
                <a:latin typeface="Consolas" panose="020B0609020204030204" pitchFamily="49" charset="0"/>
              </a:rPr>
              <a:t>TIntFunc</a:t>
            </a:r>
            <a:r>
              <a:rPr lang="en-GB" sz="1400" b="1" dirty="0">
                <a:solidFill>
                  <a:schemeClr val="accent6">
                    <a:lumMod val="50000"/>
                  </a:schemeClr>
                </a:solidFill>
                <a:latin typeface="Consolas" panose="020B0609020204030204" pitchFamily="49" charset="0"/>
              </a:rPr>
              <a:t>);</a:t>
            </a:r>
          </a:p>
          <a:p>
            <a:r>
              <a:rPr lang="en-GB" sz="1400" b="1" dirty="0">
                <a:solidFill>
                  <a:schemeClr val="accent6">
                    <a:lumMod val="50000"/>
                  </a:schemeClr>
                </a:solidFill>
                <a:latin typeface="Consolas" panose="020B0609020204030204" pitchFamily="49" charset="0"/>
              </a:rPr>
              <a:t>                              End</a:t>
            </a:r>
            <a:r>
              <a:rPr lang="en-GB" sz="1400" b="1" dirty="0" smtClean="0">
                <a:solidFill>
                  <a:schemeClr val="accent6">
                    <a:lumMod val="50000"/>
                  </a:schemeClr>
                </a:solidFill>
                <a:latin typeface="Consolas" panose="020B0609020204030204" pitchFamily="49" charset="0"/>
              </a:rPr>
              <a:t>;</a:t>
            </a:r>
          </a:p>
          <a:p>
            <a:r>
              <a:rPr lang="en-GB" sz="1400" b="1" dirty="0">
                <a:solidFill>
                  <a:schemeClr val="accent6">
                    <a:lumMod val="50000"/>
                  </a:schemeClr>
                </a:solidFill>
                <a:latin typeface="Consolas" panose="020B0609020204030204" pitchFamily="49" charset="0"/>
              </a:rPr>
              <a:t>Constructor </a:t>
            </a:r>
            <a:r>
              <a:rPr lang="en-GB" sz="1400" b="1" dirty="0" err="1">
                <a:solidFill>
                  <a:schemeClr val="accent6">
                    <a:lumMod val="50000"/>
                  </a:schemeClr>
                </a:solidFill>
                <a:latin typeface="Consolas" panose="020B0609020204030204" pitchFamily="49" charset="0"/>
              </a:rPr>
              <a:t>TFunctionOfInteger$ActRec.Create</a:t>
            </a:r>
            <a:r>
              <a:rPr lang="en-GB" sz="1400" b="1" dirty="0">
                <a:solidFill>
                  <a:schemeClr val="accent6">
                    <a:lumMod val="50000"/>
                  </a:schemeClr>
                </a:solidFill>
                <a:latin typeface="Consolas" panose="020B0609020204030204" pitchFamily="49" charset="0"/>
              </a:rPr>
              <a:t>(</a:t>
            </a:r>
            <a:r>
              <a:rPr lang="en-GB" sz="1400" b="1" dirty="0" err="1">
                <a:solidFill>
                  <a:schemeClr val="accent6">
                    <a:lumMod val="50000"/>
                  </a:schemeClr>
                </a:solidFill>
                <a:latin typeface="Consolas" panose="020B0609020204030204" pitchFamily="49" charset="0"/>
              </a:rPr>
              <a:t>AFunc</a:t>
            </a:r>
            <a:r>
              <a:rPr lang="en-GB" sz="1400" b="1" dirty="0">
                <a:solidFill>
                  <a:schemeClr val="accent6">
                    <a:lumMod val="50000"/>
                  </a:schemeClr>
                </a:solidFill>
                <a:latin typeface="Consolas" panose="020B0609020204030204" pitchFamily="49" charset="0"/>
              </a:rPr>
              <a:t> : </a:t>
            </a:r>
            <a:r>
              <a:rPr lang="en-GB" sz="1400" b="1" dirty="0" err="1">
                <a:solidFill>
                  <a:schemeClr val="accent6">
                    <a:lumMod val="50000"/>
                  </a:schemeClr>
                </a:solidFill>
                <a:latin typeface="Consolas" panose="020B0609020204030204" pitchFamily="49" charset="0"/>
              </a:rPr>
              <a:t>TIntFunc</a:t>
            </a:r>
            <a:r>
              <a:rPr lang="en-GB" sz="1400" b="1" dirty="0">
                <a:solidFill>
                  <a:schemeClr val="accent6">
                    <a:lumMod val="50000"/>
                  </a:schemeClr>
                </a:solidFill>
                <a:latin typeface="Consolas" panose="020B0609020204030204" pitchFamily="49" charset="0"/>
              </a:rPr>
              <a:t>);</a:t>
            </a:r>
          </a:p>
          <a:p>
            <a:r>
              <a:rPr lang="en-GB" sz="1400" b="1" dirty="0">
                <a:solidFill>
                  <a:schemeClr val="accent6">
                    <a:lumMod val="50000"/>
                  </a:schemeClr>
                </a:solidFill>
                <a:latin typeface="Consolas" panose="020B0609020204030204" pitchFamily="49" charset="0"/>
              </a:rPr>
              <a:t>  Begin</a:t>
            </a:r>
          </a:p>
          <a:p>
            <a:r>
              <a:rPr lang="en-GB" sz="1400" b="1" dirty="0">
                <a:solidFill>
                  <a:schemeClr val="accent6">
                    <a:lumMod val="50000"/>
                  </a:schemeClr>
                </a:solidFill>
                <a:latin typeface="Consolas" panose="020B0609020204030204" pitchFamily="49" charset="0"/>
              </a:rPr>
              <a:t>    </a:t>
            </a:r>
            <a:r>
              <a:rPr lang="en-GB" sz="1400" b="1" dirty="0" err="1">
                <a:solidFill>
                  <a:schemeClr val="accent6">
                    <a:lumMod val="50000"/>
                  </a:schemeClr>
                </a:solidFill>
                <a:latin typeface="Consolas" panose="020B0609020204030204" pitchFamily="49" charset="0"/>
              </a:rPr>
              <a:t>FFunc</a:t>
            </a:r>
            <a:r>
              <a:rPr lang="en-GB" sz="1400" b="1" dirty="0">
                <a:solidFill>
                  <a:schemeClr val="accent6">
                    <a:lumMod val="50000"/>
                  </a:schemeClr>
                </a:solidFill>
                <a:latin typeface="Consolas" panose="020B0609020204030204" pitchFamily="49" charset="0"/>
              </a:rPr>
              <a:t>:= </a:t>
            </a:r>
            <a:r>
              <a:rPr lang="en-GB" sz="1400" b="1" dirty="0" err="1">
                <a:solidFill>
                  <a:schemeClr val="accent6">
                    <a:lumMod val="50000"/>
                  </a:schemeClr>
                </a:solidFill>
                <a:latin typeface="Consolas" panose="020B0609020204030204" pitchFamily="49" charset="0"/>
              </a:rPr>
              <a:t>AFunc</a:t>
            </a:r>
            <a:r>
              <a:rPr lang="en-GB" sz="1400" b="1" dirty="0">
                <a:solidFill>
                  <a:schemeClr val="accent6">
                    <a:lumMod val="50000"/>
                  </a:schemeClr>
                </a:solidFill>
                <a:latin typeface="Consolas" panose="020B0609020204030204" pitchFamily="49" charset="0"/>
              </a:rPr>
              <a:t>;</a:t>
            </a:r>
          </a:p>
          <a:p>
            <a:r>
              <a:rPr lang="en-GB" sz="1400" b="1" dirty="0">
                <a:solidFill>
                  <a:schemeClr val="accent6">
                    <a:lumMod val="50000"/>
                  </a:schemeClr>
                </a:solidFill>
                <a:latin typeface="Consolas" panose="020B0609020204030204" pitchFamily="49" charset="0"/>
              </a:rPr>
              <a:t>  End;</a:t>
            </a:r>
          </a:p>
          <a:p>
            <a:endParaRPr lang="en-GB" sz="1400" b="1" dirty="0">
              <a:solidFill>
                <a:schemeClr val="accent6">
                  <a:lumMod val="50000"/>
                </a:schemeClr>
              </a:solidFill>
              <a:latin typeface="Consolas" panose="020B0609020204030204" pitchFamily="49" charset="0"/>
            </a:endParaRPr>
          </a:p>
          <a:p>
            <a:r>
              <a:rPr lang="en-GB" sz="1400" b="1" dirty="0">
                <a:solidFill>
                  <a:schemeClr val="accent6">
                    <a:lumMod val="50000"/>
                  </a:schemeClr>
                </a:solidFill>
                <a:latin typeface="Consolas" panose="020B0609020204030204" pitchFamily="49" charset="0"/>
              </a:rPr>
              <a:t>Function </a:t>
            </a:r>
            <a:r>
              <a:rPr lang="en-GB" sz="1400" b="1" dirty="0" err="1">
                <a:solidFill>
                  <a:schemeClr val="accent6">
                    <a:lumMod val="50000"/>
                  </a:schemeClr>
                </a:solidFill>
                <a:latin typeface="Consolas" panose="020B0609020204030204" pitchFamily="49" charset="0"/>
              </a:rPr>
              <a:t>TFunctionOfInteger$ActRec.Invoke</a:t>
            </a:r>
            <a:r>
              <a:rPr lang="en-GB" sz="1400" b="1" dirty="0">
                <a:solidFill>
                  <a:schemeClr val="accent6">
                    <a:lumMod val="50000"/>
                  </a:schemeClr>
                </a:solidFill>
                <a:latin typeface="Consolas" panose="020B0609020204030204" pitchFamily="49" charset="0"/>
              </a:rPr>
              <a:t>(Value : Integer) : Integer;</a:t>
            </a:r>
          </a:p>
          <a:p>
            <a:r>
              <a:rPr lang="en-GB" sz="1400" b="1" dirty="0">
                <a:solidFill>
                  <a:schemeClr val="accent6">
                    <a:lumMod val="50000"/>
                  </a:schemeClr>
                </a:solidFill>
                <a:latin typeface="Consolas" panose="020B0609020204030204" pitchFamily="49" charset="0"/>
              </a:rPr>
              <a:t>  Begin</a:t>
            </a:r>
          </a:p>
          <a:p>
            <a:r>
              <a:rPr lang="en-GB" sz="1400" b="1" dirty="0">
                <a:solidFill>
                  <a:schemeClr val="accent6">
                    <a:lumMod val="50000"/>
                  </a:schemeClr>
                </a:solidFill>
                <a:latin typeface="Consolas" panose="020B0609020204030204" pitchFamily="49" charset="0"/>
              </a:rPr>
              <a:t>    Result:= </a:t>
            </a:r>
            <a:r>
              <a:rPr lang="en-GB" sz="1400" b="1" dirty="0" err="1">
                <a:solidFill>
                  <a:schemeClr val="accent6">
                    <a:lumMod val="50000"/>
                  </a:schemeClr>
                </a:solidFill>
                <a:latin typeface="Consolas" panose="020B0609020204030204" pitchFamily="49" charset="0"/>
              </a:rPr>
              <a:t>FFunc</a:t>
            </a:r>
            <a:r>
              <a:rPr lang="en-GB" sz="1400" b="1" dirty="0">
                <a:solidFill>
                  <a:schemeClr val="accent6">
                    <a:lumMod val="50000"/>
                  </a:schemeClr>
                </a:solidFill>
                <a:latin typeface="Consolas" panose="020B0609020204030204" pitchFamily="49" charset="0"/>
              </a:rPr>
              <a:t>(Value);</a:t>
            </a:r>
          </a:p>
          <a:p>
            <a:r>
              <a:rPr lang="en-GB" sz="1400" b="1" dirty="0">
                <a:solidFill>
                  <a:schemeClr val="accent6">
                    <a:lumMod val="50000"/>
                  </a:schemeClr>
                </a:solidFill>
                <a:latin typeface="Consolas" panose="020B0609020204030204" pitchFamily="49" charset="0"/>
              </a:rPr>
              <a:t>  End</a:t>
            </a:r>
            <a:r>
              <a:rPr lang="en-GB" sz="1400" b="1" dirty="0" smtClean="0">
                <a:solidFill>
                  <a:schemeClr val="accent6">
                    <a:lumMod val="50000"/>
                  </a:schemeClr>
                </a:solidFill>
                <a:latin typeface="Consolas" panose="020B0609020204030204" pitchFamily="49" charset="0"/>
              </a:rPr>
              <a:t>;</a:t>
            </a:r>
            <a:endParaRPr lang="en-GB" sz="1200" dirty="0">
              <a:latin typeface="Consolas" panose="020B0609020204030204" pitchFamily="49" charset="0"/>
            </a:endParaRPr>
          </a:p>
          <a:p>
            <a:endParaRPr lang="en-GB" sz="1200" dirty="0">
              <a:latin typeface="Consolas" panose="020B0609020204030204" pitchFamily="49" charset="0"/>
            </a:endParaRPr>
          </a:p>
        </p:txBody>
      </p:sp>
      <p:sp>
        <p:nvSpPr>
          <p:cNvPr id="7" name="Rectangle 6"/>
          <p:cNvSpPr/>
          <p:nvPr/>
        </p:nvSpPr>
        <p:spPr>
          <a:xfrm>
            <a:off x="484909" y="5880609"/>
            <a:ext cx="9268692" cy="769441"/>
          </a:xfrm>
          <a:prstGeom prst="rect">
            <a:avLst/>
          </a:prstGeom>
        </p:spPr>
        <p:txBody>
          <a:bodyPr wrap="square">
            <a:spAutoFit/>
          </a:bodyPr>
          <a:lstStyle/>
          <a:p>
            <a:r>
              <a:rPr lang="en-GB" sz="1600" dirty="0" err="1" smtClean="0">
                <a:solidFill>
                  <a:srgbClr val="FF0000"/>
                </a:solidFill>
                <a:latin typeface="Consolas" panose="020B0609020204030204" pitchFamily="49" charset="0"/>
              </a:rPr>
              <a:t>AnonMethodObjectReference</a:t>
            </a:r>
            <a:r>
              <a:rPr lang="en-GB" sz="1600" dirty="0" smtClean="0">
                <a:solidFill>
                  <a:srgbClr val="FF0000"/>
                </a:solidFill>
                <a:latin typeface="Consolas" panose="020B0609020204030204" pitchFamily="49" charset="0"/>
              </a:rPr>
              <a:t> := </a:t>
            </a:r>
            <a:r>
              <a:rPr lang="en-GB" sz="1600" dirty="0" err="1" smtClean="0">
                <a:solidFill>
                  <a:srgbClr val="FF0000"/>
                </a:solidFill>
                <a:latin typeface="Consolas" panose="020B0609020204030204" pitchFamily="49" charset="0"/>
              </a:rPr>
              <a:t>TFunctionOfInteger$ActRec.Create</a:t>
            </a:r>
            <a:r>
              <a:rPr lang="en-GB" sz="1600" dirty="0" smtClean="0">
                <a:solidFill>
                  <a:srgbClr val="FF0000"/>
                </a:solidFill>
                <a:latin typeface="Consolas" panose="020B0609020204030204" pitchFamily="49" charset="0"/>
              </a:rPr>
              <a:t>(Square);</a:t>
            </a:r>
          </a:p>
          <a:p>
            <a:r>
              <a:rPr lang="en-GB" sz="1600" dirty="0" err="1" smtClean="0">
                <a:solidFill>
                  <a:srgbClr val="FF0000"/>
                </a:solidFill>
                <a:latin typeface="Consolas" panose="020B0609020204030204" pitchFamily="49" charset="0"/>
              </a:rPr>
              <a:t>AnonMethodObjectReference.Invoke</a:t>
            </a:r>
            <a:r>
              <a:rPr lang="en-GB" sz="1600" dirty="0" smtClean="0">
                <a:solidFill>
                  <a:srgbClr val="FF0000"/>
                </a:solidFill>
                <a:latin typeface="Consolas" panose="020B0609020204030204" pitchFamily="49" charset="0"/>
              </a:rPr>
              <a:t>(6);</a:t>
            </a:r>
            <a:endParaRPr lang="en-GB" sz="1600" dirty="0">
              <a:solidFill>
                <a:srgbClr val="FF0000"/>
              </a:solidFill>
              <a:latin typeface="Consolas" panose="020B0609020204030204" pitchFamily="49" charset="0"/>
            </a:endParaRPr>
          </a:p>
          <a:p>
            <a:endParaRPr lang="en-GB" sz="1200" dirty="0">
              <a:latin typeface="Consolas" panose="020B0609020204030204" pitchFamily="49" charset="0"/>
            </a:endParaRPr>
          </a:p>
        </p:txBody>
      </p:sp>
      <p:sp>
        <p:nvSpPr>
          <p:cNvPr id="8" name="TextBox 7"/>
          <p:cNvSpPr txBox="1"/>
          <p:nvPr/>
        </p:nvSpPr>
        <p:spPr>
          <a:xfrm>
            <a:off x="484909" y="2573323"/>
            <a:ext cx="3733799" cy="2862322"/>
          </a:xfrm>
          <a:prstGeom prst="rect">
            <a:avLst/>
          </a:prstGeom>
          <a:noFill/>
        </p:spPr>
        <p:txBody>
          <a:bodyPr wrap="square" rtlCol="0">
            <a:spAutoFit/>
          </a:bodyPr>
          <a:lstStyle/>
          <a:p>
            <a:r>
              <a:rPr lang="en-GB" i="1" dirty="0" smtClean="0"/>
              <a:t>When</a:t>
            </a:r>
            <a:r>
              <a:rPr lang="en-GB" dirty="0" smtClean="0"/>
              <a:t> </a:t>
            </a:r>
            <a:r>
              <a:rPr lang="en-GB" dirty="0" smtClean="0">
                <a:solidFill>
                  <a:srgbClr val="FF0000"/>
                </a:solidFill>
              </a:rPr>
              <a:t>Square(6)</a:t>
            </a:r>
            <a:r>
              <a:rPr lang="en-GB" dirty="0" smtClean="0"/>
              <a:t> </a:t>
            </a:r>
            <a:r>
              <a:rPr lang="en-GB" i="1" dirty="0" smtClean="0"/>
              <a:t>is encountered, class </a:t>
            </a:r>
            <a:r>
              <a:rPr lang="en-GB" b="1" dirty="0" err="1" smtClean="0">
                <a:solidFill>
                  <a:schemeClr val="accent6">
                    <a:lumMod val="50000"/>
                  </a:schemeClr>
                </a:solidFill>
                <a:latin typeface="Consolas" panose="020B0609020204030204" pitchFamily="49" charset="0"/>
              </a:rPr>
              <a:t>TFunctionOfInteger$ActRec</a:t>
            </a:r>
            <a:endParaRPr lang="en-GB" b="1" dirty="0" smtClean="0">
              <a:solidFill>
                <a:schemeClr val="accent6">
                  <a:lumMod val="50000"/>
                </a:schemeClr>
              </a:solidFill>
              <a:latin typeface="Consolas" panose="020B0609020204030204" pitchFamily="49" charset="0"/>
            </a:endParaRPr>
          </a:p>
          <a:p>
            <a:r>
              <a:rPr lang="en-GB" i="1" dirty="0" smtClean="0"/>
              <a:t>is created and its constructor called which creates an object with a single method</a:t>
            </a:r>
            <a:r>
              <a:rPr lang="en-GB" dirty="0" smtClean="0"/>
              <a:t> </a:t>
            </a:r>
            <a:r>
              <a:rPr lang="en-GB" b="1" dirty="0" smtClean="0">
                <a:solidFill>
                  <a:schemeClr val="accent6">
                    <a:lumMod val="50000"/>
                  </a:schemeClr>
                </a:solidFill>
              </a:rPr>
              <a:t>Invoke</a:t>
            </a:r>
            <a:r>
              <a:rPr lang="en-GB" dirty="0" smtClean="0"/>
              <a:t> </a:t>
            </a:r>
            <a:r>
              <a:rPr lang="en-GB" i="1" dirty="0" smtClean="0"/>
              <a:t>with same signature as</a:t>
            </a:r>
            <a:r>
              <a:rPr lang="en-GB" dirty="0" smtClean="0"/>
              <a:t> </a:t>
            </a:r>
            <a:r>
              <a:rPr lang="en-GB" dirty="0" smtClean="0">
                <a:solidFill>
                  <a:srgbClr val="FF0000"/>
                </a:solidFill>
              </a:rPr>
              <a:t>the anonymous function assigned to Square</a:t>
            </a:r>
            <a:r>
              <a:rPr lang="en-GB" dirty="0" smtClean="0"/>
              <a:t>. </a:t>
            </a:r>
            <a:r>
              <a:rPr lang="en-GB" b="1" dirty="0" smtClean="0">
                <a:solidFill>
                  <a:schemeClr val="accent6">
                    <a:lumMod val="50000"/>
                  </a:schemeClr>
                </a:solidFill>
              </a:rPr>
              <a:t>Invoke</a:t>
            </a:r>
            <a:r>
              <a:rPr lang="en-GB" dirty="0" smtClean="0"/>
              <a:t> </a:t>
            </a:r>
            <a:r>
              <a:rPr lang="en-GB" i="1" dirty="0" smtClean="0"/>
              <a:t>is then called with argument</a:t>
            </a:r>
            <a:r>
              <a:rPr lang="en-GB" dirty="0" smtClean="0"/>
              <a:t> </a:t>
            </a:r>
            <a:r>
              <a:rPr lang="en-GB" dirty="0" smtClean="0">
                <a:solidFill>
                  <a:srgbClr val="FF0000"/>
                </a:solidFill>
              </a:rPr>
              <a:t>6</a:t>
            </a:r>
            <a:r>
              <a:rPr lang="en-GB" dirty="0" smtClean="0"/>
              <a:t>. </a:t>
            </a:r>
            <a:r>
              <a:rPr lang="en-GB" b="1" dirty="0" smtClean="0">
                <a:solidFill>
                  <a:schemeClr val="accent6">
                    <a:lumMod val="50000"/>
                  </a:schemeClr>
                </a:solidFill>
              </a:rPr>
              <a:t>Invoke</a:t>
            </a:r>
            <a:r>
              <a:rPr lang="en-GB" dirty="0" smtClean="0"/>
              <a:t> </a:t>
            </a:r>
            <a:r>
              <a:rPr lang="en-GB" i="1" dirty="0" smtClean="0"/>
              <a:t>then calls the anonymous function assigned to </a:t>
            </a:r>
            <a:r>
              <a:rPr lang="en-GB" dirty="0" smtClean="0">
                <a:solidFill>
                  <a:srgbClr val="FF0000"/>
                </a:solidFill>
              </a:rPr>
              <a:t>Square</a:t>
            </a:r>
            <a:r>
              <a:rPr lang="en-GB" dirty="0" smtClean="0"/>
              <a:t>, passing it argument </a:t>
            </a:r>
            <a:r>
              <a:rPr lang="en-GB" dirty="0" smtClean="0">
                <a:solidFill>
                  <a:srgbClr val="FF0000"/>
                </a:solidFill>
              </a:rPr>
              <a:t>6</a:t>
            </a:r>
            <a:r>
              <a:rPr lang="en-GB" dirty="0" smtClean="0"/>
              <a:t>.</a:t>
            </a:r>
            <a:endParaRPr lang="en-GB" dirty="0"/>
          </a:p>
        </p:txBody>
      </p:sp>
    </p:spTree>
    <p:extLst>
      <p:ext uri="{BB962C8B-B14F-4D97-AF65-F5344CB8AC3E}">
        <p14:creationId xmlns:p14="http://schemas.microsoft.com/office/powerpoint/2010/main" val="2766445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FB39D1-6B6F-4AC9-B245-7074094B5DCF}" type="slidenum">
              <a:rPr lang="en-GB" smtClean="0"/>
              <a:t>29</a:t>
            </a:fld>
            <a:endParaRPr lang="en-GB"/>
          </a:p>
        </p:txBody>
      </p:sp>
      <p:sp>
        <p:nvSpPr>
          <p:cNvPr id="3" name="Rectangle 2"/>
          <p:cNvSpPr/>
          <p:nvPr/>
        </p:nvSpPr>
        <p:spPr>
          <a:xfrm>
            <a:off x="951346" y="1051141"/>
            <a:ext cx="11018982" cy="5386090"/>
          </a:xfrm>
          <a:prstGeom prst="rect">
            <a:avLst/>
          </a:prstGeom>
        </p:spPr>
        <p:txBody>
          <a:bodyPr wrap="square">
            <a:spAutoFit/>
          </a:bodyPr>
          <a:lstStyle/>
          <a:p>
            <a:r>
              <a:rPr lang="en-GB" b="1" dirty="0"/>
              <a:t>S</a:t>
            </a:r>
            <a:r>
              <a:rPr lang="en-GB" dirty="0"/>
              <a:t>: Single responsibility principle.</a:t>
            </a:r>
          </a:p>
          <a:p>
            <a:r>
              <a:rPr lang="en-GB" b="1" dirty="0"/>
              <a:t>O</a:t>
            </a:r>
            <a:r>
              <a:rPr lang="en-GB" dirty="0"/>
              <a:t>: Open–closed principle.</a:t>
            </a:r>
          </a:p>
          <a:p>
            <a:r>
              <a:rPr lang="en-GB" b="1" dirty="0"/>
              <a:t>L</a:t>
            </a:r>
            <a:r>
              <a:rPr lang="en-GB" dirty="0"/>
              <a:t>: </a:t>
            </a:r>
            <a:r>
              <a:rPr lang="en-GB" dirty="0" err="1"/>
              <a:t>Liskov</a:t>
            </a:r>
            <a:r>
              <a:rPr lang="en-GB" dirty="0"/>
              <a:t> substitution principle.</a:t>
            </a:r>
          </a:p>
          <a:p>
            <a:r>
              <a:rPr lang="en-GB" b="1" dirty="0"/>
              <a:t>I</a:t>
            </a:r>
            <a:r>
              <a:rPr lang="en-GB" dirty="0"/>
              <a:t>: Interface segregation principle.</a:t>
            </a:r>
          </a:p>
          <a:p>
            <a:r>
              <a:rPr lang="en-GB" b="1" dirty="0"/>
              <a:t>D</a:t>
            </a:r>
            <a:r>
              <a:rPr lang="en-GB" dirty="0"/>
              <a:t>: Dependency inversion principle.</a:t>
            </a:r>
          </a:p>
          <a:p>
            <a:endParaRPr lang="en-GB" dirty="0" smtClean="0"/>
          </a:p>
          <a:p>
            <a:r>
              <a:rPr lang="en-GB" b="1" dirty="0" smtClean="0">
                <a:solidFill>
                  <a:srgbClr val="FF0000"/>
                </a:solidFill>
              </a:rPr>
              <a:t>Single Responsibility </a:t>
            </a:r>
            <a:r>
              <a:rPr lang="en-GB" b="1" dirty="0">
                <a:solidFill>
                  <a:srgbClr val="FF0000"/>
                </a:solidFill>
              </a:rPr>
              <a:t>Principle</a:t>
            </a:r>
            <a:r>
              <a:rPr lang="en-GB" dirty="0"/>
              <a:t>: </a:t>
            </a:r>
            <a:r>
              <a:rPr lang="en-GB" dirty="0" smtClean="0"/>
              <a:t>Every </a:t>
            </a:r>
            <a:r>
              <a:rPr lang="en-GB" dirty="0"/>
              <a:t>class, module, or function in a program should have one responsibility/purpose in a program. </a:t>
            </a:r>
            <a:r>
              <a:rPr lang="en-GB" dirty="0" smtClean="0"/>
              <a:t>Or "every </a:t>
            </a:r>
            <a:r>
              <a:rPr lang="en-GB" dirty="0"/>
              <a:t>class should have only one reason to change". </a:t>
            </a:r>
            <a:endParaRPr lang="en-GB" dirty="0" smtClean="0"/>
          </a:p>
          <a:p>
            <a:endParaRPr lang="en-GB" dirty="0"/>
          </a:p>
          <a:p>
            <a:r>
              <a:rPr lang="en-GB" b="1" dirty="0" smtClean="0">
                <a:solidFill>
                  <a:srgbClr val="FF0000"/>
                </a:solidFill>
              </a:rPr>
              <a:t>Interface </a:t>
            </a:r>
            <a:r>
              <a:rPr lang="en-GB" b="1" dirty="0">
                <a:solidFill>
                  <a:srgbClr val="FF0000"/>
                </a:solidFill>
              </a:rPr>
              <a:t>Segregation Principle</a:t>
            </a:r>
            <a:r>
              <a:rPr lang="en-GB" dirty="0"/>
              <a:t>: </a:t>
            </a:r>
            <a:r>
              <a:rPr lang="en-GB" dirty="0" smtClean="0"/>
              <a:t>The </a:t>
            </a:r>
            <a:r>
              <a:rPr lang="en-GB" dirty="0"/>
              <a:t>interface of a program should be split in a way that the user/client would only have access to the necessary methods related to their needs. </a:t>
            </a:r>
            <a:endParaRPr lang="en-GB" dirty="0" smtClean="0"/>
          </a:p>
          <a:p>
            <a:endParaRPr lang="en-GB" dirty="0"/>
          </a:p>
          <a:p>
            <a:r>
              <a:rPr lang="en-GB" dirty="0" smtClean="0"/>
              <a:t>Combining these two principles in extremis then</a:t>
            </a:r>
          </a:p>
          <a:p>
            <a:endParaRPr lang="en-GB" sz="1000" dirty="0"/>
          </a:p>
          <a:p>
            <a:pPr algn="ctr"/>
            <a:r>
              <a:rPr lang="en-GB" b="1" dirty="0" smtClean="0">
                <a:solidFill>
                  <a:srgbClr val="FF0000"/>
                </a:solidFill>
              </a:rPr>
              <a:t>Every </a:t>
            </a:r>
            <a:r>
              <a:rPr lang="en-GB" b="1" dirty="0">
                <a:solidFill>
                  <a:srgbClr val="FF0000"/>
                </a:solidFill>
              </a:rPr>
              <a:t>interface should have only one method</a:t>
            </a:r>
            <a:r>
              <a:rPr lang="en-GB" dirty="0"/>
              <a:t>. </a:t>
            </a:r>
            <a:endParaRPr lang="en-GB" dirty="0" smtClean="0"/>
          </a:p>
          <a:p>
            <a:endParaRPr lang="en-GB" sz="1000" dirty="0"/>
          </a:p>
          <a:p>
            <a:r>
              <a:rPr lang="en-GB" dirty="0" smtClean="0"/>
              <a:t>An </a:t>
            </a:r>
            <a:r>
              <a:rPr lang="en-GB" dirty="0"/>
              <a:t>interface with only one method is just a function type. </a:t>
            </a:r>
            <a:endParaRPr lang="en-GB" dirty="0" smtClean="0"/>
          </a:p>
          <a:p>
            <a:r>
              <a:rPr lang="en-GB" dirty="0" smtClean="0"/>
              <a:t>E.g.      </a:t>
            </a:r>
          </a:p>
          <a:p>
            <a:pPr algn="ctr"/>
            <a:r>
              <a:rPr lang="en-GB" b="1" dirty="0" err="1" smtClean="0">
                <a:latin typeface="Consolas" panose="020B0609020204030204" pitchFamily="49" charset="0"/>
              </a:rPr>
              <a:t>TFunctionOfInteger</a:t>
            </a:r>
            <a:r>
              <a:rPr lang="en-GB" b="1" dirty="0" smtClean="0">
                <a:latin typeface="Consolas" panose="020B0609020204030204" pitchFamily="49" charset="0"/>
              </a:rPr>
              <a:t> </a:t>
            </a:r>
            <a:r>
              <a:rPr lang="en-GB" b="1" dirty="0">
                <a:latin typeface="Consolas" panose="020B0609020204030204" pitchFamily="49" charset="0"/>
              </a:rPr>
              <a:t>= Reference To Function(Value : Integer): Integer; </a:t>
            </a:r>
          </a:p>
          <a:p>
            <a:endParaRPr lang="en-GB" dirty="0"/>
          </a:p>
        </p:txBody>
      </p:sp>
      <p:sp>
        <p:nvSpPr>
          <p:cNvPr id="4" name="Title 1"/>
          <p:cNvSpPr txBox="1">
            <a:spLocks/>
          </p:cNvSpPr>
          <p:nvPr/>
        </p:nvSpPr>
        <p:spPr>
          <a:xfrm>
            <a:off x="838200" y="365126"/>
            <a:ext cx="7262091" cy="57698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smtClean="0">
                <a:solidFill>
                  <a:srgbClr val="00B0F0"/>
                </a:solidFill>
              </a:rPr>
              <a:t>SOLID Principles of Object-Oriented Design</a:t>
            </a:r>
            <a:endParaRPr lang="en-GB" sz="3200" b="1" dirty="0">
              <a:solidFill>
                <a:srgbClr val="00B0F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7672" y="127676"/>
            <a:ext cx="1884682" cy="508748"/>
          </a:xfrm>
          <a:prstGeom prst="rect">
            <a:avLst/>
          </a:prstGeom>
        </p:spPr>
      </p:pic>
      <p:sp>
        <p:nvSpPr>
          <p:cNvPr id="6" name="TextBox 5"/>
          <p:cNvSpPr txBox="1"/>
          <p:nvPr/>
        </p:nvSpPr>
        <p:spPr>
          <a:xfrm>
            <a:off x="-10890" y="6991350"/>
            <a:ext cx="12192000" cy="70485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2226438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556" y="831910"/>
            <a:ext cx="11722444" cy="5416868"/>
          </a:xfrm>
          <a:prstGeom prst="rect">
            <a:avLst/>
          </a:prstGeom>
          <a:noFill/>
        </p:spPr>
        <p:txBody>
          <a:bodyPr wrap="square" rtlCol="0">
            <a:spAutoFit/>
          </a:bodyPr>
          <a:lstStyle/>
          <a:p>
            <a:endParaRPr lang="en-GB" sz="3200" dirty="0" smtClean="0"/>
          </a:p>
          <a:p>
            <a:pPr marL="342900" indent="-342900">
              <a:buFont typeface="+mj-lt"/>
              <a:buAutoNum type="arabicPeriod"/>
            </a:pPr>
            <a:r>
              <a:rPr lang="en-GB" sz="3200" dirty="0" smtClean="0"/>
              <a:t> Background</a:t>
            </a:r>
          </a:p>
          <a:p>
            <a:pPr marL="342900" indent="-342900">
              <a:buFont typeface="+mj-lt"/>
              <a:buAutoNum type="arabicPeriod"/>
            </a:pPr>
            <a:endParaRPr lang="en-GB" sz="2000" dirty="0" smtClean="0"/>
          </a:p>
          <a:p>
            <a:pPr marL="342900" indent="-342900">
              <a:buFont typeface="+mj-lt"/>
              <a:buAutoNum type="arabicPeriod"/>
            </a:pPr>
            <a:r>
              <a:rPr lang="en-GB" sz="3200" dirty="0" smtClean="0"/>
              <a:t> Concepts - </a:t>
            </a:r>
            <a:r>
              <a:rPr lang="en-GB" sz="3100" dirty="0" smtClean="0">
                <a:solidFill>
                  <a:srgbClr val="FF0000"/>
                </a:solidFill>
              </a:rPr>
              <a:t>Function, Function type, Function application,  </a:t>
            </a:r>
          </a:p>
          <a:p>
            <a:r>
              <a:rPr lang="en-GB" sz="3100" dirty="0">
                <a:solidFill>
                  <a:srgbClr val="FF0000"/>
                </a:solidFill>
              </a:rPr>
              <a:t> </a:t>
            </a:r>
            <a:r>
              <a:rPr lang="en-GB" sz="3100" dirty="0" smtClean="0">
                <a:solidFill>
                  <a:srgbClr val="FF0000"/>
                </a:solidFill>
              </a:rPr>
              <a:t>                        Partial function application, Function composition, </a:t>
            </a:r>
            <a:br>
              <a:rPr lang="en-GB" sz="3100" dirty="0" smtClean="0">
                <a:solidFill>
                  <a:srgbClr val="FF0000"/>
                </a:solidFill>
              </a:rPr>
            </a:br>
            <a:r>
              <a:rPr lang="en-GB" sz="3100" dirty="0" smtClean="0">
                <a:solidFill>
                  <a:srgbClr val="FF0000"/>
                </a:solidFill>
              </a:rPr>
              <a:t>                         Lambda calculus</a:t>
            </a:r>
          </a:p>
          <a:p>
            <a:pPr marL="342900" indent="-342900">
              <a:buFont typeface="+mj-lt"/>
              <a:buAutoNum type="arabicPeriod"/>
            </a:pPr>
            <a:endParaRPr lang="en-GB" sz="2000" dirty="0" smtClean="0"/>
          </a:p>
          <a:p>
            <a:pPr marL="514350" indent="-514350">
              <a:buFont typeface="+mj-lt"/>
              <a:buAutoNum type="arabicPeriod" startAt="3"/>
            </a:pPr>
            <a:r>
              <a:rPr lang="en-GB" sz="3200" dirty="0" smtClean="0"/>
              <a:t>Higher-order functions – </a:t>
            </a:r>
            <a:r>
              <a:rPr lang="en-GB" sz="3200" dirty="0" smtClean="0">
                <a:solidFill>
                  <a:srgbClr val="FF0000"/>
                </a:solidFill>
              </a:rPr>
              <a:t>Map, Reduce, Filter</a:t>
            </a:r>
          </a:p>
          <a:p>
            <a:pPr marL="514350" indent="-514350">
              <a:buFont typeface="+mj-lt"/>
              <a:buAutoNum type="arabicPeriod" startAt="3"/>
            </a:pPr>
            <a:endParaRPr lang="en-GB" sz="2800" dirty="0" smtClean="0"/>
          </a:p>
          <a:p>
            <a:pPr marL="342900" indent="-342900">
              <a:buFont typeface="+mj-lt"/>
              <a:buAutoNum type="arabicPeriod" startAt="3"/>
            </a:pPr>
            <a:endParaRPr lang="en-GB" sz="2000" dirty="0" smtClean="0"/>
          </a:p>
          <a:p>
            <a:pPr marL="342900" indent="-342900">
              <a:buFont typeface="+mj-lt"/>
              <a:buAutoNum type="arabicPeriod" startAt="3"/>
            </a:pPr>
            <a:r>
              <a:rPr lang="en-GB" sz="3200" dirty="0" smtClean="0"/>
              <a:t>  Closure.</a:t>
            </a:r>
            <a:endParaRPr lang="en-GB" dirty="0" smtClean="0"/>
          </a:p>
          <a:p>
            <a:pPr marL="342900" indent="-342900">
              <a:buFont typeface="+mj-lt"/>
              <a:buAutoNum type="arabicPeriod"/>
            </a:pPr>
            <a:endParaRPr lang="en-GB" dirty="0" smtClean="0"/>
          </a:p>
          <a:p>
            <a:pPr marL="342900" indent="-342900">
              <a:buFont typeface="+mj-lt"/>
              <a:buAutoNum type="arabicPeriod"/>
            </a:pPr>
            <a:endParaRPr lang="en-GB" dirty="0"/>
          </a:p>
        </p:txBody>
      </p:sp>
      <p:sp>
        <p:nvSpPr>
          <p:cNvPr id="3" name="TextBox 2"/>
          <p:cNvSpPr txBox="1"/>
          <p:nvPr/>
        </p:nvSpPr>
        <p:spPr>
          <a:xfrm>
            <a:off x="453081" y="247135"/>
            <a:ext cx="10511481" cy="830997"/>
          </a:xfrm>
          <a:prstGeom prst="rect">
            <a:avLst/>
          </a:prstGeom>
          <a:noFill/>
        </p:spPr>
        <p:txBody>
          <a:bodyPr wrap="square" rtlCol="0">
            <a:spAutoFit/>
          </a:bodyPr>
          <a:lstStyle/>
          <a:p>
            <a:r>
              <a:rPr lang="en-GB" sz="4800" dirty="0" smtClean="0">
                <a:solidFill>
                  <a:srgbClr val="00B0F0"/>
                </a:solidFill>
              </a:rPr>
              <a:t>Overview</a:t>
            </a:r>
            <a:endParaRPr lang="en-GB" sz="4800" dirty="0">
              <a:solidFill>
                <a:srgbClr val="00B0F0"/>
              </a:solidFill>
            </a:endParaRPr>
          </a:p>
        </p:txBody>
      </p:sp>
      <p:sp>
        <p:nvSpPr>
          <p:cNvPr id="4" name="Slide Number Placeholder 3"/>
          <p:cNvSpPr>
            <a:spLocks noGrp="1"/>
          </p:cNvSpPr>
          <p:nvPr>
            <p:ph type="sldNum" sz="quarter" idx="12"/>
          </p:nvPr>
        </p:nvSpPr>
        <p:spPr/>
        <p:txBody>
          <a:bodyPr/>
          <a:lstStyle/>
          <a:p>
            <a:fld id="{F3FB39D1-6B6F-4AC9-B245-7074094B5DCF}" type="slidenum">
              <a:rPr lang="en-GB" smtClean="0"/>
              <a:t>3</a:t>
            </a:fld>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2310" y="118830"/>
            <a:ext cx="1944503" cy="524896"/>
          </a:xfrm>
          <a:prstGeom prst="rect">
            <a:avLst/>
          </a:prstGeom>
        </p:spPr>
      </p:pic>
    </p:spTree>
    <p:extLst>
      <p:ext uri="{BB962C8B-B14F-4D97-AF65-F5344CB8AC3E}">
        <p14:creationId xmlns:p14="http://schemas.microsoft.com/office/powerpoint/2010/main" val="21913179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0494" y="1389111"/>
            <a:ext cx="7853082" cy="4154984"/>
          </a:xfrm>
          <a:prstGeom prst="rect">
            <a:avLst/>
          </a:prstGeom>
          <a:noFill/>
        </p:spPr>
        <p:txBody>
          <a:bodyPr wrap="square" rtlCol="0">
            <a:spAutoFit/>
          </a:bodyPr>
          <a:lstStyle/>
          <a:p>
            <a:pPr marL="342900" indent="-342900">
              <a:buFont typeface="Arial" panose="020B0604020202020204" pitchFamily="34" charset="0"/>
              <a:buChar char="•"/>
            </a:pPr>
            <a:r>
              <a:rPr lang="en-GB" sz="2400" dirty="0" smtClean="0"/>
              <a:t>What is a function?</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smtClean="0"/>
              <a:t>What is meant by function type?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smtClean="0"/>
              <a:t>What is meant by function application?</a:t>
            </a:r>
          </a:p>
          <a:p>
            <a:pPr marL="342900" indent="-342900">
              <a:buFont typeface="Arial" panose="020B0604020202020204" pitchFamily="34" charset="0"/>
              <a:buChar char="•"/>
            </a:pPr>
            <a:endParaRPr lang="en-GB" sz="2400" dirty="0" smtClean="0"/>
          </a:p>
          <a:p>
            <a:pPr marL="342900" indent="-342900">
              <a:buFont typeface="Arial" panose="020B0604020202020204" pitchFamily="34" charset="0"/>
              <a:buChar char="•"/>
            </a:pPr>
            <a:r>
              <a:rPr lang="en-GB" sz="2400" dirty="0" smtClean="0"/>
              <a:t>What is meant by a first class object?</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smtClean="0"/>
              <a:t>What is meant by partial function application?</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smtClean="0"/>
              <a:t>What is Lambda calculus?</a:t>
            </a:r>
            <a:endParaRPr lang="en-GB" sz="2400" dirty="0"/>
          </a:p>
        </p:txBody>
      </p:sp>
      <p:sp>
        <p:nvSpPr>
          <p:cNvPr id="3" name="TextBox 2"/>
          <p:cNvSpPr txBox="1"/>
          <p:nvPr/>
        </p:nvSpPr>
        <p:spPr>
          <a:xfrm>
            <a:off x="870012" y="506027"/>
            <a:ext cx="8433786" cy="584775"/>
          </a:xfrm>
          <a:prstGeom prst="rect">
            <a:avLst/>
          </a:prstGeom>
          <a:noFill/>
        </p:spPr>
        <p:txBody>
          <a:bodyPr wrap="square" rtlCol="0">
            <a:spAutoFit/>
          </a:bodyPr>
          <a:lstStyle/>
          <a:p>
            <a:r>
              <a:rPr lang="en-GB" sz="3200" dirty="0" smtClean="0">
                <a:solidFill>
                  <a:srgbClr val="00B0F0"/>
                </a:solidFill>
              </a:rPr>
              <a:t>A bit of theory</a:t>
            </a:r>
            <a:endParaRPr lang="en-GB" sz="3200" dirty="0">
              <a:solidFill>
                <a:srgbClr val="00B0F0"/>
              </a:solidFill>
            </a:endParaRPr>
          </a:p>
        </p:txBody>
      </p:sp>
      <p:sp>
        <p:nvSpPr>
          <p:cNvPr id="4" name="Slide Number Placeholder 3"/>
          <p:cNvSpPr>
            <a:spLocks noGrp="1"/>
          </p:cNvSpPr>
          <p:nvPr>
            <p:ph type="sldNum" sz="quarter" idx="12"/>
          </p:nvPr>
        </p:nvSpPr>
        <p:spPr/>
        <p:txBody>
          <a:bodyPr/>
          <a:lstStyle/>
          <a:p>
            <a:fld id="{F3FB39D1-6B6F-4AC9-B245-7074094B5DCF}" type="slidenum">
              <a:rPr lang="en-GB" smtClean="0"/>
              <a:t>30</a:t>
            </a:fld>
            <a:endParaRPr lang="en-GB"/>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6" name="TextBox 5"/>
          <p:cNvSpPr txBox="1"/>
          <p:nvPr/>
        </p:nvSpPr>
        <p:spPr>
          <a:xfrm>
            <a:off x="-10890" y="6991350"/>
            <a:ext cx="12192000" cy="70485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413168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582" y="0"/>
            <a:ext cx="4426009" cy="1325563"/>
          </a:xfrm>
        </p:spPr>
        <p:txBody>
          <a:bodyPr/>
          <a:lstStyle/>
          <a:p>
            <a:r>
              <a:rPr lang="en-GB" dirty="0" smtClean="0">
                <a:solidFill>
                  <a:srgbClr val="00B0F0"/>
                </a:solidFill>
              </a:rPr>
              <a:t>Function</a:t>
            </a:r>
            <a:endParaRPr lang="en-GB" dirty="0">
              <a:solidFill>
                <a:srgbClr val="00B0F0"/>
              </a:solidFill>
            </a:endParaRPr>
          </a:p>
        </p:txBody>
      </p:sp>
      <p:sp>
        <p:nvSpPr>
          <p:cNvPr id="4" name="Rectangle 3"/>
          <p:cNvSpPr/>
          <p:nvPr/>
        </p:nvSpPr>
        <p:spPr>
          <a:xfrm>
            <a:off x="452582" y="1041023"/>
            <a:ext cx="11951854" cy="6278642"/>
          </a:xfrm>
          <a:prstGeom prst="rect">
            <a:avLst/>
          </a:prstGeom>
        </p:spPr>
        <p:txBody>
          <a:bodyPr wrap="square">
            <a:spAutoFit/>
          </a:bodyPr>
          <a:lstStyle/>
          <a:p>
            <a:pPr marL="285750" indent="-285750">
              <a:buFont typeface="Arial" panose="020B0604020202020204" pitchFamily="34" charset="0"/>
              <a:buChar char="•"/>
            </a:pPr>
            <a:r>
              <a:rPr lang="en-GB" sz="2400" dirty="0" smtClean="0"/>
              <a:t>Loosely speaking, a function is a rule that, </a:t>
            </a:r>
          </a:p>
          <a:p>
            <a:endParaRPr lang="en-GB" dirty="0" smtClean="0"/>
          </a:p>
          <a:p>
            <a:pPr marL="800100" lvl="1" indent="-342900">
              <a:buFont typeface="Wingdings" panose="05000000000000000000" pitchFamily="2" charset="2"/>
              <a:buChar char="q"/>
            </a:pPr>
            <a:r>
              <a:rPr lang="en-GB" sz="2400" dirty="0" smtClean="0"/>
              <a:t>for each element in some set A of inputs, </a:t>
            </a:r>
          </a:p>
          <a:p>
            <a:pPr marL="800100" lvl="1" indent="-342900">
              <a:buFont typeface="Wingdings" panose="05000000000000000000" pitchFamily="2" charset="2"/>
              <a:buChar char="q"/>
            </a:pPr>
            <a:r>
              <a:rPr lang="en-GB" sz="2400" dirty="0" smtClean="0"/>
              <a:t>assigns an output chosen from set B but without necessarily using every member of B. </a:t>
            </a:r>
          </a:p>
          <a:p>
            <a:endParaRPr lang="en-GB" dirty="0" smtClean="0"/>
          </a:p>
          <a:p>
            <a:pPr marL="285750" indent="-285750">
              <a:buFont typeface="Arial" panose="020B0604020202020204" pitchFamily="34" charset="0"/>
              <a:buChar char="•"/>
            </a:pPr>
            <a:r>
              <a:rPr lang="en-GB" sz="2400" dirty="0" smtClean="0"/>
              <a:t>For example, the function f</a:t>
            </a:r>
          </a:p>
          <a:p>
            <a:endParaRPr lang="en-GB" dirty="0" smtClean="0"/>
          </a:p>
          <a:p>
            <a:pPr algn="ctr"/>
            <a:r>
              <a:rPr lang="en-GB" sz="2400" dirty="0" smtClean="0"/>
              <a:t>f : {0,1,2,3} → {0,1,2,3,4,5,6,7,8,9}</a:t>
            </a:r>
          </a:p>
          <a:p>
            <a:endParaRPr lang="en-GB" dirty="0" smtClean="0"/>
          </a:p>
          <a:p>
            <a:r>
              <a:rPr lang="en-GB" sz="2400" dirty="0" smtClean="0"/>
              <a:t>maps    </a:t>
            </a:r>
            <a:r>
              <a:rPr lang="en-GB" sz="2400" dirty="0" smtClean="0">
                <a:solidFill>
                  <a:srgbClr val="FF0000"/>
                </a:solidFill>
              </a:rPr>
              <a:t>0 to 0</a:t>
            </a:r>
            <a:r>
              <a:rPr lang="en-GB" sz="2400" dirty="0" smtClean="0"/>
              <a:t>,      </a:t>
            </a:r>
            <a:r>
              <a:rPr lang="en-GB" sz="2400" dirty="0" smtClean="0">
                <a:solidFill>
                  <a:srgbClr val="FF0000"/>
                </a:solidFill>
              </a:rPr>
              <a:t>1 to 1</a:t>
            </a:r>
            <a:r>
              <a:rPr lang="en-GB" sz="2400" dirty="0" smtClean="0"/>
              <a:t>,      </a:t>
            </a:r>
            <a:r>
              <a:rPr lang="en-GB" sz="2400" dirty="0" smtClean="0">
                <a:solidFill>
                  <a:srgbClr val="FF0000"/>
                </a:solidFill>
              </a:rPr>
              <a:t>2 to 4      </a:t>
            </a:r>
            <a:r>
              <a:rPr lang="en-GB" sz="2400" dirty="0" smtClean="0"/>
              <a:t>and      </a:t>
            </a:r>
            <a:r>
              <a:rPr lang="en-GB" sz="2400" dirty="0" smtClean="0">
                <a:solidFill>
                  <a:srgbClr val="FF0000"/>
                </a:solidFill>
              </a:rPr>
              <a:t>3 to 9        </a:t>
            </a:r>
            <a:r>
              <a:rPr lang="en-GB" sz="2400" dirty="0" smtClean="0"/>
              <a:t>when the rule is: </a:t>
            </a:r>
          </a:p>
          <a:p>
            <a:endParaRPr lang="en-GB" dirty="0"/>
          </a:p>
          <a:p>
            <a:pPr algn="ctr"/>
            <a:r>
              <a:rPr lang="en-GB" sz="2400" dirty="0" smtClean="0"/>
              <a:t>output the square of the input</a:t>
            </a:r>
            <a:r>
              <a:rPr lang="en-GB" dirty="0" smtClean="0"/>
              <a:t>.</a:t>
            </a:r>
          </a:p>
          <a:p>
            <a:endParaRPr lang="en-GB" dirty="0" smtClean="0"/>
          </a:p>
          <a:p>
            <a:r>
              <a:rPr lang="en-GB" sz="2400" dirty="0"/>
              <a:t>{0,1,2,3</a:t>
            </a:r>
            <a:r>
              <a:rPr lang="en-GB" sz="2400" dirty="0" smtClean="0"/>
              <a:t>} corresponds to set A.</a:t>
            </a:r>
          </a:p>
          <a:p>
            <a:endParaRPr lang="en-GB" sz="2400" dirty="0"/>
          </a:p>
          <a:p>
            <a:r>
              <a:rPr lang="en-GB" sz="2400" dirty="0"/>
              <a:t>{0,1,2,3,4,5,6,7,8,9</a:t>
            </a:r>
            <a:r>
              <a:rPr lang="en-GB" sz="2400" dirty="0" smtClean="0"/>
              <a:t>} </a:t>
            </a:r>
            <a:r>
              <a:rPr lang="en-GB" sz="2400" dirty="0"/>
              <a:t>corresponds to set </a:t>
            </a:r>
            <a:r>
              <a:rPr lang="en-GB" sz="2400" dirty="0" smtClean="0"/>
              <a:t>B</a:t>
            </a:r>
            <a:r>
              <a:rPr lang="en-GB" dirty="0" smtClean="0"/>
              <a:t>.</a:t>
            </a:r>
            <a:endParaRPr lang="en-GB" dirty="0"/>
          </a:p>
          <a:p>
            <a:endParaRPr lang="en-GB" dirty="0"/>
          </a:p>
          <a:p>
            <a:endParaRPr lang="en-GB" dirty="0"/>
          </a:p>
          <a:p>
            <a:endParaRPr lang="en-GB" dirty="0"/>
          </a:p>
        </p:txBody>
      </p:sp>
      <p:sp>
        <p:nvSpPr>
          <p:cNvPr id="3" name="Slide Number Placeholder 2"/>
          <p:cNvSpPr>
            <a:spLocks noGrp="1"/>
          </p:cNvSpPr>
          <p:nvPr>
            <p:ph type="sldNum" sz="quarter" idx="12"/>
          </p:nvPr>
        </p:nvSpPr>
        <p:spPr/>
        <p:txBody>
          <a:bodyPr/>
          <a:lstStyle/>
          <a:p>
            <a:fld id="{F3FB39D1-6B6F-4AC9-B245-7074094B5DCF}" type="slidenum">
              <a:rPr lang="en-GB" smtClean="0"/>
              <a:t>31</a:t>
            </a:fld>
            <a:endParaRPr lang="en-GB"/>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6" name="TextBox 5"/>
          <p:cNvSpPr txBox="1"/>
          <p:nvPr/>
        </p:nvSpPr>
        <p:spPr>
          <a:xfrm>
            <a:off x="-10890" y="6991350"/>
            <a:ext cx="12192000" cy="70485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410559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978" y="0"/>
            <a:ext cx="10515600" cy="1325563"/>
          </a:xfrm>
        </p:spPr>
        <p:txBody>
          <a:bodyPr/>
          <a:lstStyle/>
          <a:p>
            <a:r>
              <a:rPr lang="en-GB" dirty="0" smtClean="0">
                <a:solidFill>
                  <a:srgbClr val="00B0F0"/>
                </a:solidFill>
              </a:rPr>
              <a:t>Function type</a:t>
            </a:r>
            <a:endParaRPr lang="en-GB" dirty="0">
              <a:solidFill>
                <a:srgbClr val="00B0F0"/>
              </a:solidFill>
            </a:endParaRPr>
          </a:p>
        </p:txBody>
      </p:sp>
      <p:sp>
        <p:nvSpPr>
          <p:cNvPr id="3" name="Rectangle 2"/>
          <p:cNvSpPr/>
          <p:nvPr/>
        </p:nvSpPr>
        <p:spPr>
          <a:xfrm>
            <a:off x="473978" y="1093371"/>
            <a:ext cx="10713006" cy="3570208"/>
          </a:xfrm>
          <a:prstGeom prst="rect">
            <a:avLst/>
          </a:prstGeom>
        </p:spPr>
        <p:txBody>
          <a:bodyPr wrap="square">
            <a:spAutoFit/>
          </a:bodyPr>
          <a:lstStyle/>
          <a:p>
            <a:pPr marL="285750" indent="-285750">
              <a:buFont typeface="Arial" panose="020B0604020202020204" pitchFamily="34" charset="0"/>
              <a:buChar char="•"/>
            </a:pPr>
            <a:r>
              <a:rPr lang="en-GB" sz="2000" dirty="0" smtClean="0"/>
              <a:t>Just as data values (e.g. 6, 9.1, True) have types (integer, real, Boolean respectively) so do functions. </a:t>
            </a:r>
          </a:p>
          <a:p>
            <a:endParaRPr lang="en-GB" sz="2000" dirty="0"/>
          </a:p>
          <a:p>
            <a:pPr marL="285750" indent="-285750">
              <a:buFont typeface="Arial" panose="020B0604020202020204" pitchFamily="34" charset="0"/>
              <a:buChar char="•"/>
            </a:pPr>
            <a:r>
              <a:rPr lang="en-GB" sz="2000" dirty="0" smtClean="0"/>
              <a:t>Function types are important because they state what type of argument a function requires and what type of result it will return.</a:t>
            </a:r>
          </a:p>
          <a:p>
            <a:endParaRPr lang="en-GB" sz="2000" dirty="0" smtClean="0"/>
          </a:p>
          <a:p>
            <a:pPr marL="285750" indent="-285750">
              <a:buFont typeface="Arial" panose="020B0604020202020204" pitchFamily="34" charset="0"/>
              <a:buChar char="•"/>
            </a:pPr>
            <a:r>
              <a:rPr lang="en-GB" sz="2000" dirty="0" smtClean="0"/>
              <a:t>A function f which takes an argument of type A and returns a result of type B has a function type which is written</a:t>
            </a:r>
          </a:p>
          <a:p>
            <a:pPr algn="ctr"/>
            <a:r>
              <a:rPr lang="en-GB" dirty="0" smtClean="0"/>
              <a:t>A  → B</a:t>
            </a:r>
          </a:p>
          <a:p>
            <a:endParaRPr lang="en-GB" sz="1200" dirty="0" smtClean="0"/>
          </a:p>
          <a:p>
            <a:pPr marL="285750" indent="-285750">
              <a:buFont typeface="Arial" panose="020B0604020202020204" pitchFamily="34" charset="0"/>
              <a:buChar char="•"/>
            </a:pPr>
            <a:r>
              <a:rPr lang="en-GB" dirty="0" smtClean="0"/>
              <a:t>To state that f has this type, we write</a:t>
            </a:r>
          </a:p>
          <a:p>
            <a:pPr algn="ctr"/>
            <a:r>
              <a:rPr lang="en-GB" dirty="0" smtClean="0"/>
              <a:t>f : A → B</a:t>
            </a:r>
          </a:p>
        </p:txBody>
      </p:sp>
      <p:sp>
        <p:nvSpPr>
          <p:cNvPr id="4" name="Rectangle 3"/>
          <p:cNvSpPr/>
          <p:nvPr/>
        </p:nvSpPr>
        <p:spPr>
          <a:xfrm>
            <a:off x="7381330" y="3367179"/>
            <a:ext cx="3608248" cy="923330"/>
          </a:xfrm>
          <a:prstGeom prst="rect">
            <a:avLst/>
          </a:prstGeom>
        </p:spPr>
        <p:txBody>
          <a:bodyPr wrap="square">
            <a:spAutoFit/>
          </a:bodyPr>
          <a:lstStyle/>
          <a:p>
            <a:r>
              <a:rPr lang="en-GB" dirty="0" smtClean="0">
                <a:solidFill>
                  <a:srgbClr val="FF0000"/>
                </a:solidFill>
              </a:rPr>
              <a:t>If f : A → B is a function from A to B we call the set A, the domain of f, and the set B the co-domain of f. </a:t>
            </a:r>
            <a:endParaRPr lang="en-GB" dirty="0">
              <a:solidFill>
                <a:srgbClr val="FF0000"/>
              </a:solidFill>
            </a:endParaRPr>
          </a:p>
        </p:txBody>
      </p:sp>
      <p:sp>
        <p:nvSpPr>
          <p:cNvPr id="5" name="Slide Number Placeholder 4"/>
          <p:cNvSpPr>
            <a:spLocks noGrp="1"/>
          </p:cNvSpPr>
          <p:nvPr>
            <p:ph type="sldNum" sz="quarter" idx="12"/>
          </p:nvPr>
        </p:nvSpPr>
        <p:spPr/>
        <p:txBody>
          <a:bodyPr/>
          <a:lstStyle/>
          <a:p>
            <a:fld id="{F3FB39D1-6B6F-4AC9-B245-7074094B5DCF}" type="slidenum">
              <a:rPr lang="en-GB" smtClean="0"/>
              <a:t>32</a:t>
            </a:fld>
            <a:endParaRPr lang="en-GB"/>
          </a:p>
        </p:txBody>
      </p:sp>
      <p:sp>
        <p:nvSpPr>
          <p:cNvPr id="6" name="TextBox 5"/>
          <p:cNvSpPr txBox="1"/>
          <p:nvPr/>
        </p:nvSpPr>
        <p:spPr>
          <a:xfrm>
            <a:off x="7571574" y="4358355"/>
            <a:ext cx="2905570" cy="1200329"/>
          </a:xfrm>
          <a:prstGeom prst="rect">
            <a:avLst/>
          </a:prstGeom>
          <a:noFill/>
        </p:spPr>
        <p:txBody>
          <a:bodyPr wrap="square" rtlCol="0">
            <a:spAutoFit/>
          </a:bodyPr>
          <a:lstStyle/>
          <a:p>
            <a:r>
              <a:rPr lang="en-GB" dirty="0" smtClean="0">
                <a:solidFill>
                  <a:srgbClr val="FF0000"/>
                </a:solidFill>
              </a:rPr>
              <a:t>A -&gt; B is a function type. The function f has the function type </a:t>
            </a:r>
            <a:r>
              <a:rPr lang="en-GB" dirty="0">
                <a:solidFill>
                  <a:srgbClr val="FF0000"/>
                </a:solidFill>
              </a:rPr>
              <a:t>A -&gt; B </a:t>
            </a:r>
            <a:r>
              <a:rPr lang="en-GB" dirty="0" smtClean="0">
                <a:solidFill>
                  <a:srgbClr val="FF0000"/>
                </a:solidFill>
              </a:rPr>
              <a:t> or type signature </a:t>
            </a:r>
            <a:r>
              <a:rPr lang="en-GB" dirty="0">
                <a:solidFill>
                  <a:srgbClr val="FF0000"/>
                </a:solidFill>
              </a:rPr>
              <a:t>A -&gt; B</a:t>
            </a:r>
            <a:r>
              <a:rPr lang="en-GB" dirty="0" smtClean="0">
                <a:solidFill>
                  <a:srgbClr val="FF0000"/>
                </a:solidFill>
              </a:rPr>
              <a:t> </a:t>
            </a:r>
            <a:endParaRPr lang="en-GB" dirty="0">
              <a:solidFill>
                <a:srgbClr val="FF00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8" name="TextBox 7"/>
          <p:cNvSpPr txBox="1"/>
          <p:nvPr/>
        </p:nvSpPr>
        <p:spPr>
          <a:xfrm>
            <a:off x="-10890" y="6991350"/>
            <a:ext cx="12192000" cy="70485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7446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FB39D1-6B6F-4AC9-B245-7074094B5DCF}" type="slidenum">
              <a:rPr lang="en-GB" smtClean="0"/>
              <a:t>33</a:t>
            </a:fld>
            <a:endParaRPr lang="en-GB"/>
          </a:p>
        </p:txBody>
      </p:sp>
      <p:sp>
        <p:nvSpPr>
          <p:cNvPr id="3" name="Rectangle 2"/>
          <p:cNvSpPr/>
          <p:nvPr/>
        </p:nvSpPr>
        <p:spPr>
          <a:xfrm>
            <a:off x="554181" y="1437429"/>
            <a:ext cx="10002981" cy="3939540"/>
          </a:xfrm>
          <a:prstGeom prst="rect">
            <a:avLst/>
          </a:prstGeom>
        </p:spPr>
        <p:txBody>
          <a:bodyPr wrap="square">
            <a:spAutoFit/>
          </a:bodyPr>
          <a:lstStyle/>
          <a:p>
            <a:pPr marL="285750" indent="-285750">
              <a:buFont typeface="Arial" panose="020B0604020202020204" pitchFamily="34" charset="0"/>
              <a:buChar char="•"/>
            </a:pPr>
            <a:r>
              <a:rPr lang="en-GB" sz="2800" dirty="0"/>
              <a:t>For example,</a:t>
            </a:r>
          </a:p>
          <a:p>
            <a:endParaRPr lang="en-GB" sz="800" dirty="0"/>
          </a:p>
          <a:p>
            <a:pPr marL="3714750" lvl="7" indent="-514350">
              <a:buAutoNum type="arabicParenR"/>
            </a:pPr>
            <a:r>
              <a:rPr lang="en-GB" sz="2800" dirty="0" err="1" smtClean="0"/>
              <a:t>squareroot</a:t>
            </a:r>
            <a:r>
              <a:rPr lang="en-GB" sz="2800" dirty="0" smtClean="0"/>
              <a:t> </a:t>
            </a:r>
            <a:r>
              <a:rPr lang="en-GB" sz="2800" dirty="0"/>
              <a:t>: real → </a:t>
            </a:r>
            <a:r>
              <a:rPr lang="en-GB" sz="2800" dirty="0" smtClean="0"/>
              <a:t>real</a:t>
            </a:r>
          </a:p>
          <a:p>
            <a:pPr lvl="7"/>
            <a:endParaRPr lang="en-GB" sz="2800" dirty="0"/>
          </a:p>
          <a:p>
            <a:pPr marL="3543300" lvl="7" indent="-342900">
              <a:buAutoNum type="arabicParenR" startAt="2"/>
            </a:pPr>
            <a:r>
              <a:rPr lang="en-GB" sz="2800" dirty="0"/>
              <a:t>  square : integer → integer</a:t>
            </a:r>
          </a:p>
          <a:p>
            <a:pPr marL="3543300" lvl="7" indent="-342900">
              <a:buAutoNum type="arabicParenR" startAt="2"/>
            </a:pPr>
            <a:endParaRPr lang="en-GB" dirty="0"/>
          </a:p>
          <a:p>
            <a:pPr marL="285750" indent="-285750">
              <a:buFont typeface="Arial" panose="020B0604020202020204" pitchFamily="34" charset="0"/>
              <a:buChar char="•"/>
            </a:pPr>
            <a:r>
              <a:rPr lang="en-GB" sz="2800" dirty="0"/>
              <a:t>The function named </a:t>
            </a:r>
            <a:r>
              <a:rPr lang="en-GB" sz="2800" dirty="0" err="1">
                <a:solidFill>
                  <a:srgbClr val="FF0000"/>
                </a:solidFill>
              </a:rPr>
              <a:t>squareroot</a:t>
            </a:r>
            <a:r>
              <a:rPr lang="en-GB" sz="2800" dirty="0"/>
              <a:t> applied to an argument of data type real, produces a result of data type real, </a:t>
            </a:r>
            <a:endParaRPr lang="en-GB" sz="2800" dirty="0" smtClean="0"/>
          </a:p>
          <a:p>
            <a:r>
              <a:rPr lang="en-GB" sz="2800" dirty="0" smtClean="0"/>
              <a:t>    e.g</a:t>
            </a:r>
            <a:r>
              <a:rPr lang="en-GB" sz="2800" dirty="0"/>
              <a:t>.</a:t>
            </a:r>
          </a:p>
          <a:p>
            <a:pPr algn="ctr"/>
            <a:r>
              <a:rPr lang="en-GB" sz="2800" dirty="0" err="1"/>
              <a:t>squareroot</a:t>
            </a:r>
            <a:r>
              <a:rPr lang="en-GB" sz="2800" dirty="0"/>
              <a:t> (4.0) → 2.0</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5" name="Title 1"/>
          <p:cNvSpPr txBox="1">
            <a:spLocks/>
          </p:cNvSpPr>
          <p:nvPr/>
        </p:nvSpPr>
        <p:spPr>
          <a:xfrm>
            <a:off x="473978" y="480289"/>
            <a:ext cx="10515600" cy="7296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solidFill>
                  <a:srgbClr val="00B0F0"/>
                </a:solidFill>
              </a:rPr>
              <a:t>Function type</a:t>
            </a:r>
            <a:endParaRPr lang="en-GB" dirty="0">
              <a:solidFill>
                <a:srgbClr val="00B0F0"/>
              </a:solidFill>
            </a:endParaRPr>
          </a:p>
        </p:txBody>
      </p:sp>
      <p:sp>
        <p:nvSpPr>
          <p:cNvPr id="6" name="TextBox 5"/>
          <p:cNvSpPr txBox="1"/>
          <p:nvPr/>
        </p:nvSpPr>
        <p:spPr>
          <a:xfrm>
            <a:off x="-10890" y="6991350"/>
            <a:ext cx="12192000" cy="70485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31972692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lstStyle/>
          <a:p>
            <a:r>
              <a:rPr lang="en-GB" dirty="0" smtClean="0">
                <a:solidFill>
                  <a:srgbClr val="00B0F0"/>
                </a:solidFill>
              </a:rPr>
              <a:t>Functional programming paradigm</a:t>
            </a:r>
            <a:endParaRPr lang="en-GB" dirty="0">
              <a:solidFill>
                <a:srgbClr val="00B0F0"/>
              </a:solidFill>
            </a:endParaRPr>
          </a:p>
        </p:txBody>
      </p:sp>
      <p:sp>
        <p:nvSpPr>
          <p:cNvPr id="3" name="TextBox 2"/>
          <p:cNvSpPr txBox="1"/>
          <p:nvPr/>
        </p:nvSpPr>
        <p:spPr>
          <a:xfrm>
            <a:off x="838200" y="1017038"/>
            <a:ext cx="6152260" cy="3939540"/>
          </a:xfrm>
          <a:prstGeom prst="rect">
            <a:avLst/>
          </a:prstGeom>
          <a:noFill/>
        </p:spPr>
        <p:txBody>
          <a:bodyPr wrap="square" rtlCol="0">
            <a:spAutoFit/>
          </a:bodyPr>
          <a:lstStyle/>
          <a:p>
            <a:endParaRPr lang="en-GB" sz="400" dirty="0" smtClean="0"/>
          </a:p>
          <a:p>
            <a:endParaRPr lang="en-GB" sz="400" dirty="0" smtClean="0"/>
          </a:p>
          <a:p>
            <a:pPr marL="285750" indent="-285750">
              <a:buFont typeface="Arial" panose="020B0604020202020204" pitchFamily="34" charset="0"/>
              <a:buChar char="•"/>
            </a:pPr>
            <a:r>
              <a:rPr lang="en-GB" dirty="0" smtClean="0"/>
              <a:t>An </a:t>
            </a:r>
            <a:r>
              <a:rPr lang="en-GB" dirty="0" smtClean="0">
                <a:solidFill>
                  <a:srgbClr val="FF0000"/>
                </a:solidFill>
              </a:rPr>
              <a:t>anonymous function </a:t>
            </a:r>
            <a:r>
              <a:rPr lang="en-GB" dirty="0" smtClean="0"/>
              <a:t>that squares its input is written in Haskell as </a:t>
            </a:r>
          </a:p>
          <a:p>
            <a:pPr algn="ctr"/>
            <a:r>
              <a:rPr lang="en-GB" dirty="0" smtClean="0">
                <a:solidFill>
                  <a:srgbClr val="FF0000"/>
                </a:solidFill>
              </a:rPr>
              <a:t>(\</a:t>
            </a:r>
            <a:r>
              <a:rPr lang="en-GB" dirty="0">
                <a:solidFill>
                  <a:srgbClr val="FF0000"/>
                </a:solidFill>
              </a:rPr>
              <a:t>x -&gt; </a:t>
            </a:r>
            <a:r>
              <a:rPr lang="en-GB" dirty="0" smtClean="0">
                <a:solidFill>
                  <a:srgbClr val="FF0000"/>
                </a:solidFill>
              </a:rPr>
              <a:t>x</a:t>
            </a:r>
            <a:r>
              <a:rPr lang="en-GB" baseline="-8000" dirty="0" smtClean="0">
                <a:solidFill>
                  <a:srgbClr val="FF0000"/>
                </a:solidFill>
              </a:rPr>
              <a:t>*</a:t>
            </a:r>
            <a:r>
              <a:rPr lang="en-GB" dirty="0" smtClean="0">
                <a:solidFill>
                  <a:srgbClr val="FF0000"/>
                </a:solidFill>
              </a:rPr>
              <a:t>x)</a:t>
            </a:r>
          </a:p>
          <a:p>
            <a:pPr algn="ctr"/>
            <a:endParaRPr lang="en-GB" dirty="0" smtClean="0">
              <a:solidFill>
                <a:srgbClr val="FF0000"/>
              </a:solidFill>
            </a:endParaRPr>
          </a:p>
          <a:p>
            <a:endParaRPr lang="en-GB" sz="400" dirty="0" smtClean="0"/>
          </a:p>
          <a:p>
            <a:pPr marL="285750" indent="-285750">
              <a:buFont typeface="Arial" panose="020B0604020202020204" pitchFamily="34" charset="0"/>
              <a:buChar char="•"/>
            </a:pPr>
            <a:r>
              <a:rPr lang="en-GB" dirty="0" smtClean="0"/>
              <a:t>To apply this function to a list of numbers </a:t>
            </a:r>
            <a:r>
              <a:rPr lang="en-GB" dirty="0" smtClean="0">
                <a:solidFill>
                  <a:srgbClr val="FF0000"/>
                </a:solidFill>
              </a:rPr>
              <a:t>[1, 2, 3] </a:t>
            </a:r>
            <a:r>
              <a:rPr lang="en-GB" dirty="0" smtClean="0"/>
              <a:t>we can use the built-in </a:t>
            </a:r>
            <a:r>
              <a:rPr lang="en-GB" dirty="0" smtClean="0">
                <a:solidFill>
                  <a:srgbClr val="FF0000"/>
                </a:solidFill>
              </a:rPr>
              <a:t>map</a:t>
            </a:r>
            <a:r>
              <a:rPr lang="en-GB" dirty="0" smtClean="0"/>
              <a:t> function of Haskell in the following function composition</a:t>
            </a:r>
          </a:p>
          <a:p>
            <a:endParaRPr lang="en-GB" sz="400" dirty="0"/>
          </a:p>
          <a:p>
            <a:pPr algn="ctr"/>
            <a:r>
              <a:rPr lang="en-GB" dirty="0" smtClean="0">
                <a:solidFill>
                  <a:srgbClr val="FF0000"/>
                </a:solidFill>
              </a:rPr>
              <a:t>map </a:t>
            </a:r>
            <a:r>
              <a:rPr lang="en-GB" dirty="0">
                <a:solidFill>
                  <a:srgbClr val="FF0000"/>
                </a:solidFill>
              </a:rPr>
              <a:t>(\x -&gt; x</a:t>
            </a:r>
            <a:r>
              <a:rPr lang="en-GB" baseline="-8000" dirty="0">
                <a:solidFill>
                  <a:srgbClr val="FF0000"/>
                </a:solidFill>
              </a:rPr>
              <a:t>*</a:t>
            </a:r>
            <a:r>
              <a:rPr lang="en-GB" dirty="0">
                <a:solidFill>
                  <a:srgbClr val="FF0000"/>
                </a:solidFill>
              </a:rPr>
              <a:t>x) [1,2,3</a:t>
            </a:r>
            <a:r>
              <a:rPr lang="en-GB" dirty="0" smtClean="0">
                <a:solidFill>
                  <a:srgbClr val="FF0000"/>
                </a:solidFill>
              </a:rPr>
              <a:t>]</a:t>
            </a:r>
          </a:p>
          <a:p>
            <a:pPr algn="ctr"/>
            <a:endParaRPr lang="en-GB" dirty="0" smtClean="0">
              <a:solidFill>
                <a:srgbClr val="FF0000"/>
              </a:solidFill>
            </a:endParaRPr>
          </a:p>
          <a:p>
            <a:pPr marL="285750" indent="-285750">
              <a:buFont typeface="Arial" panose="020B0604020202020204" pitchFamily="34" charset="0"/>
              <a:buChar char="•"/>
            </a:pPr>
            <a:r>
              <a:rPr lang="en-GB" dirty="0" smtClean="0"/>
              <a:t>PascalABC.NET</a:t>
            </a:r>
            <a:r>
              <a:rPr lang="en-GB" dirty="0" smtClean="0">
                <a:solidFill>
                  <a:srgbClr val="FF0000"/>
                </a:solidFill>
              </a:rPr>
              <a:t> </a:t>
            </a:r>
            <a:r>
              <a:rPr lang="en-GB" dirty="0" smtClean="0"/>
              <a:t>is an imperative, procedural and object-oriented language that also supports programming in a functional programming style using LINQ</a:t>
            </a:r>
          </a:p>
          <a:p>
            <a:endParaRPr lang="en-GB" dirty="0" smtClean="0"/>
          </a:p>
        </p:txBody>
      </p:sp>
      <p:sp>
        <p:nvSpPr>
          <p:cNvPr id="5" name="TextBox 4"/>
          <p:cNvSpPr txBox="1"/>
          <p:nvPr/>
        </p:nvSpPr>
        <p:spPr>
          <a:xfrm>
            <a:off x="8330406" y="6292026"/>
            <a:ext cx="3508310" cy="307777"/>
          </a:xfrm>
          <a:prstGeom prst="rect">
            <a:avLst/>
          </a:prstGeom>
          <a:noFill/>
        </p:spPr>
        <p:txBody>
          <a:bodyPr wrap="square" rtlCol="0">
            <a:spAutoFit/>
          </a:bodyPr>
          <a:lstStyle/>
          <a:p>
            <a:r>
              <a:rPr lang="en-GB" sz="1400" dirty="0" smtClean="0">
                <a:solidFill>
                  <a:srgbClr val="FF0000"/>
                </a:solidFill>
              </a:rPr>
              <a:t>Using a functional approach in </a:t>
            </a:r>
            <a:r>
              <a:rPr lang="en-GB" sz="1400" dirty="0" err="1" smtClean="0">
                <a:solidFill>
                  <a:srgbClr val="FF0000"/>
                </a:solidFill>
              </a:rPr>
              <a:t>PascalABC.Net</a:t>
            </a:r>
            <a:endParaRPr lang="en-GB" sz="1400" dirty="0">
              <a:solidFill>
                <a:srgbClr val="FF0000"/>
              </a:solidFill>
            </a:endParaRPr>
          </a:p>
        </p:txBody>
      </p:sp>
      <p:pic>
        <p:nvPicPr>
          <p:cNvPr id="6" name="Picture 5"/>
          <p:cNvPicPr>
            <a:picLocks noChangeAspect="1"/>
          </p:cNvPicPr>
          <p:nvPr/>
        </p:nvPicPr>
        <p:blipFill>
          <a:blip r:embed="rId3"/>
          <a:stretch>
            <a:fillRect/>
          </a:stretch>
        </p:blipFill>
        <p:spPr>
          <a:xfrm>
            <a:off x="7925054" y="1321959"/>
            <a:ext cx="4210638" cy="4906060"/>
          </a:xfrm>
          <a:prstGeom prst="rect">
            <a:avLst/>
          </a:prstGeom>
        </p:spPr>
      </p:pic>
      <p:sp>
        <p:nvSpPr>
          <p:cNvPr id="4" name="TextBox 3"/>
          <p:cNvSpPr txBox="1"/>
          <p:nvPr/>
        </p:nvSpPr>
        <p:spPr>
          <a:xfrm>
            <a:off x="9953060" y="4371803"/>
            <a:ext cx="2096510" cy="584775"/>
          </a:xfrm>
          <a:prstGeom prst="rect">
            <a:avLst/>
          </a:prstGeom>
          <a:noFill/>
        </p:spPr>
        <p:txBody>
          <a:bodyPr wrap="square" rtlCol="0">
            <a:spAutoFit/>
          </a:bodyPr>
          <a:lstStyle/>
          <a:p>
            <a:r>
              <a:rPr lang="en-GB" sz="1600" dirty="0" smtClean="0">
                <a:solidFill>
                  <a:srgbClr val="FF0000"/>
                </a:solidFill>
              </a:rPr>
              <a:t>Fluent interface - method chaining</a:t>
            </a:r>
            <a:endParaRPr lang="en-GB" sz="1600" dirty="0">
              <a:solidFill>
                <a:srgbClr val="FF0000"/>
              </a:solidFill>
            </a:endParaRPr>
          </a:p>
        </p:txBody>
      </p:sp>
      <p:sp>
        <p:nvSpPr>
          <p:cNvPr id="10" name="TextBox 9"/>
          <p:cNvSpPr txBox="1"/>
          <p:nvPr/>
        </p:nvSpPr>
        <p:spPr>
          <a:xfrm>
            <a:off x="196553" y="5469634"/>
            <a:ext cx="7409204" cy="1292662"/>
          </a:xfrm>
          <a:prstGeom prst="rect">
            <a:avLst/>
          </a:prstGeom>
          <a:noFill/>
        </p:spPr>
        <p:txBody>
          <a:bodyPr wrap="square" rtlCol="0">
            <a:spAutoFit/>
          </a:bodyPr>
          <a:lstStyle/>
          <a:p>
            <a:r>
              <a:rPr lang="en-GB" sz="1200" dirty="0" smtClean="0">
                <a:solidFill>
                  <a:srgbClr val="FF0000"/>
                </a:solidFill>
              </a:rPr>
              <a:t>Garbage collection is considered essential to functional programming – </a:t>
            </a:r>
            <a:r>
              <a:rPr lang="en-GB" sz="1200" dirty="0" err="1" smtClean="0">
                <a:solidFill>
                  <a:srgbClr val="FF0000"/>
                </a:solidFill>
              </a:rPr>
              <a:t>PascalABC.Net</a:t>
            </a:r>
            <a:r>
              <a:rPr lang="en-GB" sz="1200" dirty="0" smtClean="0">
                <a:solidFill>
                  <a:srgbClr val="FF0000"/>
                </a:solidFill>
              </a:rPr>
              <a:t> as its name suggests relies on .NET. </a:t>
            </a:r>
            <a:r>
              <a:rPr lang="en-GB" sz="1200" dirty="0">
                <a:solidFill>
                  <a:srgbClr val="FF0000"/>
                </a:solidFill>
                <a:ea typeface="Times New Roman" panose="02020603050405020304" pitchFamily="18" charset="0"/>
                <a:cs typeface="Times-Roman"/>
              </a:rPr>
              <a:t>Pure FP uses a lot of recursive data structures which would soon exhaust the stack so under the hood it is necessary to make use of the heap. Using the heap means </a:t>
            </a:r>
            <a:r>
              <a:rPr lang="en-GB" sz="1200" dirty="0" smtClean="0">
                <a:solidFill>
                  <a:srgbClr val="FF0000"/>
                </a:solidFill>
                <a:ea typeface="Times New Roman" panose="02020603050405020304" pitchFamily="18" charset="0"/>
                <a:cs typeface="Times-Roman"/>
              </a:rPr>
              <a:t>some </a:t>
            </a:r>
            <a:r>
              <a:rPr lang="en-GB" sz="1200" dirty="0">
                <a:solidFill>
                  <a:srgbClr val="FF0000"/>
                </a:solidFill>
                <a:ea typeface="Times New Roman" panose="02020603050405020304" pitchFamily="18" charset="0"/>
                <a:cs typeface="Times-Roman"/>
              </a:rPr>
              <a:t>form of memory management is required to grab and release the allocated memory. Memory management becomes very complex so the use of a memory management system that guards against cycles </a:t>
            </a:r>
            <a:r>
              <a:rPr lang="en-GB" sz="1200" dirty="0" err="1">
                <a:solidFill>
                  <a:srgbClr val="FF0000"/>
                </a:solidFill>
                <a:ea typeface="Times New Roman" panose="02020603050405020304" pitchFamily="18" charset="0"/>
                <a:cs typeface="Times-Roman"/>
              </a:rPr>
              <a:t>etc</a:t>
            </a:r>
            <a:r>
              <a:rPr lang="en-GB" sz="1200" dirty="0">
                <a:solidFill>
                  <a:srgbClr val="FF0000"/>
                </a:solidFill>
                <a:ea typeface="Times New Roman" panose="02020603050405020304" pitchFamily="18" charset="0"/>
                <a:cs typeface="Times-Roman"/>
              </a:rPr>
              <a:t> is very helpful</a:t>
            </a:r>
            <a:r>
              <a:rPr lang="en-GB" sz="1200" dirty="0">
                <a:solidFill>
                  <a:srgbClr val="000000"/>
                </a:solidFill>
                <a:ea typeface="Times New Roman" panose="02020603050405020304" pitchFamily="18" charset="0"/>
                <a:cs typeface="Times-Roman"/>
              </a:rPr>
              <a:t>.</a:t>
            </a:r>
            <a:endParaRPr lang="en-GB" sz="1200" dirty="0">
              <a:ea typeface="Times New Roman" panose="02020603050405020304" pitchFamily="18" charset="0"/>
              <a:cs typeface="Times New Roman" panose="02020603050405020304" pitchFamily="18" charset="0"/>
            </a:endParaRPr>
          </a:p>
          <a:p>
            <a:endParaRPr lang="en-GB" dirty="0">
              <a:solidFill>
                <a:srgbClr val="FF0000"/>
              </a:solidFill>
            </a:endParaRPr>
          </a:p>
        </p:txBody>
      </p:sp>
      <p:sp>
        <p:nvSpPr>
          <p:cNvPr id="7" name="TextBox 6"/>
          <p:cNvSpPr txBox="1"/>
          <p:nvPr/>
        </p:nvSpPr>
        <p:spPr>
          <a:xfrm>
            <a:off x="196553" y="4823303"/>
            <a:ext cx="7537391" cy="461665"/>
          </a:xfrm>
          <a:prstGeom prst="rect">
            <a:avLst/>
          </a:prstGeom>
          <a:noFill/>
        </p:spPr>
        <p:txBody>
          <a:bodyPr wrap="square" rtlCol="0">
            <a:spAutoFit/>
          </a:bodyPr>
          <a:lstStyle/>
          <a:p>
            <a:r>
              <a:rPr lang="en-GB" sz="1200" dirty="0">
                <a:solidFill>
                  <a:srgbClr val="FF0000"/>
                </a:solidFill>
              </a:rPr>
              <a:t>Under the hood though, all LINQ queries are translated into a set of query expressions. These typically involve a heavy use of lambda expressions and closures.</a:t>
            </a: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11" name="TextBox 10"/>
          <p:cNvSpPr txBox="1"/>
          <p:nvPr/>
        </p:nvSpPr>
        <p:spPr>
          <a:xfrm>
            <a:off x="-10890" y="6991350"/>
            <a:ext cx="12192000" cy="70485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250936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4"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FB39D1-6B6F-4AC9-B245-7074094B5DCF}" type="slidenum">
              <a:rPr lang="en-GB" smtClean="0"/>
              <a:t>4</a:t>
            </a:fld>
            <a:endParaRPr lang="en-GB"/>
          </a:p>
        </p:txBody>
      </p:sp>
      <p:sp>
        <p:nvSpPr>
          <p:cNvPr id="3" name="TextBox 2"/>
          <p:cNvSpPr txBox="1"/>
          <p:nvPr/>
        </p:nvSpPr>
        <p:spPr>
          <a:xfrm>
            <a:off x="573741" y="510988"/>
            <a:ext cx="10919012" cy="923330"/>
          </a:xfrm>
          <a:prstGeom prst="rect">
            <a:avLst/>
          </a:prstGeom>
          <a:noFill/>
        </p:spPr>
        <p:txBody>
          <a:bodyPr wrap="square" rtlCol="0">
            <a:spAutoFit/>
          </a:bodyPr>
          <a:lstStyle/>
          <a:p>
            <a:r>
              <a:rPr lang="en-GB" sz="5400" dirty="0" smtClean="0">
                <a:solidFill>
                  <a:srgbClr val="00B0F0"/>
                </a:solidFill>
              </a:rPr>
              <a:t>Programming paradigms</a:t>
            </a:r>
            <a:endParaRPr lang="en-GB" sz="5400" dirty="0">
              <a:solidFill>
                <a:srgbClr val="00B0F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5" name="Rectangle 4"/>
          <p:cNvSpPr/>
          <p:nvPr/>
        </p:nvSpPr>
        <p:spPr>
          <a:xfrm>
            <a:off x="692209" y="1615155"/>
            <a:ext cx="11263357" cy="4278094"/>
          </a:xfrm>
          <a:prstGeom prst="rect">
            <a:avLst/>
          </a:prstGeom>
        </p:spPr>
        <p:txBody>
          <a:bodyPr wrap="square">
            <a:spAutoFit/>
          </a:bodyPr>
          <a:lstStyle/>
          <a:p>
            <a:pPr marL="285750" indent="-285750">
              <a:buFont typeface="Arial" panose="020B0604020202020204" pitchFamily="34" charset="0"/>
              <a:buChar char="•"/>
            </a:pPr>
            <a:r>
              <a:rPr lang="en-GB" sz="4000" dirty="0" smtClean="0"/>
              <a:t>LOOSELY </a:t>
            </a:r>
            <a:r>
              <a:rPr lang="en-GB" sz="4000" dirty="0"/>
              <a:t>SPEAKING THIS REFERS TO THE EXECUTION MODEL AND HOW THE CODE IS ORGANISED. </a:t>
            </a:r>
            <a:endParaRPr lang="en-GB" sz="4000" dirty="0" smtClean="0"/>
          </a:p>
          <a:p>
            <a:endParaRPr lang="en-GB" dirty="0" smtClean="0"/>
          </a:p>
          <a:p>
            <a:pPr marL="285750" indent="-285750">
              <a:buFont typeface="Arial" panose="020B0604020202020204" pitchFamily="34" charset="0"/>
              <a:buChar char="•"/>
            </a:pPr>
            <a:r>
              <a:rPr lang="en-GB" sz="4000" dirty="0" smtClean="0"/>
              <a:t>THERE </a:t>
            </a:r>
            <a:r>
              <a:rPr lang="en-GB" sz="4000" dirty="0"/>
              <a:t>ARE TWO MAIN PARADIGMS: </a:t>
            </a:r>
            <a:endParaRPr lang="en-GB" sz="4000" dirty="0" smtClean="0"/>
          </a:p>
          <a:p>
            <a:pPr marL="285750" indent="-285750">
              <a:buFont typeface="Arial" panose="020B0604020202020204" pitchFamily="34" charset="0"/>
              <a:buChar char="•"/>
            </a:pPr>
            <a:endParaRPr lang="en-GB" sz="2000" dirty="0" smtClean="0"/>
          </a:p>
          <a:p>
            <a:pPr marL="1485900" lvl="2" indent="-571500">
              <a:buFont typeface="Wingdings" panose="05000000000000000000" pitchFamily="2" charset="2"/>
              <a:buChar char="q"/>
            </a:pPr>
            <a:r>
              <a:rPr lang="en-GB" sz="4000" dirty="0" smtClean="0"/>
              <a:t>IMPERATIVE </a:t>
            </a:r>
          </a:p>
          <a:p>
            <a:pPr lvl="2"/>
            <a:endParaRPr lang="en-GB" sz="1600" dirty="0" smtClean="0"/>
          </a:p>
          <a:p>
            <a:pPr marL="1485900" lvl="2" indent="-571500">
              <a:buFont typeface="Wingdings" panose="05000000000000000000" pitchFamily="2" charset="2"/>
              <a:buChar char="q"/>
            </a:pPr>
            <a:r>
              <a:rPr lang="en-GB" sz="4000" dirty="0" smtClean="0"/>
              <a:t>DECLARATIVE</a:t>
            </a:r>
            <a:endParaRPr lang="en-GB" sz="4000" dirty="0"/>
          </a:p>
          <a:p>
            <a:pPr marL="285750" indent="-285750">
              <a:buFont typeface="Arial" panose="020B0604020202020204" pitchFamily="34" charset="0"/>
              <a:buChar char="•"/>
            </a:pPr>
            <a:endParaRPr lang="en-GB" dirty="0"/>
          </a:p>
        </p:txBody>
      </p:sp>
      <p:sp>
        <p:nvSpPr>
          <p:cNvPr id="8" name="TextBox 7"/>
          <p:cNvSpPr txBox="1"/>
          <p:nvPr/>
        </p:nvSpPr>
        <p:spPr>
          <a:xfrm>
            <a:off x="5353051" y="3754201"/>
            <a:ext cx="6838949" cy="1200329"/>
          </a:xfrm>
          <a:prstGeom prst="rect">
            <a:avLst/>
          </a:prstGeom>
          <a:noFill/>
        </p:spPr>
        <p:txBody>
          <a:bodyPr wrap="square" rtlCol="0">
            <a:spAutoFit/>
          </a:bodyPr>
          <a:lstStyle/>
          <a:p>
            <a:r>
              <a:rPr lang="en-GB" dirty="0" smtClean="0">
                <a:solidFill>
                  <a:srgbClr val="FF0000"/>
                </a:solidFill>
              </a:rPr>
              <a:t>Execution model and organisation closely follows the way the underlying machine operates – one statement at time, statements executed in sequence, statements/operations change the state of variables/objects, execution </a:t>
            </a:r>
            <a:r>
              <a:rPr lang="en-GB" dirty="0">
                <a:solidFill>
                  <a:srgbClr val="FF0000"/>
                </a:solidFill>
              </a:rPr>
              <a:t>has some effect on a memory </a:t>
            </a:r>
            <a:r>
              <a:rPr lang="en-GB" dirty="0" smtClean="0">
                <a:solidFill>
                  <a:srgbClr val="FF0000"/>
                </a:solidFill>
              </a:rPr>
              <a:t>store.</a:t>
            </a:r>
            <a:endParaRPr lang="en-GB" dirty="0">
              <a:solidFill>
                <a:srgbClr val="FF0000"/>
              </a:solidFill>
            </a:endParaRPr>
          </a:p>
        </p:txBody>
      </p:sp>
      <p:sp>
        <p:nvSpPr>
          <p:cNvPr id="9" name="TextBox 8"/>
          <p:cNvSpPr txBox="1"/>
          <p:nvPr/>
        </p:nvSpPr>
        <p:spPr>
          <a:xfrm>
            <a:off x="5357622" y="4951658"/>
            <a:ext cx="6505956" cy="1815882"/>
          </a:xfrm>
          <a:prstGeom prst="rect">
            <a:avLst/>
          </a:prstGeom>
          <a:noFill/>
        </p:spPr>
        <p:txBody>
          <a:bodyPr wrap="square" rtlCol="0">
            <a:spAutoFit/>
          </a:bodyPr>
          <a:lstStyle/>
          <a:p>
            <a:r>
              <a:rPr lang="en-GB" dirty="0">
                <a:solidFill>
                  <a:srgbClr val="FF0000"/>
                </a:solidFill>
              </a:rPr>
              <a:t>In declarative programming the programmer supplies the what (what information is required) and the how is left to the language to figure out</a:t>
            </a:r>
            <a:r>
              <a:rPr lang="en-GB" dirty="0" smtClean="0">
                <a:solidFill>
                  <a:srgbClr val="FF0000"/>
                </a:solidFill>
              </a:rPr>
              <a:t>. Execution and organisation doesn’t follow the way the underlying machine operates. This </a:t>
            </a:r>
            <a:r>
              <a:rPr lang="en-GB" dirty="0" smtClean="0">
                <a:solidFill>
                  <a:schemeClr val="accent1">
                    <a:lumMod val="75000"/>
                  </a:schemeClr>
                </a:solidFill>
              </a:rPr>
              <a:t>reduces </a:t>
            </a:r>
            <a:r>
              <a:rPr lang="en-GB" dirty="0">
                <a:solidFill>
                  <a:schemeClr val="accent1">
                    <a:lumMod val="75000"/>
                  </a:schemeClr>
                </a:solidFill>
              </a:rPr>
              <a:t>the </a:t>
            </a:r>
            <a:r>
              <a:rPr lang="en-GB" dirty="0" smtClean="0">
                <a:solidFill>
                  <a:schemeClr val="accent1">
                    <a:lumMod val="75000"/>
                  </a:schemeClr>
                </a:solidFill>
              </a:rPr>
              <a:t>brain-to-code </a:t>
            </a:r>
            <a:r>
              <a:rPr lang="en-GB" dirty="0">
                <a:solidFill>
                  <a:schemeClr val="accent1">
                    <a:lumMod val="75000"/>
                  </a:schemeClr>
                </a:solidFill>
              </a:rPr>
              <a:t>distance by supporting programming at a very high level.</a:t>
            </a:r>
          </a:p>
          <a:p>
            <a:endParaRPr lang="en-GB" dirty="0"/>
          </a:p>
        </p:txBody>
      </p:sp>
    </p:spTree>
    <p:extLst>
      <p:ext uri="{BB962C8B-B14F-4D97-AF65-F5344CB8AC3E}">
        <p14:creationId xmlns:p14="http://schemas.microsoft.com/office/powerpoint/2010/main" val="68489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3741" y="510988"/>
            <a:ext cx="10919012" cy="584775"/>
          </a:xfrm>
          <a:prstGeom prst="rect">
            <a:avLst/>
          </a:prstGeom>
          <a:noFill/>
        </p:spPr>
        <p:txBody>
          <a:bodyPr wrap="square" rtlCol="0">
            <a:spAutoFit/>
          </a:bodyPr>
          <a:lstStyle/>
          <a:p>
            <a:r>
              <a:rPr lang="en-GB" sz="3200" dirty="0" smtClean="0">
                <a:solidFill>
                  <a:srgbClr val="00B0F0"/>
                </a:solidFill>
              </a:rPr>
              <a:t>Programming paradigms</a:t>
            </a:r>
            <a:endParaRPr lang="en-GB" sz="3200" dirty="0">
              <a:solidFill>
                <a:srgbClr val="00B0F0"/>
              </a:solidFill>
            </a:endParaRPr>
          </a:p>
        </p:txBody>
      </p:sp>
      <p:sp>
        <p:nvSpPr>
          <p:cNvPr id="3" name="TextBox 2"/>
          <p:cNvSpPr txBox="1"/>
          <p:nvPr/>
        </p:nvSpPr>
        <p:spPr>
          <a:xfrm>
            <a:off x="663388" y="1102659"/>
            <a:ext cx="10945906" cy="4524315"/>
          </a:xfrm>
          <a:prstGeom prst="rect">
            <a:avLst/>
          </a:prstGeom>
          <a:noFill/>
        </p:spPr>
        <p:txBody>
          <a:bodyPr wrap="square" rtlCol="0">
            <a:spAutoFit/>
          </a:bodyPr>
          <a:lstStyle/>
          <a:p>
            <a:pPr marL="285750" indent="-285750">
              <a:buFont typeface="Arial" panose="020B0604020202020204" pitchFamily="34" charset="0"/>
              <a:buChar char="•"/>
            </a:pPr>
            <a:r>
              <a:rPr lang="en-GB" sz="3200" dirty="0" smtClean="0"/>
              <a:t>Imperative – the world is sequential, time marches forward because of the 2</a:t>
            </a:r>
            <a:r>
              <a:rPr lang="en-GB" sz="3200" baseline="30000" dirty="0" smtClean="0"/>
              <a:t>nd</a:t>
            </a:r>
            <a:r>
              <a:rPr lang="en-GB" sz="3200" dirty="0" smtClean="0"/>
              <a:t> Law of Thermodynamics </a:t>
            </a:r>
            <a:r>
              <a:rPr lang="el-GR" sz="3200" dirty="0" smtClean="0">
                <a:latin typeface="Cambria Math" panose="02040503050406030204" pitchFamily="18" charset="0"/>
                <a:ea typeface="Cambria Math" panose="02040503050406030204" pitchFamily="18" charset="0"/>
              </a:rPr>
              <a:t>Δ</a:t>
            </a:r>
            <a:r>
              <a:rPr lang="en-GB" sz="3200" dirty="0" smtClean="0">
                <a:latin typeface="Cambria Math" panose="02040503050406030204" pitchFamily="18" charset="0"/>
                <a:ea typeface="Cambria Math" panose="02040503050406030204" pitchFamily="18" charset="0"/>
              </a:rPr>
              <a:t>S ≥ 0</a:t>
            </a:r>
            <a:endParaRPr lang="en-GB" sz="3200" dirty="0" smtClean="0"/>
          </a:p>
          <a:p>
            <a:endParaRPr lang="en-GB" sz="3200" dirty="0" smtClean="0"/>
          </a:p>
          <a:p>
            <a:pPr marL="742950" lvl="1" indent="-285750">
              <a:buFont typeface="Wingdings" panose="05000000000000000000" pitchFamily="2" charset="2"/>
              <a:buChar char="q"/>
            </a:pPr>
            <a:r>
              <a:rPr lang="en-GB" sz="3200" dirty="0" smtClean="0"/>
              <a:t>Procedural – Pascal, mutable state</a:t>
            </a:r>
          </a:p>
          <a:p>
            <a:pPr lvl="1"/>
            <a:endParaRPr lang="en-GB" sz="3200" dirty="0" smtClean="0"/>
          </a:p>
          <a:p>
            <a:pPr marL="742950" lvl="1" indent="-285750">
              <a:buFont typeface="Wingdings" panose="05000000000000000000" pitchFamily="2" charset="2"/>
              <a:buChar char="q"/>
            </a:pPr>
            <a:r>
              <a:rPr lang="en-GB" sz="3200" dirty="0" smtClean="0"/>
              <a:t>Object-oriented – Object Pascal, encapsulated mutable state</a:t>
            </a:r>
          </a:p>
          <a:p>
            <a:pPr lvl="1"/>
            <a:endParaRPr lang="en-GB" sz="3200" dirty="0" smtClean="0"/>
          </a:p>
          <a:p>
            <a:pPr marL="742950" lvl="1" indent="-285750">
              <a:buFont typeface="Wingdings" panose="05000000000000000000" pitchFamily="2" charset="2"/>
              <a:buChar char="q"/>
            </a:pPr>
            <a:r>
              <a:rPr lang="en-GB" sz="3200" dirty="0" smtClean="0"/>
              <a:t>Event-driven – Delphi</a:t>
            </a:r>
          </a:p>
        </p:txBody>
      </p:sp>
      <p:sp>
        <p:nvSpPr>
          <p:cNvPr id="7" name="Slide Number Placeholder 6"/>
          <p:cNvSpPr>
            <a:spLocks noGrp="1"/>
          </p:cNvSpPr>
          <p:nvPr>
            <p:ph type="sldNum" sz="quarter" idx="12"/>
          </p:nvPr>
        </p:nvSpPr>
        <p:spPr/>
        <p:txBody>
          <a:bodyPr/>
          <a:lstStyle/>
          <a:p>
            <a:fld id="{F3FB39D1-6B6F-4AC9-B245-7074094B5DCF}" type="slidenum">
              <a:rPr lang="en-GB" smtClean="0"/>
              <a:t>5</a:t>
            </a:fld>
            <a:endParaRPr lang="en-GB"/>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Tree>
    <p:extLst>
      <p:ext uri="{BB962C8B-B14F-4D97-AF65-F5344CB8AC3E}">
        <p14:creationId xmlns:p14="http://schemas.microsoft.com/office/powerpoint/2010/main" val="3190330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2287" y="275198"/>
            <a:ext cx="10919012" cy="584775"/>
          </a:xfrm>
          <a:prstGeom prst="rect">
            <a:avLst/>
          </a:prstGeom>
          <a:noFill/>
        </p:spPr>
        <p:txBody>
          <a:bodyPr wrap="square" rtlCol="0">
            <a:spAutoFit/>
          </a:bodyPr>
          <a:lstStyle/>
          <a:p>
            <a:r>
              <a:rPr lang="en-GB" sz="3200" dirty="0" smtClean="0">
                <a:solidFill>
                  <a:srgbClr val="00B0F0"/>
                </a:solidFill>
              </a:rPr>
              <a:t>Programming paradigms</a:t>
            </a:r>
            <a:endParaRPr lang="en-GB" sz="3200" dirty="0">
              <a:solidFill>
                <a:srgbClr val="00B0F0"/>
              </a:solidFill>
            </a:endParaRPr>
          </a:p>
        </p:txBody>
      </p:sp>
      <p:sp>
        <p:nvSpPr>
          <p:cNvPr id="3" name="TextBox 2"/>
          <p:cNvSpPr txBox="1"/>
          <p:nvPr/>
        </p:nvSpPr>
        <p:spPr>
          <a:xfrm>
            <a:off x="663388" y="1102659"/>
            <a:ext cx="10945906" cy="5047536"/>
          </a:xfrm>
          <a:prstGeom prst="rect">
            <a:avLst/>
          </a:prstGeom>
          <a:noFill/>
        </p:spPr>
        <p:txBody>
          <a:bodyPr wrap="square" rtlCol="0">
            <a:spAutoFit/>
          </a:bodyPr>
          <a:lstStyle/>
          <a:p>
            <a:pPr lvl="1"/>
            <a:endParaRPr lang="en-GB" sz="800" dirty="0" smtClean="0"/>
          </a:p>
          <a:p>
            <a:pPr marL="285750" indent="-285750">
              <a:buFont typeface="Arial" panose="020B0604020202020204" pitchFamily="34" charset="0"/>
              <a:buChar char="•"/>
            </a:pPr>
            <a:r>
              <a:rPr lang="en-GB" sz="3200" dirty="0" smtClean="0"/>
              <a:t>Declarative – time independent</a:t>
            </a:r>
          </a:p>
          <a:p>
            <a:endParaRPr lang="en-GB" sz="800" dirty="0" smtClean="0"/>
          </a:p>
          <a:p>
            <a:pPr marL="1512000" lvl="1" indent="-1080000">
              <a:buFont typeface="Wingdings" panose="05000000000000000000" pitchFamily="2" charset="2"/>
              <a:buChar char="q"/>
            </a:pPr>
            <a:r>
              <a:rPr lang="en-GB" sz="2400" dirty="0" smtClean="0"/>
              <a:t>Logic – e.g. </a:t>
            </a:r>
            <a:r>
              <a:rPr lang="en-GB" sz="2400" dirty="0" err="1" smtClean="0"/>
              <a:t>Prolog</a:t>
            </a:r>
            <a:r>
              <a:rPr lang="en-GB" sz="2400" dirty="0" smtClean="0"/>
              <a:t>, programs consist of facts and rules, uses deductive </a:t>
            </a:r>
            <a:r>
              <a:rPr lang="en-GB" sz="2400" dirty="0"/>
              <a:t>reasoning to solve programming </a:t>
            </a:r>
            <a:r>
              <a:rPr lang="en-GB" sz="2400" dirty="0" smtClean="0"/>
              <a:t>problems. Relies heavily on pattern matching and recursive backtracking</a:t>
            </a:r>
          </a:p>
          <a:p>
            <a:pPr lvl="1"/>
            <a:endParaRPr lang="en-GB" sz="2400" dirty="0" smtClean="0"/>
          </a:p>
          <a:p>
            <a:pPr marL="1584000" lvl="3" indent="-1152000">
              <a:buFont typeface="Wingdings" panose="05000000000000000000" pitchFamily="2" charset="2"/>
              <a:buChar char="q"/>
            </a:pPr>
            <a:r>
              <a:rPr lang="en-GB" sz="2400" dirty="0" smtClean="0"/>
              <a:t>Functional </a:t>
            </a:r>
            <a:r>
              <a:rPr lang="en-GB" sz="2400" dirty="0"/>
              <a:t>- programs are constructed by applying and composing functions</a:t>
            </a:r>
            <a:r>
              <a:rPr lang="en-GB" sz="2400" dirty="0" smtClean="0"/>
              <a:t>. Emphasises the evaluation of expressions rather than execution of commands. No loops instead uses recursion (tail recursion)</a:t>
            </a:r>
          </a:p>
          <a:p>
            <a:pPr lvl="1"/>
            <a:endParaRPr lang="en-GB" sz="800" dirty="0" smtClean="0"/>
          </a:p>
          <a:p>
            <a:pPr marL="2571750" lvl="5" indent="-285750">
              <a:buFont typeface="Courier New" panose="02070309020205020404" pitchFamily="49" charset="0"/>
              <a:buChar char="o"/>
            </a:pPr>
            <a:r>
              <a:rPr lang="en-GB" sz="2000" dirty="0" smtClean="0"/>
              <a:t>Pure – uses functions (or </a:t>
            </a:r>
            <a:r>
              <a:rPr lang="en-GB" sz="2000" dirty="0"/>
              <a:t>expressions</a:t>
            </a:r>
            <a:r>
              <a:rPr lang="en-GB" sz="2000" dirty="0" smtClean="0"/>
              <a:t>) which </a:t>
            </a:r>
            <a:r>
              <a:rPr lang="en-GB" sz="2000" dirty="0"/>
              <a:t>have no side effects (memory or I/O), and </a:t>
            </a:r>
            <a:r>
              <a:rPr lang="en-GB" sz="2000" dirty="0" smtClean="0"/>
              <a:t>which </a:t>
            </a:r>
            <a:r>
              <a:rPr lang="en-GB" sz="2000" dirty="0"/>
              <a:t>always </a:t>
            </a:r>
            <a:r>
              <a:rPr lang="en-GB" sz="2000" dirty="0" smtClean="0"/>
              <a:t>return </a:t>
            </a:r>
            <a:r>
              <a:rPr lang="en-GB" sz="2000" dirty="0"/>
              <a:t>the same output, given the same </a:t>
            </a:r>
            <a:r>
              <a:rPr lang="en-GB" sz="2000" dirty="0" smtClean="0"/>
              <a:t>input.</a:t>
            </a:r>
          </a:p>
          <a:p>
            <a:pPr lvl="5"/>
            <a:endParaRPr lang="en-GB" sz="2000" dirty="0" smtClean="0"/>
          </a:p>
          <a:p>
            <a:pPr marL="2571750" lvl="5" indent="-285750">
              <a:buFont typeface="Courier New" panose="02070309020205020404" pitchFamily="49" charset="0"/>
              <a:buChar char="o"/>
            </a:pPr>
            <a:r>
              <a:rPr lang="en-GB" sz="2000" dirty="0" smtClean="0"/>
              <a:t>Impure </a:t>
            </a:r>
            <a:r>
              <a:rPr lang="en-GB" sz="2000" dirty="0"/>
              <a:t>- side </a:t>
            </a:r>
            <a:r>
              <a:rPr lang="en-GB" sz="2000" dirty="0" smtClean="0"/>
              <a:t>effects, e.g.  I/O is used</a:t>
            </a:r>
          </a:p>
          <a:p>
            <a:pPr lvl="2"/>
            <a:endParaRPr lang="en-GB" dirty="0" smtClean="0"/>
          </a:p>
        </p:txBody>
      </p:sp>
      <p:sp>
        <p:nvSpPr>
          <p:cNvPr id="6" name="TextBox 5"/>
          <p:cNvSpPr txBox="1"/>
          <p:nvPr/>
        </p:nvSpPr>
        <p:spPr>
          <a:xfrm>
            <a:off x="2363990" y="6093210"/>
            <a:ext cx="3854154" cy="523220"/>
          </a:xfrm>
          <a:prstGeom prst="rect">
            <a:avLst/>
          </a:prstGeom>
          <a:noFill/>
        </p:spPr>
        <p:txBody>
          <a:bodyPr wrap="square" rtlCol="0">
            <a:spAutoFit/>
          </a:bodyPr>
          <a:lstStyle/>
          <a:p>
            <a:r>
              <a:rPr lang="en-GB" sz="2800" dirty="0" smtClean="0">
                <a:solidFill>
                  <a:srgbClr val="FF0000"/>
                </a:solidFill>
              </a:rPr>
              <a:t>Logic + Functional = SQL</a:t>
            </a:r>
            <a:endParaRPr lang="en-GB" sz="2800" dirty="0">
              <a:solidFill>
                <a:srgbClr val="FF0000"/>
              </a:solidFill>
            </a:endParaRPr>
          </a:p>
        </p:txBody>
      </p:sp>
      <p:sp>
        <p:nvSpPr>
          <p:cNvPr id="7" name="Slide Number Placeholder 6"/>
          <p:cNvSpPr>
            <a:spLocks noGrp="1"/>
          </p:cNvSpPr>
          <p:nvPr>
            <p:ph type="sldNum" sz="quarter" idx="12"/>
          </p:nvPr>
        </p:nvSpPr>
        <p:spPr/>
        <p:txBody>
          <a:bodyPr/>
          <a:lstStyle/>
          <a:p>
            <a:fld id="{F3FB39D1-6B6F-4AC9-B245-7074094B5DCF}" type="slidenum">
              <a:rPr lang="en-GB" smtClean="0"/>
              <a:t>6</a:t>
            </a:fld>
            <a:endParaRPr lang="en-GB"/>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Tree>
    <p:extLst>
      <p:ext uri="{BB962C8B-B14F-4D97-AF65-F5344CB8AC3E}">
        <p14:creationId xmlns:p14="http://schemas.microsoft.com/office/powerpoint/2010/main" val="206669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FB39D1-6B6F-4AC9-B245-7074094B5DCF}" type="slidenum">
              <a:rPr lang="en-GB" smtClean="0"/>
              <a:t>7</a:t>
            </a:fld>
            <a:endParaRPr lang="en-GB"/>
          </a:p>
        </p:txBody>
      </p:sp>
      <p:sp>
        <p:nvSpPr>
          <p:cNvPr id="3" name="TextBox 2"/>
          <p:cNvSpPr txBox="1"/>
          <p:nvPr/>
        </p:nvSpPr>
        <p:spPr>
          <a:xfrm>
            <a:off x="276510" y="647669"/>
            <a:ext cx="10935571" cy="1200329"/>
          </a:xfrm>
          <a:prstGeom prst="rect">
            <a:avLst/>
          </a:prstGeom>
          <a:noFill/>
        </p:spPr>
        <p:txBody>
          <a:bodyPr wrap="square" rtlCol="0">
            <a:spAutoFit/>
          </a:bodyPr>
          <a:lstStyle/>
          <a:p>
            <a:pPr lvl="2"/>
            <a:r>
              <a:rPr lang="en-GB" b="1" dirty="0">
                <a:latin typeface="Consolas" panose="020B0609020204030204" pitchFamily="49" charset="0"/>
              </a:rPr>
              <a:t>begin</a:t>
            </a:r>
          </a:p>
          <a:p>
            <a:pPr lvl="2"/>
            <a:r>
              <a:rPr lang="en-GB" b="1" dirty="0">
                <a:latin typeface="Consolas" panose="020B0609020204030204" pitchFamily="49" charset="0"/>
              </a:rPr>
              <a:t>  </a:t>
            </a:r>
            <a:r>
              <a:rPr lang="en-GB" b="1" dirty="0" err="1">
                <a:latin typeface="Consolas" panose="020B0609020204030204" pitchFamily="49" charset="0"/>
              </a:rPr>
              <a:t>var</a:t>
            </a:r>
            <a:r>
              <a:rPr lang="en-GB" b="1" dirty="0">
                <a:latin typeface="Consolas" panose="020B0609020204030204" pitchFamily="49" charset="0"/>
              </a:rPr>
              <a:t> </a:t>
            </a:r>
            <a:r>
              <a:rPr lang="en-GB" dirty="0">
                <a:latin typeface="Consolas" panose="020B0609020204030204" pitchFamily="49" charset="0"/>
              </a:rPr>
              <a:t>s := ' hello  aha </a:t>
            </a:r>
            <a:r>
              <a:rPr lang="en-GB" dirty="0" err="1">
                <a:latin typeface="Consolas" panose="020B0609020204030204" pitchFamily="49" charset="0"/>
              </a:rPr>
              <a:t>paap</a:t>
            </a:r>
            <a:r>
              <a:rPr lang="en-GB" dirty="0">
                <a:latin typeface="Consolas" panose="020B0609020204030204" pitchFamily="49" charset="0"/>
              </a:rPr>
              <a:t>   </a:t>
            </a:r>
            <a:r>
              <a:rPr lang="en-GB" dirty="0" err="1">
                <a:latin typeface="Consolas" panose="020B0609020204030204" pitchFamily="49" charset="0"/>
              </a:rPr>
              <a:t>zz</a:t>
            </a:r>
            <a:r>
              <a:rPr lang="en-GB" dirty="0">
                <a:latin typeface="Consolas" panose="020B0609020204030204" pitchFamily="49" charset="0"/>
              </a:rPr>
              <a:t> ';</a:t>
            </a:r>
          </a:p>
          <a:p>
            <a:pPr lvl="2"/>
            <a:r>
              <a:rPr lang="en-GB" dirty="0">
                <a:latin typeface="Consolas" panose="020B0609020204030204" pitchFamily="49" charset="0"/>
              </a:rPr>
              <a:t>  </a:t>
            </a:r>
            <a:r>
              <a:rPr lang="en-GB" dirty="0" err="1">
                <a:latin typeface="Consolas" panose="020B0609020204030204" pitchFamily="49" charset="0"/>
              </a:rPr>
              <a:t>s.ToWords.</a:t>
            </a:r>
            <a:r>
              <a:rPr lang="en-GB" b="1" dirty="0" err="1">
                <a:latin typeface="Consolas" panose="020B0609020204030204" pitchFamily="49" charset="0"/>
              </a:rPr>
              <a:t>Where</a:t>
            </a:r>
            <a:r>
              <a:rPr lang="en-GB" dirty="0">
                <a:latin typeface="Consolas" panose="020B0609020204030204" pitchFamily="49" charset="0"/>
              </a:rPr>
              <a:t>(w -&gt; </a:t>
            </a:r>
            <a:r>
              <a:rPr lang="en-GB" dirty="0" err="1">
                <a:latin typeface="Consolas" panose="020B0609020204030204" pitchFamily="49" charset="0"/>
              </a:rPr>
              <a:t>w.Inverse</a:t>
            </a:r>
            <a:r>
              <a:rPr lang="en-GB" dirty="0">
                <a:latin typeface="Consolas" panose="020B0609020204030204" pitchFamily="49" charset="0"/>
              </a:rPr>
              <a:t> = w).</a:t>
            </a:r>
            <a:r>
              <a:rPr lang="en-GB" dirty="0" err="1">
                <a:latin typeface="Consolas" panose="020B0609020204030204" pitchFamily="49" charset="0"/>
              </a:rPr>
              <a:t>OrderBy</a:t>
            </a:r>
            <a:r>
              <a:rPr lang="en-GB" dirty="0">
                <a:latin typeface="Consolas" panose="020B0609020204030204" pitchFamily="49" charset="0"/>
              </a:rPr>
              <a:t>(s-&gt;</a:t>
            </a:r>
            <a:r>
              <a:rPr lang="en-GB" dirty="0" err="1">
                <a:latin typeface="Consolas" panose="020B0609020204030204" pitchFamily="49" charset="0"/>
              </a:rPr>
              <a:t>s.Length</a:t>
            </a:r>
            <a:r>
              <a:rPr lang="en-GB" dirty="0">
                <a:latin typeface="Consolas" panose="020B0609020204030204" pitchFamily="49" charset="0"/>
              </a:rPr>
              <a:t>).</a:t>
            </a:r>
            <a:r>
              <a:rPr lang="en-GB" dirty="0" err="1">
                <a:latin typeface="Consolas" panose="020B0609020204030204" pitchFamily="49" charset="0"/>
              </a:rPr>
              <a:t>Println</a:t>
            </a:r>
            <a:r>
              <a:rPr lang="en-GB" dirty="0">
                <a:latin typeface="Consolas" panose="020B0609020204030204" pitchFamily="49" charset="0"/>
              </a:rPr>
              <a:t>(',');</a:t>
            </a:r>
          </a:p>
          <a:p>
            <a:pPr lvl="2"/>
            <a:r>
              <a:rPr lang="en-GB" b="1" dirty="0">
                <a:latin typeface="Consolas" panose="020B0609020204030204" pitchFamily="49" charset="0"/>
              </a:rPr>
              <a:t>end</a:t>
            </a:r>
            <a:r>
              <a:rPr lang="en-GB" dirty="0">
                <a:latin typeface="Consolas" panose="020B0609020204030204" pitchFamily="49" charset="0"/>
              </a:rPr>
              <a:t>.</a:t>
            </a:r>
            <a:endParaRPr lang="en-GB" dirty="0">
              <a:solidFill>
                <a:srgbClr val="00B0F0"/>
              </a:solidFill>
              <a:latin typeface="Consolas" panose="020B0609020204030204" pitchFamily="49"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5" name="Rectangle 4"/>
          <p:cNvSpPr/>
          <p:nvPr/>
        </p:nvSpPr>
        <p:spPr>
          <a:xfrm>
            <a:off x="95792" y="2040041"/>
            <a:ext cx="12165874" cy="1846659"/>
          </a:xfrm>
          <a:prstGeom prst="rect">
            <a:avLst/>
          </a:prstGeom>
        </p:spPr>
        <p:txBody>
          <a:bodyPr wrap="square">
            <a:spAutoFit/>
          </a:bodyPr>
          <a:lstStyle/>
          <a:p>
            <a:pPr lvl="2">
              <a:tabLst>
                <a:tab pos="-228600" algn="l"/>
              </a:tabLst>
            </a:pPr>
            <a:r>
              <a:rPr lang="en-GB" sz="2400" dirty="0" smtClean="0">
                <a:latin typeface="Times New Roman" panose="02020603050405020304" pitchFamily="18" charset="0"/>
                <a:ea typeface="Times New Roman" panose="02020603050405020304" pitchFamily="18" charset="0"/>
              </a:rPr>
              <a:t>  </a:t>
            </a:r>
            <a:r>
              <a:rPr lang="en-GB" dirty="0" smtClean="0">
                <a:latin typeface="Consolas" panose="020B0609020204030204" pitchFamily="49" charset="0"/>
                <a:ea typeface="Times New Roman" panose="02020603050405020304" pitchFamily="18" charset="0"/>
              </a:rPr>
              <a:t>Select </a:t>
            </a:r>
            <a:r>
              <a:rPr lang="en-GB" dirty="0" err="1" smtClean="0">
                <a:latin typeface="Consolas" panose="020B0609020204030204" pitchFamily="49" charset="0"/>
                <a:ea typeface="Times New Roman" panose="02020603050405020304" pitchFamily="18" charset="0"/>
              </a:rPr>
              <a:t>CustomerSurname</a:t>
            </a:r>
            <a:endParaRPr lang="en-GB" dirty="0">
              <a:latin typeface="Consolas" panose="020B0609020204030204" pitchFamily="49" charset="0"/>
              <a:ea typeface="Times New Roman" panose="02020603050405020304" pitchFamily="18" charset="0"/>
            </a:endParaRPr>
          </a:p>
          <a:p>
            <a:pPr lvl="2"/>
            <a:r>
              <a:rPr lang="en-GB" dirty="0">
                <a:latin typeface="Consolas" panose="020B0609020204030204" pitchFamily="49" charset="0"/>
                <a:ea typeface="Times New Roman" panose="02020603050405020304" pitchFamily="18" charset="0"/>
              </a:rPr>
              <a:t>   </a:t>
            </a:r>
            <a:r>
              <a:rPr lang="en-GB" dirty="0" smtClean="0">
                <a:latin typeface="Consolas" panose="020B0609020204030204" pitchFamily="49" charset="0"/>
                <a:ea typeface="Times New Roman" panose="02020603050405020304" pitchFamily="18" charset="0"/>
              </a:rPr>
              <a:t>From </a:t>
            </a:r>
            <a:r>
              <a:rPr lang="en-GB" dirty="0">
                <a:latin typeface="Consolas" panose="020B0609020204030204" pitchFamily="49" charset="0"/>
                <a:ea typeface="Times New Roman" panose="02020603050405020304" pitchFamily="18" charset="0"/>
              </a:rPr>
              <a:t>Customer</a:t>
            </a:r>
          </a:p>
          <a:p>
            <a:pPr lvl="2"/>
            <a:r>
              <a:rPr lang="en-GB" dirty="0">
                <a:latin typeface="Consolas" panose="020B0609020204030204" pitchFamily="49" charset="0"/>
                <a:ea typeface="Times New Roman" panose="02020603050405020304" pitchFamily="18" charset="0"/>
              </a:rPr>
              <a:t>     </a:t>
            </a:r>
            <a:r>
              <a:rPr lang="en-GB" dirty="0" smtClean="0">
                <a:latin typeface="Consolas" panose="020B0609020204030204" pitchFamily="49" charset="0"/>
                <a:ea typeface="Times New Roman" panose="02020603050405020304" pitchFamily="18" charset="0"/>
              </a:rPr>
              <a:t>Where </a:t>
            </a:r>
            <a:r>
              <a:rPr lang="en-GB" dirty="0" err="1">
                <a:latin typeface="Consolas" panose="020B0609020204030204" pitchFamily="49" charset="0"/>
                <a:ea typeface="Times New Roman" panose="02020603050405020304" pitchFamily="18" charset="0"/>
              </a:rPr>
              <a:t>Customer.CustNo</a:t>
            </a:r>
            <a:r>
              <a:rPr lang="en-GB" dirty="0">
                <a:latin typeface="Consolas" panose="020B0609020204030204" pitchFamily="49" charset="0"/>
                <a:ea typeface="Times New Roman" panose="02020603050405020304" pitchFamily="18" charset="0"/>
              </a:rPr>
              <a:t> In </a:t>
            </a:r>
            <a:r>
              <a:rPr lang="en-GB" dirty="0" smtClean="0">
                <a:latin typeface="Consolas" panose="020B0609020204030204" pitchFamily="49" charset="0"/>
                <a:ea typeface="Times New Roman" panose="02020603050405020304" pitchFamily="18" charset="0"/>
              </a:rPr>
              <a:t>(Select </a:t>
            </a:r>
            <a:r>
              <a:rPr lang="en-GB" dirty="0" err="1" smtClean="0">
                <a:latin typeface="Consolas" panose="020B0609020204030204" pitchFamily="49" charset="0"/>
                <a:ea typeface="Times New Roman" panose="02020603050405020304" pitchFamily="18" charset="0"/>
              </a:rPr>
              <a:t>CustNo</a:t>
            </a:r>
            <a:r>
              <a:rPr lang="en-GB" dirty="0" smtClean="0">
                <a:latin typeface="Consolas" panose="020B0609020204030204" pitchFamily="49" charset="0"/>
                <a:ea typeface="Times New Roman" panose="02020603050405020304" pitchFamily="18" charset="0"/>
              </a:rPr>
              <a:t> </a:t>
            </a:r>
          </a:p>
          <a:p>
            <a:pPr lvl="2"/>
            <a:r>
              <a:rPr lang="en-GB" dirty="0">
                <a:latin typeface="Consolas" panose="020B0609020204030204" pitchFamily="49" charset="0"/>
                <a:ea typeface="Times New Roman" panose="02020603050405020304" pitchFamily="18" charset="0"/>
              </a:rPr>
              <a:t> </a:t>
            </a:r>
            <a:r>
              <a:rPr lang="en-GB" dirty="0" smtClean="0">
                <a:latin typeface="Consolas" panose="020B0609020204030204" pitchFamily="49" charset="0"/>
                <a:ea typeface="Times New Roman" panose="02020603050405020304" pitchFamily="18" charset="0"/>
              </a:rPr>
              <a:t>                                From </a:t>
            </a:r>
            <a:r>
              <a:rPr lang="en-GB" dirty="0">
                <a:latin typeface="Consolas" panose="020B0609020204030204" pitchFamily="49" charset="0"/>
                <a:ea typeface="Times New Roman" panose="02020603050405020304" pitchFamily="18" charset="0"/>
              </a:rPr>
              <a:t>Orders</a:t>
            </a:r>
          </a:p>
          <a:p>
            <a:pPr lvl="2"/>
            <a:r>
              <a:rPr lang="en-GB" dirty="0">
                <a:latin typeface="Consolas" panose="020B0609020204030204" pitchFamily="49" charset="0"/>
                <a:ea typeface="Times New Roman" panose="02020603050405020304" pitchFamily="18" charset="0"/>
              </a:rPr>
              <a:t>                                   </a:t>
            </a:r>
            <a:r>
              <a:rPr lang="en-GB" dirty="0" smtClean="0">
                <a:latin typeface="Consolas" panose="020B0609020204030204" pitchFamily="49" charset="0"/>
                <a:ea typeface="Times New Roman" panose="02020603050405020304" pitchFamily="18" charset="0"/>
              </a:rPr>
              <a:t>Where </a:t>
            </a:r>
            <a:r>
              <a:rPr lang="en-GB" dirty="0" err="1">
                <a:latin typeface="Consolas" panose="020B0609020204030204" pitchFamily="49" charset="0"/>
                <a:ea typeface="Times New Roman" panose="02020603050405020304" pitchFamily="18" charset="0"/>
              </a:rPr>
              <a:t>Orders.PaymentMethod</a:t>
            </a:r>
            <a:r>
              <a:rPr lang="en-GB" dirty="0">
                <a:latin typeface="Consolas" panose="020B0609020204030204" pitchFamily="49" charset="0"/>
                <a:ea typeface="Times New Roman" panose="02020603050405020304" pitchFamily="18" charset="0"/>
              </a:rPr>
              <a:t> = 'Visa</a:t>
            </a:r>
            <a:r>
              <a:rPr lang="en-GB" dirty="0" smtClean="0">
                <a:latin typeface="Consolas" panose="020B0609020204030204" pitchFamily="49" charset="0"/>
                <a:ea typeface="Times New Roman" panose="02020603050405020304" pitchFamily="18" charset="0"/>
              </a:rPr>
              <a:t>')</a:t>
            </a:r>
          </a:p>
          <a:p>
            <a:pPr lvl="2"/>
            <a:r>
              <a:rPr lang="en-GB" dirty="0">
                <a:effectLst/>
                <a:latin typeface="Consolas" panose="020B0609020204030204" pitchFamily="49" charset="0"/>
                <a:ea typeface="Times New Roman" panose="02020603050405020304" pitchFamily="18" charset="0"/>
              </a:rPr>
              <a:t> </a:t>
            </a:r>
            <a:r>
              <a:rPr lang="en-GB" dirty="0" smtClean="0">
                <a:effectLst/>
                <a:latin typeface="Consolas" panose="020B0609020204030204" pitchFamily="49" charset="0"/>
                <a:ea typeface="Times New Roman" panose="02020603050405020304" pitchFamily="18" charset="0"/>
              </a:rPr>
              <a:t>    </a:t>
            </a:r>
            <a:r>
              <a:rPr lang="en-GB" dirty="0" err="1" smtClean="0">
                <a:effectLst/>
                <a:latin typeface="Consolas" panose="020B0609020204030204" pitchFamily="49" charset="0"/>
                <a:ea typeface="Times New Roman" panose="02020603050405020304" pitchFamily="18" charset="0"/>
              </a:rPr>
              <a:t>OrderBy</a:t>
            </a:r>
            <a:r>
              <a:rPr lang="en-GB" dirty="0" smtClean="0">
                <a:effectLst/>
                <a:latin typeface="Consolas" panose="020B0609020204030204" pitchFamily="49" charset="0"/>
                <a:ea typeface="Times New Roman" panose="02020603050405020304" pitchFamily="18" charset="0"/>
              </a:rPr>
              <a:t> </a:t>
            </a:r>
            <a:r>
              <a:rPr lang="en-GB" dirty="0" err="1" smtClean="0">
                <a:effectLst/>
                <a:latin typeface="Consolas" panose="020B0609020204030204" pitchFamily="49" charset="0"/>
                <a:ea typeface="Times New Roman" panose="02020603050405020304" pitchFamily="18" charset="0"/>
              </a:rPr>
              <a:t>CustomerSurname</a:t>
            </a:r>
            <a:endParaRPr lang="en-GB" dirty="0">
              <a:effectLst/>
              <a:latin typeface="Consolas" panose="020B0609020204030204" pitchFamily="49" charset="0"/>
              <a:ea typeface="Times New Roman" panose="02020603050405020304" pitchFamily="18" charset="0"/>
            </a:endParaRPr>
          </a:p>
        </p:txBody>
      </p:sp>
      <p:sp>
        <p:nvSpPr>
          <p:cNvPr id="6" name="TextBox 5"/>
          <p:cNvSpPr txBox="1"/>
          <p:nvPr/>
        </p:nvSpPr>
        <p:spPr>
          <a:xfrm>
            <a:off x="4013772" y="-67594"/>
            <a:ext cx="3854154" cy="523220"/>
          </a:xfrm>
          <a:prstGeom prst="rect">
            <a:avLst/>
          </a:prstGeom>
          <a:noFill/>
        </p:spPr>
        <p:txBody>
          <a:bodyPr wrap="square" rtlCol="0">
            <a:spAutoFit/>
          </a:bodyPr>
          <a:lstStyle/>
          <a:p>
            <a:r>
              <a:rPr lang="en-GB" sz="2800" dirty="0" smtClean="0">
                <a:solidFill>
                  <a:srgbClr val="FF0000"/>
                </a:solidFill>
              </a:rPr>
              <a:t>Logic + Functional = SQL</a:t>
            </a:r>
            <a:endParaRPr lang="en-GB" sz="2800" dirty="0">
              <a:solidFill>
                <a:srgbClr val="FF0000"/>
              </a:solidFill>
            </a:endParaRPr>
          </a:p>
        </p:txBody>
      </p:sp>
      <p:sp>
        <p:nvSpPr>
          <p:cNvPr id="7" name="Rectangle 6"/>
          <p:cNvSpPr/>
          <p:nvPr/>
        </p:nvSpPr>
        <p:spPr>
          <a:xfrm>
            <a:off x="388954" y="4252390"/>
            <a:ext cx="11579551" cy="2554545"/>
          </a:xfrm>
          <a:prstGeom prst="rect">
            <a:avLst/>
          </a:prstGeom>
        </p:spPr>
        <p:txBody>
          <a:bodyPr wrap="square">
            <a:spAutoFit/>
          </a:bodyPr>
          <a:lstStyle/>
          <a:p>
            <a:pPr lvl="2"/>
            <a:r>
              <a:rPr lang="en-GB" sz="1600" dirty="0">
                <a:latin typeface="Consolas" panose="020B0609020204030204" pitchFamily="49" charset="0"/>
              </a:rPr>
              <a:t>DbleArr2.Map(Function(</a:t>
            </a:r>
            <a:r>
              <a:rPr lang="en-GB" sz="1600" dirty="0" err="1">
                <a:latin typeface="Consolas" panose="020B0609020204030204" pitchFamily="49" charset="0"/>
              </a:rPr>
              <a:t>ValueInArray</a:t>
            </a:r>
            <a:r>
              <a:rPr lang="en-GB" sz="1600" dirty="0">
                <a:latin typeface="Consolas" panose="020B0609020204030204" pitchFamily="49" charset="0"/>
              </a:rPr>
              <a:t> : Double) : Double</a:t>
            </a:r>
          </a:p>
          <a:p>
            <a:pPr lvl="2"/>
            <a:r>
              <a:rPr lang="en-GB" sz="1600" dirty="0">
                <a:latin typeface="Consolas" panose="020B0609020204030204" pitchFamily="49" charset="0"/>
              </a:rPr>
              <a:t>               Begin</a:t>
            </a:r>
          </a:p>
          <a:p>
            <a:pPr lvl="2"/>
            <a:r>
              <a:rPr lang="en-GB" sz="1600" dirty="0">
                <a:latin typeface="Consolas" panose="020B0609020204030204" pitchFamily="49" charset="0"/>
              </a:rPr>
              <a:t>                 Result := </a:t>
            </a:r>
            <a:r>
              <a:rPr lang="en-GB" sz="1600" dirty="0" err="1">
                <a:latin typeface="Consolas" panose="020B0609020204030204" pitchFamily="49" charset="0"/>
              </a:rPr>
              <a:t>ValueInArray</a:t>
            </a:r>
            <a:r>
              <a:rPr lang="en-GB" sz="1600" dirty="0">
                <a:latin typeface="Consolas" panose="020B0609020204030204" pitchFamily="49" charset="0"/>
              </a:rPr>
              <a:t> + 5;</a:t>
            </a:r>
          </a:p>
          <a:p>
            <a:pPr lvl="2"/>
            <a:r>
              <a:rPr lang="en-GB" sz="1600" dirty="0">
                <a:latin typeface="Consolas" panose="020B0609020204030204" pitchFamily="49" charset="0"/>
              </a:rPr>
              <a:t>               End).Filter(Function(</a:t>
            </a:r>
            <a:r>
              <a:rPr lang="en-GB" sz="1600" dirty="0" err="1">
                <a:latin typeface="Consolas" panose="020B0609020204030204" pitchFamily="49" charset="0"/>
              </a:rPr>
              <a:t>ValueInArray</a:t>
            </a:r>
            <a:r>
              <a:rPr lang="en-GB" sz="1600" dirty="0">
                <a:latin typeface="Consolas" panose="020B0609020204030204" pitchFamily="49" charset="0"/>
              </a:rPr>
              <a:t> : Double; Index : Integer) : Boolean</a:t>
            </a:r>
          </a:p>
          <a:p>
            <a:pPr lvl="2"/>
            <a:r>
              <a:rPr lang="en-GB" sz="1600" dirty="0">
                <a:latin typeface="Consolas" panose="020B0609020204030204" pitchFamily="49" charset="0"/>
              </a:rPr>
              <a:t>                             Begin</a:t>
            </a:r>
          </a:p>
          <a:p>
            <a:pPr lvl="2"/>
            <a:r>
              <a:rPr lang="en-GB" sz="1600" dirty="0">
                <a:latin typeface="Consolas" panose="020B0609020204030204" pitchFamily="49" charset="0"/>
              </a:rPr>
              <a:t>                               Result := (Index Mod 2) = 0;</a:t>
            </a:r>
          </a:p>
          <a:p>
            <a:pPr lvl="2"/>
            <a:r>
              <a:rPr lang="en-GB" sz="1600" dirty="0">
                <a:latin typeface="Consolas" panose="020B0609020204030204" pitchFamily="49" charset="0"/>
              </a:rPr>
              <a:t>                             End).</a:t>
            </a:r>
            <a:r>
              <a:rPr lang="en-GB" sz="1600" dirty="0" err="1">
                <a:latin typeface="Consolas" panose="020B0609020204030204" pitchFamily="49" charset="0"/>
              </a:rPr>
              <a:t>ForEach</a:t>
            </a:r>
            <a:r>
              <a:rPr lang="en-GB" sz="1600" dirty="0">
                <a:latin typeface="Consolas" panose="020B0609020204030204" pitchFamily="49" charset="0"/>
              </a:rPr>
              <a:t>(Procedure(</a:t>
            </a:r>
            <a:r>
              <a:rPr lang="en-GB" sz="1600" dirty="0" err="1">
                <a:latin typeface="Consolas" panose="020B0609020204030204" pitchFamily="49" charset="0"/>
              </a:rPr>
              <a:t>Var</a:t>
            </a:r>
            <a:r>
              <a:rPr lang="en-GB" sz="1600" dirty="0">
                <a:latin typeface="Consolas" panose="020B0609020204030204" pitchFamily="49" charset="0"/>
              </a:rPr>
              <a:t> </a:t>
            </a:r>
            <a:r>
              <a:rPr lang="en-GB" sz="1600" dirty="0" err="1">
                <a:latin typeface="Consolas" panose="020B0609020204030204" pitchFamily="49" charset="0"/>
              </a:rPr>
              <a:t>ValueInArray</a:t>
            </a:r>
            <a:r>
              <a:rPr lang="en-GB" sz="1600" dirty="0">
                <a:latin typeface="Consolas" panose="020B0609020204030204" pitchFamily="49" charset="0"/>
              </a:rPr>
              <a:t> : Double)</a:t>
            </a:r>
          </a:p>
          <a:p>
            <a:pPr lvl="2"/>
            <a:r>
              <a:rPr lang="en-GB" sz="1600" dirty="0">
                <a:latin typeface="Consolas" panose="020B0609020204030204" pitchFamily="49" charset="0"/>
              </a:rPr>
              <a:t>                                            Begin </a:t>
            </a:r>
          </a:p>
          <a:p>
            <a:pPr lvl="2"/>
            <a:r>
              <a:rPr lang="en-GB" sz="1600" dirty="0">
                <a:latin typeface="Consolas" panose="020B0609020204030204" pitchFamily="49" charset="0"/>
              </a:rPr>
              <a:t>                                              Write(</a:t>
            </a:r>
            <a:r>
              <a:rPr lang="en-GB" sz="1600" dirty="0" err="1">
                <a:latin typeface="Consolas" panose="020B0609020204030204" pitchFamily="49" charset="0"/>
              </a:rPr>
              <a:t>ValueInArray</a:t>
            </a:r>
            <a:r>
              <a:rPr lang="en-GB" sz="1600" dirty="0">
                <a:latin typeface="Consolas" panose="020B0609020204030204" pitchFamily="49" charset="0"/>
              </a:rPr>
              <a:t> : 2 : 0) </a:t>
            </a:r>
          </a:p>
          <a:p>
            <a:pPr lvl="2"/>
            <a:r>
              <a:rPr lang="en-GB" sz="1600" dirty="0">
                <a:latin typeface="Consolas" panose="020B0609020204030204" pitchFamily="49" charset="0"/>
              </a:rPr>
              <a:t>                                            End);</a:t>
            </a:r>
          </a:p>
        </p:txBody>
      </p:sp>
      <p:sp>
        <p:nvSpPr>
          <p:cNvPr id="8" name="TextBox 7"/>
          <p:cNvSpPr txBox="1"/>
          <p:nvPr/>
        </p:nvSpPr>
        <p:spPr>
          <a:xfrm>
            <a:off x="388954" y="3806585"/>
            <a:ext cx="10344563" cy="461665"/>
          </a:xfrm>
          <a:prstGeom prst="rect">
            <a:avLst/>
          </a:prstGeom>
          <a:noFill/>
        </p:spPr>
        <p:txBody>
          <a:bodyPr wrap="square" rtlCol="0">
            <a:spAutoFit/>
          </a:bodyPr>
          <a:lstStyle/>
          <a:p>
            <a:r>
              <a:rPr lang="en-GB" sz="2400" dirty="0" smtClean="0">
                <a:solidFill>
                  <a:srgbClr val="FF0000"/>
                </a:solidFill>
              </a:rPr>
              <a:t>Functional programming in Delphi using anonymous methods</a:t>
            </a:r>
            <a:endParaRPr lang="en-GB" sz="2400" dirty="0">
              <a:solidFill>
                <a:srgbClr val="FF0000"/>
              </a:solidFill>
            </a:endParaRPr>
          </a:p>
        </p:txBody>
      </p:sp>
      <p:sp>
        <p:nvSpPr>
          <p:cNvPr id="9" name="TextBox 8"/>
          <p:cNvSpPr txBox="1"/>
          <p:nvPr/>
        </p:nvSpPr>
        <p:spPr>
          <a:xfrm>
            <a:off x="199522" y="243890"/>
            <a:ext cx="10344563" cy="523220"/>
          </a:xfrm>
          <a:prstGeom prst="rect">
            <a:avLst/>
          </a:prstGeom>
          <a:noFill/>
        </p:spPr>
        <p:txBody>
          <a:bodyPr wrap="square" rtlCol="0">
            <a:spAutoFit/>
          </a:bodyPr>
          <a:lstStyle/>
          <a:p>
            <a:r>
              <a:rPr lang="en-GB" sz="2800" dirty="0" smtClean="0">
                <a:solidFill>
                  <a:srgbClr val="FF0000"/>
                </a:solidFill>
              </a:rPr>
              <a:t>PascalABC.NET</a:t>
            </a:r>
            <a:endParaRPr lang="en-GB" sz="2800" dirty="0">
              <a:solidFill>
                <a:srgbClr val="FF0000"/>
              </a:solidFill>
            </a:endParaRPr>
          </a:p>
        </p:txBody>
      </p:sp>
      <p:sp>
        <p:nvSpPr>
          <p:cNvPr id="10" name="TextBox 9"/>
          <p:cNvSpPr txBox="1"/>
          <p:nvPr/>
        </p:nvSpPr>
        <p:spPr>
          <a:xfrm>
            <a:off x="199521" y="1704428"/>
            <a:ext cx="10344563" cy="523220"/>
          </a:xfrm>
          <a:prstGeom prst="rect">
            <a:avLst/>
          </a:prstGeom>
          <a:noFill/>
        </p:spPr>
        <p:txBody>
          <a:bodyPr wrap="square" rtlCol="0">
            <a:spAutoFit/>
          </a:bodyPr>
          <a:lstStyle/>
          <a:p>
            <a:r>
              <a:rPr lang="en-GB" sz="2800" dirty="0" smtClean="0">
                <a:solidFill>
                  <a:srgbClr val="FF0000"/>
                </a:solidFill>
              </a:rPr>
              <a:t>SQL</a:t>
            </a:r>
            <a:endParaRPr lang="en-GB" sz="2800" dirty="0">
              <a:solidFill>
                <a:srgbClr val="FF0000"/>
              </a:solidFill>
            </a:endParaRPr>
          </a:p>
        </p:txBody>
      </p:sp>
    </p:spTree>
    <p:extLst>
      <p:ext uri="{BB962C8B-B14F-4D97-AF65-F5344CB8AC3E}">
        <p14:creationId xmlns:p14="http://schemas.microsoft.com/office/powerpoint/2010/main" val="368389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3741" y="510988"/>
            <a:ext cx="10919012" cy="584775"/>
          </a:xfrm>
          <a:prstGeom prst="rect">
            <a:avLst/>
          </a:prstGeom>
          <a:noFill/>
        </p:spPr>
        <p:txBody>
          <a:bodyPr wrap="square" rtlCol="0">
            <a:spAutoFit/>
          </a:bodyPr>
          <a:lstStyle/>
          <a:p>
            <a:r>
              <a:rPr lang="en-GB" sz="3200" dirty="0" smtClean="0">
                <a:solidFill>
                  <a:srgbClr val="00B0F0"/>
                </a:solidFill>
              </a:rPr>
              <a:t>Programming paradigms</a:t>
            </a:r>
            <a:endParaRPr lang="en-GB" sz="3200" dirty="0">
              <a:solidFill>
                <a:srgbClr val="00B0F0"/>
              </a:solidFill>
            </a:endParaRPr>
          </a:p>
        </p:txBody>
      </p:sp>
      <p:sp>
        <p:nvSpPr>
          <p:cNvPr id="3" name="TextBox 2"/>
          <p:cNvSpPr txBox="1"/>
          <p:nvPr/>
        </p:nvSpPr>
        <p:spPr>
          <a:xfrm>
            <a:off x="573741" y="1760686"/>
            <a:ext cx="10945906" cy="2554545"/>
          </a:xfrm>
          <a:prstGeom prst="rect">
            <a:avLst/>
          </a:prstGeom>
          <a:noFill/>
        </p:spPr>
        <p:txBody>
          <a:bodyPr wrap="square" rtlCol="0">
            <a:spAutoFit/>
          </a:bodyPr>
          <a:lstStyle/>
          <a:p>
            <a:pPr marL="285750" indent="-285750">
              <a:buFont typeface="Arial" panose="020B0604020202020204" pitchFamily="34" charset="0"/>
              <a:buChar char="•"/>
            </a:pPr>
            <a:r>
              <a:rPr lang="en-GB" sz="4000" dirty="0"/>
              <a:t>Multi-paradigm – mixes procedural, OOP and functional to various degrees</a:t>
            </a:r>
          </a:p>
          <a:p>
            <a:pPr lvl="1"/>
            <a:r>
              <a:rPr lang="en-GB" sz="4000" dirty="0"/>
              <a:t>e.g. Object Pascal, C++, Java, JavaScript, C#, Scala, Visual Basic, Common Lisp, PHP, Python</a:t>
            </a:r>
          </a:p>
        </p:txBody>
      </p:sp>
      <p:sp>
        <p:nvSpPr>
          <p:cNvPr id="7" name="Slide Number Placeholder 6"/>
          <p:cNvSpPr>
            <a:spLocks noGrp="1"/>
          </p:cNvSpPr>
          <p:nvPr>
            <p:ph type="sldNum" sz="quarter" idx="12"/>
          </p:nvPr>
        </p:nvSpPr>
        <p:spPr/>
        <p:txBody>
          <a:bodyPr/>
          <a:lstStyle/>
          <a:p>
            <a:fld id="{F3FB39D1-6B6F-4AC9-B245-7074094B5DCF}" type="slidenum">
              <a:rPr lang="en-GB" smtClean="0"/>
              <a:t>8</a:t>
            </a:fld>
            <a:endParaRPr lang="en-GB"/>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6" name="TextBox 5"/>
          <p:cNvSpPr txBox="1"/>
          <p:nvPr/>
        </p:nvSpPr>
        <p:spPr>
          <a:xfrm>
            <a:off x="-10890" y="6991350"/>
            <a:ext cx="12192000" cy="70485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3927046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7635" y="904498"/>
            <a:ext cx="11152359" cy="5816977"/>
          </a:xfrm>
          <a:prstGeom prst="rect">
            <a:avLst/>
          </a:prstGeom>
          <a:noFill/>
        </p:spPr>
        <p:txBody>
          <a:bodyPr wrap="square" rtlCol="0">
            <a:spAutoFit/>
          </a:bodyPr>
          <a:lstStyle/>
          <a:p>
            <a:pPr marL="285750" indent="-285750">
              <a:buFont typeface="Arial" panose="020B0604020202020204" pitchFamily="34" charset="0"/>
              <a:buChar char="•"/>
            </a:pPr>
            <a:r>
              <a:rPr lang="en-GB" sz="3200" dirty="0"/>
              <a:t>Anonymous functions originate in the work of Alonzo Church in his invention of the lambda calculus , in 1936, in which all functions are </a:t>
            </a:r>
            <a:r>
              <a:rPr lang="en-GB" sz="3200" dirty="0" smtClean="0"/>
              <a:t>anonymous.</a:t>
            </a:r>
          </a:p>
          <a:p>
            <a:endParaRPr lang="en-GB" sz="3200" dirty="0" smtClean="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endParaRPr lang="en-GB" sz="1200" dirty="0" smtClean="0"/>
          </a:p>
          <a:p>
            <a:pPr marL="285750" indent="-285750">
              <a:buFont typeface="Arial" panose="020B0604020202020204" pitchFamily="34" charset="0"/>
              <a:buChar char="•"/>
            </a:pPr>
            <a:r>
              <a:rPr lang="en-GB" sz="3200" dirty="0" smtClean="0"/>
              <a:t>An anonymous </a:t>
            </a:r>
            <a:r>
              <a:rPr lang="en-GB" sz="3200" dirty="0"/>
              <a:t>function </a:t>
            </a:r>
            <a:r>
              <a:rPr lang="en-GB" sz="3200" dirty="0" smtClean="0"/>
              <a:t>is </a:t>
            </a:r>
            <a:r>
              <a:rPr lang="en-GB" sz="3200" dirty="0"/>
              <a:t>a function definition that is not bound to an identifier. </a:t>
            </a:r>
            <a:r>
              <a:rPr lang="en-GB" sz="3200" dirty="0" smtClean="0"/>
              <a:t/>
            </a:r>
            <a:br>
              <a:rPr lang="en-GB" sz="3200" dirty="0" smtClean="0"/>
            </a:br>
            <a:r>
              <a:rPr lang="en-GB" sz="3200" dirty="0" smtClean="0"/>
              <a:t>In Haskell, this would be written as</a:t>
            </a:r>
          </a:p>
          <a:p>
            <a:pPr marL="285750" indent="-285750">
              <a:buFont typeface="Arial" panose="020B0604020202020204" pitchFamily="34" charset="0"/>
              <a:buChar char="•"/>
            </a:pPr>
            <a:endParaRPr lang="en-GB" sz="3200" dirty="0"/>
          </a:p>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sz="2800" dirty="0"/>
              <a:t>Lambda expressions are really just anonymous </a:t>
            </a:r>
            <a:r>
              <a:rPr lang="en-GB" sz="2800" dirty="0" smtClean="0"/>
              <a:t>functions </a:t>
            </a:r>
            <a:r>
              <a:rPr lang="en-GB" sz="2800" dirty="0"/>
              <a:t>in a concise </a:t>
            </a:r>
            <a:r>
              <a:rPr lang="en-GB" sz="2800" dirty="0" smtClean="0"/>
              <a:t>form </a:t>
            </a:r>
            <a:r>
              <a:rPr lang="en-GB" dirty="0" smtClean="0"/>
              <a:t>(A Lambda expression is a name, e.g. </a:t>
            </a:r>
            <a:r>
              <a:rPr lang="en-GB" dirty="0" smtClean="0">
                <a:solidFill>
                  <a:schemeClr val="accent2"/>
                </a:solidFill>
              </a:rPr>
              <a:t>x</a:t>
            </a:r>
            <a:r>
              <a:rPr lang="en-GB" dirty="0" smtClean="0"/>
              <a:t>, or a function, e.g.</a:t>
            </a:r>
            <a:r>
              <a:rPr lang="en-GB" dirty="0">
                <a:solidFill>
                  <a:srgbClr val="FF0000"/>
                </a:solidFill>
              </a:rPr>
              <a:t> \x -&gt; </a:t>
            </a:r>
            <a:r>
              <a:rPr lang="en-GB" dirty="0" smtClean="0">
                <a:solidFill>
                  <a:srgbClr val="FF0000"/>
                </a:solidFill>
              </a:rPr>
              <a:t>x</a:t>
            </a:r>
            <a:r>
              <a:rPr lang="en-GB" baseline="-10000" dirty="0" smtClean="0">
                <a:solidFill>
                  <a:srgbClr val="FF0000"/>
                </a:solidFill>
              </a:rPr>
              <a:t>*</a:t>
            </a:r>
            <a:r>
              <a:rPr lang="en-GB" dirty="0" smtClean="0">
                <a:solidFill>
                  <a:srgbClr val="FF0000"/>
                </a:solidFill>
              </a:rPr>
              <a:t>x</a:t>
            </a:r>
            <a:r>
              <a:rPr lang="en-GB" dirty="0" smtClean="0"/>
              <a:t>, or a function application, </a:t>
            </a:r>
            <a:r>
              <a:rPr lang="en-GB" dirty="0">
                <a:solidFill>
                  <a:srgbClr val="FF0000"/>
                </a:solidFill>
              </a:rPr>
              <a:t>(\x -&gt; x*x) </a:t>
            </a:r>
            <a:r>
              <a:rPr lang="en-GB" sz="2000" dirty="0" smtClean="0"/>
              <a:t>).</a:t>
            </a:r>
          </a:p>
          <a:p>
            <a:r>
              <a:rPr lang="en-GB" sz="2000" dirty="0" smtClean="0"/>
              <a:t>     </a:t>
            </a:r>
            <a:r>
              <a:rPr lang="en-GB" dirty="0" smtClean="0"/>
              <a:t>(A Lambda calculus is a system for manipulating Lambda expressions)</a:t>
            </a:r>
            <a:endParaRPr lang="en-GB" dirty="0"/>
          </a:p>
        </p:txBody>
      </p:sp>
      <p:sp>
        <p:nvSpPr>
          <p:cNvPr id="3" name="TextBox 2"/>
          <p:cNvSpPr txBox="1"/>
          <p:nvPr/>
        </p:nvSpPr>
        <p:spPr>
          <a:xfrm>
            <a:off x="835656" y="277906"/>
            <a:ext cx="9679944" cy="461665"/>
          </a:xfrm>
          <a:prstGeom prst="rect">
            <a:avLst/>
          </a:prstGeom>
          <a:noFill/>
        </p:spPr>
        <p:txBody>
          <a:bodyPr wrap="square" rtlCol="0">
            <a:spAutoFit/>
          </a:bodyPr>
          <a:lstStyle/>
          <a:p>
            <a:r>
              <a:rPr lang="en-GB" sz="2400" b="1" dirty="0" smtClean="0">
                <a:solidFill>
                  <a:srgbClr val="00B0F0"/>
                </a:solidFill>
              </a:rPr>
              <a:t>What are anonymous functions</a:t>
            </a:r>
            <a:endParaRPr lang="en-GB" sz="2400" b="1" dirty="0">
              <a:solidFill>
                <a:srgbClr val="00B0F0"/>
              </a:solidFill>
            </a:endParaRPr>
          </a:p>
        </p:txBody>
      </p:sp>
      <p:sp>
        <p:nvSpPr>
          <p:cNvPr id="4" name="TextBox 3"/>
          <p:cNvSpPr txBox="1"/>
          <p:nvPr/>
        </p:nvSpPr>
        <p:spPr>
          <a:xfrm>
            <a:off x="3222239" y="4913261"/>
            <a:ext cx="2073240" cy="584775"/>
          </a:xfrm>
          <a:prstGeom prst="rect">
            <a:avLst/>
          </a:prstGeom>
          <a:noFill/>
        </p:spPr>
        <p:txBody>
          <a:bodyPr wrap="square" rtlCol="0">
            <a:spAutoFit/>
          </a:bodyPr>
          <a:lstStyle/>
          <a:p>
            <a:r>
              <a:rPr lang="en-GB" sz="3200" dirty="0" smtClean="0">
                <a:solidFill>
                  <a:srgbClr val="FF0000"/>
                </a:solidFill>
              </a:rPr>
              <a:t>\</a:t>
            </a:r>
            <a:r>
              <a:rPr lang="en-GB" sz="3200" dirty="0">
                <a:solidFill>
                  <a:srgbClr val="FF0000"/>
                </a:solidFill>
              </a:rPr>
              <a:t>x -&gt; </a:t>
            </a:r>
            <a:r>
              <a:rPr lang="en-GB" sz="3200" dirty="0" smtClean="0">
                <a:solidFill>
                  <a:srgbClr val="FF0000"/>
                </a:solidFill>
              </a:rPr>
              <a:t>x</a:t>
            </a:r>
            <a:r>
              <a:rPr lang="en-GB" sz="3200" baseline="-10000" dirty="0" smtClean="0">
                <a:solidFill>
                  <a:srgbClr val="FF0000"/>
                </a:solidFill>
              </a:rPr>
              <a:t>*</a:t>
            </a:r>
            <a:r>
              <a:rPr lang="en-GB" sz="3200" dirty="0" smtClean="0">
                <a:solidFill>
                  <a:srgbClr val="FF0000"/>
                </a:solidFill>
              </a:rPr>
              <a:t>x</a:t>
            </a:r>
            <a:endParaRPr lang="en-GB" sz="3200" dirty="0"/>
          </a:p>
        </p:txBody>
      </p:sp>
      <p:sp>
        <p:nvSpPr>
          <p:cNvPr id="5" name="Rectangle 4"/>
          <p:cNvSpPr/>
          <p:nvPr/>
        </p:nvSpPr>
        <p:spPr>
          <a:xfrm>
            <a:off x="5597328" y="4913260"/>
            <a:ext cx="2149948" cy="584775"/>
          </a:xfrm>
          <a:prstGeom prst="rect">
            <a:avLst/>
          </a:prstGeom>
        </p:spPr>
        <p:txBody>
          <a:bodyPr wrap="none">
            <a:spAutoFit/>
          </a:bodyPr>
          <a:lstStyle/>
          <a:p>
            <a:pPr algn="ctr"/>
            <a:r>
              <a:rPr lang="en-GB" sz="3200" dirty="0">
                <a:solidFill>
                  <a:srgbClr val="FF0000"/>
                </a:solidFill>
              </a:rPr>
              <a:t>(\x -&gt; </a:t>
            </a:r>
            <a:r>
              <a:rPr lang="en-GB" sz="3200" dirty="0" smtClean="0">
                <a:solidFill>
                  <a:srgbClr val="FF0000"/>
                </a:solidFill>
              </a:rPr>
              <a:t>x*x) 6</a:t>
            </a:r>
            <a:endParaRPr lang="en-GB" sz="3200" dirty="0">
              <a:solidFill>
                <a:srgbClr val="FF0000"/>
              </a:solidFill>
            </a:endParaRPr>
          </a:p>
        </p:txBody>
      </p:sp>
      <p:sp>
        <p:nvSpPr>
          <p:cNvPr id="6" name="TextBox 5"/>
          <p:cNvSpPr txBox="1"/>
          <p:nvPr/>
        </p:nvSpPr>
        <p:spPr>
          <a:xfrm>
            <a:off x="7747276" y="5020981"/>
            <a:ext cx="4492101" cy="369332"/>
          </a:xfrm>
          <a:prstGeom prst="rect">
            <a:avLst/>
          </a:prstGeom>
          <a:noFill/>
        </p:spPr>
        <p:txBody>
          <a:bodyPr wrap="square" rtlCol="0">
            <a:spAutoFit/>
          </a:bodyPr>
          <a:lstStyle/>
          <a:p>
            <a:r>
              <a:rPr lang="en-GB" dirty="0" smtClean="0">
                <a:hlinkClick r:id="rId3"/>
              </a:rPr>
              <a:t>https://replit.com/languages/haskell</a:t>
            </a:r>
            <a:endParaRPr lang="en-GB" dirty="0"/>
          </a:p>
        </p:txBody>
      </p:sp>
      <p:sp>
        <p:nvSpPr>
          <p:cNvPr id="8" name="TextBox 7"/>
          <p:cNvSpPr txBox="1"/>
          <p:nvPr/>
        </p:nvSpPr>
        <p:spPr>
          <a:xfrm>
            <a:off x="4608923" y="2495776"/>
            <a:ext cx="1871528" cy="646331"/>
          </a:xfrm>
          <a:prstGeom prst="rect">
            <a:avLst/>
          </a:prstGeom>
          <a:noFill/>
        </p:spPr>
        <p:txBody>
          <a:bodyPr wrap="square" rtlCol="0">
            <a:spAutoFit/>
          </a:bodyPr>
          <a:lstStyle/>
          <a:p>
            <a:r>
              <a:rPr lang="el-GR" sz="3600" dirty="0" smtClean="0">
                <a:solidFill>
                  <a:srgbClr val="FF0000"/>
                </a:solidFill>
              </a:rPr>
              <a:t>λ</a:t>
            </a:r>
            <a:r>
              <a:rPr lang="en-GB" sz="3600" dirty="0" smtClean="0">
                <a:solidFill>
                  <a:srgbClr val="FF0000"/>
                </a:solidFill>
              </a:rPr>
              <a:t>x </a:t>
            </a:r>
            <a:r>
              <a:rPr lang="en-GB" sz="3600" dirty="0">
                <a:solidFill>
                  <a:srgbClr val="FF0000"/>
                </a:solidFill>
              </a:rPr>
              <a:t>-&gt; </a:t>
            </a:r>
            <a:r>
              <a:rPr lang="en-GB" sz="3600" dirty="0" smtClean="0">
                <a:solidFill>
                  <a:srgbClr val="FF0000"/>
                </a:solidFill>
              </a:rPr>
              <a:t>x</a:t>
            </a:r>
            <a:r>
              <a:rPr lang="en-GB" sz="3600" baseline="-10000" dirty="0" smtClean="0">
                <a:solidFill>
                  <a:srgbClr val="FF0000"/>
                </a:solidFill>
              </a:rPr>
              <a:t>*</a:t>
            </a:r>
            <a:r>
              <a:rPr lang="en-GB" sz="3600" dirty="0" smtClean="0">
                <a:solidFill>
                  <a:srgbClr val="FF0000"/>
                </a:solidFill>
              </a:rPr>
              <a:t>x</a:t>
            </a:r>
            <a:endParaRPr lang="en-GB" sz="3600" dirty="0"/>
          </a:p>
        </p:txBody>
      </p:sp>
      <p:sp>
        <p:nvSpPr>
          <p:cNvPr id="9" name="Slide Number Placeholder 8"/>
          <p:cNvSpPr>
            <a:spLocks noGrp="1"/>
          </p:cNvSpPr>
          <p:nvPr>
            <p:ph type="sldNum" sz="quarter" idx="12"/>
          </p:nvPr>
        </p:nvSpPr>
        <p:spPr/>
        <p:txBody>
          <a:bodyPr/>
          <a:lstStyle/>
          <a:p>
            <a:fld id="{F3FB39D1-6B6F-4AC9-B245-7074094B5DCF}" type="slidenum">
              <a:rPr lang="en-GB" smtClean="0"/>
              <a:t>9</a:t>
            </a:fld>
            <a:endParaRPr lang="en-GB"/>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4038" y="87973"/>
            <a:ext cx="1884682" cy="508748"/>
          </a:xfrm>
          <a:prstGeom prst="rect">
            <a:avLst/>
          </a:prstGeom>
        </p:spPr>
      </p:pic>
      <p:sp>
        <p:nvSpPr>
          <p:cNvPr id="12" name="TextBox 11"/>
          <p:cNvSpPr txBox="1"/>
          <p:nvPr/>
        </p:nvSpPr>
        <p:spPr>
          <a:xfrm>
            <a:off x="-10890" y="6991350"/>
            <a:ext cx="12192000" cy="70485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3409386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16525</TotalTime>
  <Words>4759</Words>
  <Application>Microsoft Office PowerPoint</Application>
  <PresentationFormat>Widescreen</PresentationFormat>
  <Paragraphs>686</Paragraphs>
  <Slides>34</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Arial</vt:lpstr>
      <vt:lpstr>Calibri</vt:lpstr>
      <vt:lpstr>Calibri Light</vt:lpstr>
      <vt:lpstr>Cambria Math</vt:lpstr>
      <vt:lpstr>Consolas</vt:lpstr>
      <vt:lpstr>Courier New</vt:lpstr>
      <vt:lpstr>Times New Roman</vt:lpstr>
      <vt:lpstr>Times-Roman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Partial function application</vt:lpstr>
      <vt:lpstr>Partial function application returns a function</vt:lpstr>
      <vt:lpstr>PascalABC.NET example of partial function application</vt:lpstr>
      <vt:lpstr>Delphi example of partial function application</vt:lpstr>
      <vt:lpstr>PowerPoint Presentation</vt:lpstr>
      <vt:lpstr>Higher-order functions</vt:lpstr>
      <vt:lpstr>Map function that uses an anonymous function</vt:lpstr>
      <vt:lpstr>Reduce function</vt:lpstr>
      <vt:lpstr>Reduce function using anonymous function</vt:lpstr>
      <vt:lpstr>Filter function</vt:lpstr>
      <vt:lpstr>Filter function using anonymous function</vt:lpstr>
      <vt:lpstr>Scrabble example of use of Filter higher-order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vt:lpstr>
      <vt:lpstr>Function type</vt:lpstr>
      <vt:lpstr>PowerPoint Presentation</vt:lpstr>
      <vt:lpstr>Functional programming paradigm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Anonymous Methods</dc:title>
  <dc:creator>drbond</dc:creator>
  <cp:lastModifiedBy>drbond</cp:lastModifiedBy>
  <cp:revision>575</cp:revision>
  <cp:lastPrinted>2022-08-15T07:48:12Z</cp:lastPrinted>
  <dcterms:created xsi:type="dcterms:W3CDTF">2022-02-02T13:03:10Z</dcterms:created>
  <dcterms:modified xsi:type="dcterms:W3CDTF">2022-08-15T09:23:48Z</dcterms:modified>
</cp:coreProperties>
</file>