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2" r:id="rId7"/>
    <p:sldId id="281" r:id="rId8"/>
    <p:sldId id="286" r:id="rId9"/>
    <p:sldId id="287" r:id="rId10"/>
    <p:sldId id="268" r:id="rId11"/>
    <p:sldId id="283" r:id="rId12"/>
    <p:sldId id="272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88D8D6-5F2E-44C1-9831-C860ABEEAEC4}">
          <p14:sldIdLst>
            <p14:sldId id="256"/>
          </p14:sldIdLst>
        </p14:section>
        <p14:section name="Q 3.1" id="{9F1F7188-D1BA-4933-A1E5-CC09FC1EE671}">
          <p14:sldIdLst>
            <p14:sldId id="277"/>
            <p14:sldId id="278"/>
            <p14:sldId id="279"/>
            <p14:sldId id="280"/>
            <p14:sldId id="282"/>
            <p14:sldId id="281"/>
            <p14:sldId id="286"/>
            <p14:sldId id="287"/>
          </p14:sldIdLst>
        </p14:section>
        <p14:section name="EXAMPLE’S" id="{D7B2F27E-08A4-4734-BA5B-ED82BE561040}">
          <p14:sldIdLst>
            <p14:sldId id="268"/>
            <p14:sldId id="283"/>
            <p14:sldId id="272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137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4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50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419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272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068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51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56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538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268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55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A426-66FE-4E82-850D-23F1C64C7252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7CA4-EAFD-4EF0-B473-EF9C75CDC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84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964" y="655461"/>
            <a:ext cx="8876145" cy="5799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ZA" sz="4800" dirty="0">
                <a:solidFill>
                  <a:schemeClr val="bg1"/>
                </a:solidFill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FILES AND STREAMS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ZA" sz="3600" dirty="0">
              <a:effectLst/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3600" dirty="0"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Z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Z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Z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ZA" sz="2800" dirty="0">
              <a:solidFill>
                <a:schemeClr val="bg1"/>
              </a:solidFill>
              <a:effectLst/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solidFill>
                  <a:schemeClr val="bg1"/>
                </a:solidFill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BY: </a:t>
            </a:r>
            <a:r>
              <a:rPr lang="en-ZA" sz="2800" b="1" dirty="0">
                <a:solidFill>
                  <a:schemeClr val="bg1"/>
                </a:solidFill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D.WEYERS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8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4FB0E2A-242B-A41F-6D43-A342D2D41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1" y="1044111"/>
            <a:ext cx="5969595" cy="5353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7380" y="178315"/>
            <a:ext cx="8177240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EXAMPLE’S OF TEXT FILE QUESTIONS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46120" y="1605179"/>
            <a:ext cx="948905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ounded Rectangle 11"/>
          <p:cNvSpPr/>
          <p:nvPr/>
        </p:nvSpPr>
        <p:spPr>
          <a:xfrm>
            <a:off x="880623" y="4963697"/>
            <a:ext cx="5339183" cy="40471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ounded Rectangle 14"/>
          <p:cNvSpPr/>
          <p:nvPr/>
        </p:nvSpPr>
        <p:spPr>
          <a:xfrm>
            <a:off x="750498" y="3312544"/>
            <a:ext cx="1449238" cy="11559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2C5A3F-3F1A-4590-2961-3B7ACC206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20" b="61863"/>
          <a:stretch/>
        </p:blipFill>
        <p:spPr>
          <a:xfrm>
            <a:off x="6478344" y="1044111"/>
            <a:ext cx="4910171" cy="2085341"/>
          </a:xfrm>
          <a:prstGeom prst="rect">
            <a:avLst/>
          </a:prstGeom>
        </p:spPr>
      </p:pic>
      <p:pic>
        <p:nvPicPr>
          <p:cNvPr id="31" name="Picture 3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661DB5-17F2-15D3-9366-D72FD4502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45" y="3296515"/>
            <a:ext cx="5087060" cy="2324424"/>
          </a:xfrm>
          <a:prstGeom prst="rect">
            <a:avLst/>
          </a:prstGeom>
        </p:spPr>
      </p:pic>
      <p:sp>
        <p:nvSpPr>
          <p:cNvPr id="33" name="Callout: Bent Line 32">
            <a:extLst>
              <a:ext uri="{FF2B5EF4-FFF2-40B4-BE49-F238E27FC236}">
                <a16:creationId xmlns:a16="http://schemas.microsoft.com/office/drawing/2014/main" id="{6EC1B06D-BFA3-00A6-D733-E6F6FA735212}"/>
              </a:ext>
            </a:extLst>
          </p:cNvPr>
          <p:cNvSpPr/>
          <p:nvPr/>
        </p:nvSpPr>
        <p:spPr>
          <a:xfrm>
            <a:off x="9900742" y="4038548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1824"/>
              <a:gd name="adj6" fmla="val -120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</a:t>
            </a:r>
            <a:r>
              <a:rPr lang="en-US" sz="1800" dirty="0"/>
              <a:t>Test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5F65A5A0-BB80-936F-C933-AE2C22DF069D}"/>
              </a:ext>
            </a:extLst>
          </p:cNvPr>
          <p:cNvSpPr/>
          <p:nvPr/>
        </p:nvSpPr>
        <p:spPr>
          <a:xfrm>
            <a:off x="9782354" y="1382844"/>
            <a:ext cx="1606161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3416"/>
              <a:gd name="adj6" fmla="val -178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</a:t>
            </a:r>
            <a:r>
              <a:rPr lang="en-US" sz="1800" dirty="0"/>
              <a:t>Declare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C07310E7-6ED4-6B89-A3DA-02D3A5EEB0C2}"/>
              </a:ext>
            </a:extLst>
          </p:cNvPr>
          <p:cNvSpPr/>
          <p:nvPr/>
        </p:nvSpPr>
        <p:spPr>
          <a:xfrm>
            <a:off x="9900742" y="4906706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415"/>
              <a:gd name="adj6" fmla="val -129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3: </a:t>
            </a:r>
            <a:r>
              <a:rPr lang="en-US" sz="1800" dirty="0"/>
              <a:t>Assign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55534BBF-F71A-DCC5-56E0-B2D0CE5377DA}"/>
              </a:ext>
            </a:extLst>
          </p:cNvPr>
          <p:cNvSpPr/>
          <p:nvPr/>
        </p:nvSpPr>
        <p:spPr>
          <a:xfrm>
            <a:off x="9900742" y="5222906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773"/>
              <a:gd name="adj6" fmla="val -12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 </a:t>
            </a:r>
            <a:r>
              <a:rPr lang="en-US" sz="1800" dirty="0"/>
              <a:t>Reset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6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DEF3F6B-7723-1560-263E-7610C213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84" y="1044110"/>
            <a:ext cx="5743710" cy="5353103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4FB0E2A-242B-A41F-6D43-A342D2D4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1" y="1044111"/>
            <a:ext cx="5969595" cy="5353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7380" y="178315"/>
            <a:ext cx="8177240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EXAMPLE’S OF TEXT FILE QUESTIONS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46120" y="1605179"/>
            <a:ext cx="948905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ounded Rectangle 14"/>
          <p:cNvSpPr/>
          <p:nvPr/>
        </p:nvSpPr>
        <p:spPr>
          <a:xfrm>
            <a:off x="750498" y="3312544"/>
            <a:ext cx="1449238" cy="11559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Callout: Bent Line 32">
            <a:extLst>
              <a:ext uri="{FF2B5EF4-FFF2-40B4-BE49-F238E27FC236}">
                <a16:creationId xmlns:a16="http://schemas.microsoft.com/office/drawing/2014/main" id="{6EC1B06D-BFA3-00A6-D733-E6F6FA735212}"/>
              </a:ext>
            </a:extLst>
          </p:cNvPr>
          <p:cNvSpPr/>
          <p:nvPr/>
        </p:nvSpPr>
        <p:spPr>
          <a:xfrm>
            <a:off x="10299895" y="1851552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01"/>
              <a:gd name="adj6" fmla="val -168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6: </a:t>
            </a:r>
            <a:r>
              <a:rPr lang="en-US" sz="1800" dirty="0"/>
              <a:t>Read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5F65A5A0-BB80-936F-C933-AE2C22DF069D}"/>
              </a:ext>
            </a:extLst>
          </p:cNvPr>
          <p:cNvSpPr/>
          <p:nvPr/>
        </p:nvSpPr>
        <p:spPr>
          <a:xfrm>
            <a:off x="10299895" y="1210870"/>
            <a:ext cx="1606161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981"/>
              <a:gd name="adj6" fmla="val -209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5: </a:t>
            </a:r>
            <a:r>
              <a:rPr lang="en-US" sz="1800" dirty="0"/>
              <a:t>Loop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C07310E7-6ED4-6B89-A3DA-02D3A5EEB0C2}"/>
              </a:ext>
            </a:extLst>
          </p:cNvPr>
          <p:cNvSpPr/>
          <p:nvPr/>
        </p:nvSpPr>
        <p:spPr>
          <a:xfrm>
            <a:off x="10299895" y="2755133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415"/>
              <a:gd name="adj6" fmla="val -129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7: </a:t>
            </a:r>
            <a:r>
              <a:rPr lang="en-US" sz="1800" dirty="0"/>
              <a:t>Extract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55534BBF-F71A-DCC5-56E0-B2D0CE5377DA}"/>
              </a:ext>
            </a:extLst>
          </p:cNvPr>
          <p:cNvSpPr/>
          <p:nvPr/>
        </p:nvSpPr>
        <p:spPr>
          <a:xfrm>
            <a:off x="10299895" y="5974873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438"/>
              <a:gd name="adj6" fmla="val -173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9: </a:t>
            </a:r>
            <a:r>
              <a:rPr lang="en-US" sz="1800" dirty="0"/>
              <a:t>Close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4E0E5EAF-BA38-7588-89F7-84B248793ACB}"/>
              </a:ext>
            </a:extLst>
          </p:cNvPr>
          <p:cNvSpPr/>
          <p:nvPr/>
        </p:nvSpPr>
        <p:spPr>
          <a:xfrm>
            <a:off x="10299895" y="4662893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7575"/>
              <a:gd name="adj6" fmla="val -192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8: </a:t>
            </a:r>
            <a:r>
              <a:rPr lang="en-US" sz="1800" dirty="0"/>
              <a:t>Process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8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33" grpId="0" animBg="1"/>
      <p:bldP spid="34" grpId="0" animBg="1"/>
      <p:bldP spid="35" grpId="0" animBg="1"/>
      <p:bldP spid="36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5" y="1197768"/>
            <a:ext cx="5622317" cy="1050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0" b="68502"/>
          <a:stretch/>
        </p:blipFill>
        <p:spPr>
          <a:xfrm>
            <a:off x="549126" y="2388474"/>
            <a:ext cx="5598534" cy="172107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" t="40780" b="22221"/>
          <a:stretch/>
        </p:blipFill>
        <p:spPr>
          <a:xfrm>
            <a:off x="6316716" y="1271751"/>
            <a:ext cx="5759669" cy="13768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72" b="70171"/>
          <a:stretch/>
        </p:blipFill>
        <p:spPr>
          <a:xfrm>
            <a:off x="545191" y="4240868"/>
            <a:ext cx="4499776" cy="11745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" r="44216" b="58557"/>
          <a:stretch/>
        </p:blipFill>
        <p:spPr>
          <a:xfrm>
            <a:off x="9340838" y="44344"/>
            <a:ext cx="2735547" cy="118536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1150885" y="1450427"/>
            <a:ext cx="3316011" cy="252249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ounded Rectangle 10"/>
          <p:cNvSpPr/>
          <p:nvPr/>
        </p:nvSpPr>
        <p:spPr>
          <a:xfrm>
            <a:off x="6484885" y="1424151"/>
            <a:ext cx="1755225" cy="236483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ounded Rectangle 15"/>
          <p:cNvSpPr/>
          <p:nvPr/>
        </p:nvSpPr>
        <p:spPr>
          <a:xfrm>
            <a:off x="851340" y="2433144"/>
            <a:ext cx="5181597" cy="44669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ounded Rectangle 16"/>
          <p:cNvSpPr/>
          <p:nvPr/>
        </p:nvSpPr>
        <p:spPr>
          <a:xfrm>
            <a:off x="6448099" y="1744716"/>
            <a:ext cx="5575735" cy="90389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86987" r="1059" b="7486"/>
          <a:stretch/>
        </p:blipFill>
        <p:spPr>
          <a:xfrm>
            <a:off x="5928694" y="5980385"/>
            <a:ext cx="4865429" cy="3993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8" t="47072" r="12813" b="14660"/>
          <a:stretch/>
        </p:blipFill>
        <p:spPr>
          <a:xfrm>
            <a:off x="5938346" y="4235670"/>
            <a:ext cx="4130566" cy="15660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ounded Rectangle 19"/>
          <p:cNvSpPr/>
          <p:nvPr/>
        </p:nvSpPr>
        <p:spPr>
          <a:xfrm>
            <a:off x="798788" y="3090841"/>
            <a:ext cx="3499940" cy="20940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t="31020" r="54808" b="54597"/>
          <a:stretch/>
        </p:blipFill>
        <p:spPr>
          <a:xfrm>
            <a:off x="541283" y="5538952"/>
            <a:ext cx="2170387" cy="58857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80745" r="49553"/>
          <a:stretch/>
        </p:blipFill>
        <p:spPr>
          <a:xfrm>
            <a:off x="6316718" y="2764221"/>
            <a:ext cx="2774731" cy="71655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ounded Rectangle 26"/>
          <p:cNvSpPr/>
          <p:nvPr/>
        </p:nvSpPr>
        <p:spPr>
          <a:xfrm>
            <a:off x="541284" y="5528441"/>
            <a:ext cx="2044260" cy="24173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ight Arrow 33"/>
          <p:cNvSpPr/>
          <p:nvPr/>
        </p:nvSpPr>
        <p:spPr>
          <a:xfrm>
            <a:off x="1261241" y="3279227"/>
            <a:ext cx="346842" cy="2312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>
            <a:off x="1277006" y="3547240"/>
            <a:ext cx="346842" cy="23122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>
            <a:off x="1261241" y="3867806"/>
            <a:ext cx="346842" cy="23122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ight Arrow 36"/>
          <p:cNvSpPr/>
          <p:nvPr/>
        </p:nvSpPr>
        <p:spPr>
          <a:xfrm>
            <a:off x="451944" y="5885793"/>
            <a:ext cx="346842" cy="23122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ight Arrow 37"/>
          <p:cNvSpPr/>
          <p:nvPr/>
        </p:nvSpPr>
        <p:spPr>
          <a:xfrm>
            <a:off x="5996150" y="3294993"/>
            <a:ext cx="346842" cy="23122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ight Arrow 38"/>
          <p:cNvSpPr/>
          <p:nvPr/>
        </p:nvSpPr>
        <p:spPr>
          <a:xfrm rot="10800000">
            <a:off x="4298729" y="4256689"/>
            <a:ext cx="346842" cy="23122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ight Arrow 40"/>
          <p:cNvSpPr/>
          <p:nvPr/>
        </p:nvSpPr>
        <p:spPr>
          <a:xfrm>
            <a:off x="5270936" y="5996149"/>
            <a:ext cx="583325" cy="38362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ight Arrow 42"/>
          <p:cNvSpPr/>
          <p:nvPr/>
        </p:nvSpPr>
        <p:spPr>
          <a:xfrm>
            <a:off x="478220" y="2874578"/>
            <a:ext cx="346842" cy="23122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ight Arrow 43"/>
          <p:cNvSpPr/>
          <p:nvPr/>
        </p:nvSpPr>
        <p:spPr>
          <a:xfrm>
            <a:off x="115613" y="4677103"/>
            <a:ext cx="599090" cy="53602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ight Arrow 44"/>
          <p:cNvSpPr/>
          <p:nvPr/>
        </p:nvSpPr>
        <p:spPr>
          <a:xfrm>
            <a:off x="5255169" y="4635060"/>
            <a:ext cx="583325" cy="3836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Arrow Connector 45"/>
          <p:cNvCxnSpPr>
            <a:stCxn id="10" idx="3"/>
            <a:endCxn id="11" idx="1"/>
          </p:cNvCxnSpPr>
          <p:nvPr/>
        </p:nvCxnSpPr>
        <p:spPr>
          <a:xfrm flipV="1">
            <a:off x="4466896" y="1542393"/>
            <a:ext cx="2017989" cy="341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7" idx="1"/>
          </p:cNvCxnSpPr>
          <p:nvPr/>
        </p:nvCxnSpPr>
        <p:spPr>
          <a:xfrm flipV="1">
            <a:off x="6017172" y="2196661"/>
            <a:ext cx="430927" cy="4677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1"/>
          </p:cNvCxnSpPr>
          <p:nvPr/>
        </p:nvCxnSpPr>
        <p:spPr>
          <a:xfrm flipH="1">
            <a:off x="777766" y="3195545"/>
            <a:ext cx="21022" cy="23223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632857" y="5573485"/>
            <a:ext cx="478972" cy="163285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5E5EC6-FC50-7EF2-1483-80E2DBC70A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13763" r="856" b="69205"/>
          <a:stretch/>
        </p:blipFill>
        <p:spPr>
          <a:xfrm>
            <a:off x="541283" y="212865"/>
            <a:ext cx="4348217" cy="8856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1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0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1CB6BB-DC36-5214-3D97-BD243FB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0" y="4648233"/>
            <a:ext cx="3972479" cy="1657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7380" y="178315"/>
            <a:ext cx="8177240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EXAMPLE’S OF TEXT FILE QUESTIONS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llout: Bent Line 32">
            <a:extLst>
              <a:ext uri="{FF2B5EF4-FFF2-40B4-BE49-F238E27FC236}">
                <a16:creationId xmlns:a16="http://schemas.microsoft.com/office/drawing/2014/main" id="{6EC1B06D-BFA3-00A6-D733-E6F6FA735212}"/>
              </a:ext>
            </a:extLst>
          </p:cNvPr>
          <p:cNvSpPr/>
          <p:nvPr/>
        </p:nvSpPr>
        <p:spPr>
          <a:xfrm>
            <a:off x="4609224" y="4626286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875"/>
              <a:gd name="adj6" fmla="val -181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</a:t>
            </a:r>
            <a:r>
              <a:rPr lang="en-US" dirty="0"/>
              <a:t>Assign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C07310E7-6ED4-6B89-A3DA-02D3A5EEB0C2}"/>
              </a:ext>
            </a:extLst>
          </p:cNvPr>
          <p:cNvSpPr/>
          <p:nvPr/>
        </p:nvSpPr>
        <p:spPr>
          <a:xfrm>
            <a:off x="4609224" y="5096781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71"/>
              <a:gd name="adj6" fmla="val -20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3: </a:t>
            </a:r>
            <a:r>
              <a:rPr lang="en-US" dirty="0"/>
              <a:t>Test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55534BBF-F71A-DCC5-56E0-B2D0CE5377DA}"/>
              </a:ext>
            </a:extLst>
          </p:cNvPr>
          <p:cNvSpPr/>
          <p:nvPr/>
        </p:nvSpPr>
        <p:spPr>
          <a:xfrm>
            <a:off x="4609224" y="5539106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86"/>
              <a:gd name="adj6" fmla="val -203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 </a:t>
            </a:r>
            <a:r>
              <a:rPr lang="en-US" dirty="0"/>
              <a:t>Write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984827C8-92DB-672A-ADAA-106443784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0" y="941757"/>
            <a:ext cx="7802064" cy="2581635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7E63D3-0554-19E8-F5D9-77354A6BD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0" y="3625885"/>
            <a:ext cx="2686425" cy="72400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50498" y="2066598"/>
            <a:ext cx="7225102" cy="49880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5F65A5A0-BB80-936F-C933-AE2C22DF069D}"/>
              </a:ext>
            </a:extLst>
          </p:cNvPr>
          <p:cNvSpPr/>
          <p:nvPr/>
        </p:nvSpPr>
        <p:spPr>
          <a:xfrm>
            <a:off x="3368861" y="3624013"/>
            <a:ext cx="1606161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82"/>
              <a:gd name="adj6" fmla="val -15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</a:t>
            </a:r>
            <a:r>
              <a:rPr lang="en-US" sz="1800" dirty="0"/>
              <a:t>Declare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BE9AF2BC-04DB-A2C9-F6AA-A6A4538B2455}"/>
              </a:ext>
            </a:extLst>
          </p:cNvPr>
          <p:cNvSpPr/>
          <p:nvPr/>
        </p:nvSpPr>
        <p:spPr>
          <a:xfrm>
            <a:off x="4609224" y="5981431"/>
            <a:ext cx="1641894" cy="252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52"/>
              <a:gd name="adj6" fmla="val -18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5: </a:t>
            </a:r>
            <a:r>
              <a:rPr lang="en-US" dirty="0"/>
              <a:t>Close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5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6" grpId="0" animBg="1"/>
      <p:bldP spid="34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964" y="655461"/>
            <a:ext cx="8876145" cy="599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6000" dirty="0">
                <a:solidFill>
                  <a:schemeClr val="bg1"/>
                </a:solidFill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ZA" sz="3600" dirty="0">
              <a:effectLst/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3600" dirty="0"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Z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Z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Z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ZA" sz="2800" dirty="0">
              <a:solidFill>
                <a:schemeClr val="bg1"/>
              </a:solidFill>
              <a:effectLst/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ZA" sz="2800" dirty="0">
                <a:solidFill>
                  <a:schemeClr val="bg1"/>
                </a:solidFill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BY: </a:t>
            </a:r>
            <a:r>
              <a:rPr lang="en-ZA" sz="2800" b="1" dirty="0">
                <a:solidFill>
                  <a:schemeClr val="bg1"/>
                </a:solidFill>
                <a:effectLst/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D.WEYERS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40519" y="0"/>
            <a:ext cx="2446504" cy="716671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40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file</a:t>
            </a:r>
            <a:endParaRPr lang="en-Z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557716-B75E-F376-AAE2-EA1F0FFB8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0"/>
          <a:stretch/>
        </p:blipFill>
        <p:spPr>
          <a:xfrm>
            <a:off x="337891" y="664528"/>
            <a:ext cx="7609902" cy="1451763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E56544-BB0D-0ED3-1B71-6C5F6C1DB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8" r="1752"/>
          <a:stretch/>
        </p:blipFill>
        <p:spPr>
          <a:xfrm>
            <a:off x="337891" y="2188926"/>
            <a:ext cx="5527650" cy="336637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91AA3-EF73-FC93-4EE4-96429EFB8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35" y="664528"/>
            <a:ext cx="3886742" cy="34390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464EA3-64D9-7D91-8741-8EA62564CDAC}"/>
              </a:ext>
            </a:extLst>
          </p:cNvPr>
          <p:cNvSpPr/>
          <p:nvPr/>
        </p:nvSpPr>
        <p:spPr>
          <a:xfrm>
            <a:off x="5945061" y="4189797"/>
            <a:ext cx="6246939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ZA" i="1" dirty="0"/>
              <a:t>Procedures used:</a:t>
            </a:r>
            <a:endParaRPr lang="en-US" b="1" dirty="0"/>
          </a:p>
          <a:p>
            <a:r>
              <a:rPr lang="en-US" b="1" dirty="0" err="1"/>
              <a:t>AssignFile</a:t>
            </a:r>
            <a:r>
              <a:rPr lang="en-US" dirty="0"/>
              <a:t> – assigns file name to file variable</a:t>
            </a:r>
            <a:br>
              <a:rPr lang="en-US" dirty="0"/>
            </a:br>
            <a:r>
              <a:rPr lang="en-US" b="1" dirty="0"/>
              <a:t>Reset</a:t>
            </a:r>
            <a:r>
              <a:rPr lang="en-US" dirty="0"/>
              <a:t> 	– Set focus to start of file; file ready to be read</a:t>
            </a:r>
            <a:br>
              <a:rPr lang="en-US" dirty="0"/>
            </a:br>
            <a:r>
              <a:rPr lang="en-US" b="1" dirty="0" err="1"/>
              <a:t>Readln</a:t>
            </a:r>
            <a:r>
              <a:rPr lang="en-US" dirty="0"/>
              <a:t> 	– Reads line of file and stores it in a string variable</a:t>
            </a:r>
            <a:br>
              <a:rPr lang="en-US" dirty="0"/>
            </a:br>
            <a:r>
              <a:rPr lang="en-US" b="1" dirty="0" err="1"/>
              <a:t>CloseFile</a:t>
            </a:r>
            <a:r>
              <a:rPr lang="en-US" dirty="0"/>
              <a:t> 	– closes file for reading or writing</a:t>
            </a:r>
            <a:br>
              <a:rPr lang="en-US" dirty="0"/>
            </a:br>
            <a:r>
              <a:rPr lang="en-US" b="1" dirty="0"/>
              <a:t>Append 	</a:t>
            </a:r>
            <a:r>
              <a:rPr lang="en-US" dirty="0"/>
              <a:t>– opens up already created file and places focus at the 	end of the file to add new text</a:t>
            </a:r>
            <a:br>
              <a:rPr lang="en-US" dirty="0"/>
            </a:br>
            <a:r>
              <a:rPr lang="en-US" b="1" dirty="0"/>
              <a:t>Rewrite</a:t>
            </a:r>
            <a:r>
              <a:rPr lang="en-US" dirty="0"/>
              <a:t> 	– creates new file and sets focus to start of file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8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84602" y="0"/>
            <a:ext cx="2358339" cy="716671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40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Streams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5F4F-37E1-CE98-9DEC-7A1CA5DEF492}"/>
              </a:ext>
            </a:extLst>
          </p:cNvPr>
          <p:cNvSpPr/>
          <p:nvPr/>
        </p:nvSpPr>
        <p:spPr>
          <a:xfrm>
            <a:off x="252094" y="6190723"/>
            <a:ext cx="7048081" cy="64633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ZA" b="1" dirty="0"/>
              <a:t>*How to Program Effectively in Delphi</a:t>
            </a:r>
            <a:r>
              <a:rPr lang="en-ZA" dirty="0"/>
              <a:t> </a:t>
            </a:r>
            <a:r>
              <a:rPr lang="en-US" b="1" dirty="0"/>
              <a:t>For AS/A Level Computer Science</a:t>
            </a:r>
            <a:endParaRPr lang="en-US" dirty="0"/>
          </a:p>
          <a:p>
            <a:r>
              <a:rPr lang="en-ZA" b="1" dirty="0"/>
              <a:t>Kevin R Bond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56D2F88-2905-EE97-4723-B15982314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9"/>
          <a:stretch/>
        </p:blipFill>
        <p:spPr>
          <a:xfrm>
            <a:off x="337889" y="3159842"/>
            <a:ext cx="7481390" cy="2485885"/>
          </a:xfrm>
          <a:prstGeom prst="rect">
            <a:avLst/>
          </a:prstGeom>
        </p:spPr>
      </p:pic>
      <p:pic>
        <p:nvPicPr>
          <p:cNvPr id="4" name="Picture 3" descr="A picture containing text, tree, sign, outdoor&#10;&#10;Description automatically generated">
            <a:extLst>
              <a:ext uri="{FF2B5EF4-FFF2-40B4-BE49-F238E27FC236}">
                <a16:creationId xmlns:a16="http://schemas.microsoft.com/office/drawing/2014/main" id="{1B928D42-296C-E233-BFC6-B18E2A59F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18" y="681212"/>
            <a:ext cx="4034870" cy="5509511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399D6D-6C1F-2945-5252-9B10AA2B8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" y="681212"/>
            <a:ext cx="7481390" cy="24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721" y="454386"/>
            <a:ext cx="9528571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FROM A TEXT FILE *ALGORITHM*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021" y="1279399"/>
            <a:ext cx="176670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</a:t>
            </a:r>
            <a:r>
              <a:rPr lang="en-US" sz="2000" dirty="0"/>
              <a:t>Declare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1021" y="2746694"/>
            <a:ext cx="1390189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</a:t>
            </a:r>
            <a:r>
              <a:rPr lang="en-US" sz="2000" dirty="0"/>
              <a:t>Test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21" y="4437032"/>
            <a:ext cx="16402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3: </a:t>
            </a:r>
            <a:r>
              <a:rPr lang="en-US" sz="2000" dirty="0"/>
              <a:t>Assign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021" y="5352585"/>
            <a:ext cx="1552669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 </a:t>
            </a:r>
            <a:r>
              <a:rPr lang="en-US" sz="2000" dirty="0"/>
              <a:t>Reset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0" y="4169632"/>
            <a:ext cx="1486369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5: </a:t>
            </a:r>
            <a:r>
              <a:rPr lang="en-US" sz="2000" dirty="0"/>
              <a:t>Loop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164797D-A43E-CA28-3A35-C6AD4E9D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1682597"/>
            <a:ext cx="3686689" cy="981212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251C63-D2AF-C43A-1700-D9FA12436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4" y="3131264"/>
            <a:ext cx="4906060" cy="1238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4D8664-DA2E-4E93-450A-979381A15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6" y="4916507"/>
            <a:ext cx="3972479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1DCA7E-C203-45D2-483C-C135CF4CD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6" y="5795890"/>
            <a:ext cx="1962424" cy="314369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50E90180-F4A8-A3B7-182D-8779B2D8E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82" y="4637087"/>
            <a:ext cx="3315163" cy="1057423"/>
          </a:xfrm>
          <a:prstGeom prst="rect">
            <a:avLst/>
          </a:prstGeom>
        </p:spPr>
      </p:pic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DD4FBC8E-0B13-440B-AA24-CDCE77D0F88B}"/>
              </a:ext>
            </a:extLst>
          </p:cNvPr>
          <p:cNvSpPr/>
          <p:nvPr/>
        </p:nvSpPr>
        <p:spPr>
          <a:xfrm>
            <a:off x="655608" y="1894714"/>
            <a:ext cx="2441275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E8AC8C90-7D42-277A-B176-3A2429AB9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39" y="1692866"/>
            <a:ext cx="3315163" cy="19910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4DC7D1-85BB-265E-34F9-E9604E10E49D}"/>
              </a:ext>
            </a:extLst>
          </p:cNvPr>
          <p:cNvSpPr/>
          <p:nvPr/>
        </p:nvSpPr>
        <p:spPr>
          <a:xfrm>
            <a:off x="6096000" y="1279216"/>
            <a:ext cx="108658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file: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12D8E26D-95A5-5BB7-6BC9-0049AEB5CE60}"/>
              </a:ext>
            </a:extLst>
          </p:cNvPr>
          <p:cNvSpPr/>
          <p:nvPr/>
        </p:nvSpPr>
        <p:spPr>
          <a:xfrm>
            <a:off x="4392555" y="4460559"/>
            <a:ext cx="4987356" cy="1199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800" dirty="0">
                <a:solidFill>
                  <a:srgbClr val="000000"/>
                </a:solidFill>
                <a:effectLst/>
                <a:latin typeface="HelveticaNeueLTStd-LtCn"/>
                <a:ea typeface="Calibri" panose="020F0502020204030204" pitchFamily="34" charset="0"/>
                <a:cs typeface="HelveticaNeueLTStd-LtCn"/>
              </a:rPr>
              <a:t>Creates a link between the logical file name and the physical file found on a storage medium.</a:t>
            </a:r>
            <a:endParaRPr lang="en-ZA" dirty="0"/>
          </a:p>
        </p:txBody>
      </p:sp>
      <p:sp>
        <p:nvSpPr>
          <p:cNvPr id="37" name="Callout: Left Arrow 36">
            <a:extLst>
              <a:ext uri="{FF2B5EF4-FFF2-40B4-BE49-F238E27FC236}">
                <a16:creationId xmlns:a16="http://schemas.microsoft.com/office/drawing/2014/main" id="{3EB84CC9-ABA7-6174-53B7-53C258A85302}"/>
              </a:ext>
            </a:extLst>
          </p:cNvPr>
          <p:cNvSpPr/>
          <p:nvPr/>
        </p:nvSpPr>
        <p:spPr>
          <a:xfrm>
            <a:off x="2537234" y="5353518"/>
            <a:ext cx="4987356" cy="1199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800" dirty="0">
                <a:solidFill>
                  <a:srgbClr val="000000"/>
                </a:solidFill>
                <a:effectLst/>
                <a:latin typeface="HelveticaNeueLTStd-LtCn"/>
                <a:ea typeface="Calibri" panose="020F0502020204030204" pitchFamily="34" charset="0"/>
                <a:cs typeface="HelveticaNeueLTStd-LtCn"/>
              </a:rPr>
              <a:t>Opens an existing file for read only access and sets the file pointer at the beginning of the file</a:t>
            </a:r>
            <a:endParaRPr lang="en-ZA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7CA6E0A6-16F2-F062-3ED9-B809CE794999}"/>
              </a:ext>
            </a:extLst>
          </p:cNvPr>
          <p:cNvSpPr/>
          <p:nvPr/>
        </p:nvSpPr>
        <p:spPr>
          <a:xfrm>
            <a:off x="5246371" y="2688367"/>
            <a:ext cx="4987356" cy="1199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HelveticaNeueLTStd-LtCn"/>
                <a:ea typeface="Calibri" panose="020F0502020204030204" pitchFamily="34" charset="0"/>
                <a:cs typeface="HelveticaNeueLTStd-LtCn"/>
              </a:rPr>
              <a:t>Returns a Boolean value that indicates whether a file with the given path exists or not.</a:t>
            </a:r>
            <a:endParaRPr lang="en-ZA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AA325D9-6518-100C-D8C8-DBD17723B7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17" y="3861128"/>
            <a:ext cx="1810003" cy="323895"/>
          </a:xfrm>
          <a:prstGeom prst="rect">
            <a:avLst/>
          </a:prstGeom>
        </p:spPr>
      </p:pic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82744947-7729-5BE3-CA6C-5181B3BE5FB0}"/>
              </a:ext>
            </a:extLst>
          </p:cNvPr>
          <p:cNvSpPr/>
          <p:nvPr/>
        </p:nvSpPr>
        <p:spPr>
          <a:xfrm>
            <a:off x="655608" y="2134592"/>
            <a:ext cx="2441275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0355EB1A-4B7E-EAB4-2C5E-4C3FC65FF01A}"/>
              </a:ext>
            </a:extLst>
          </p:cNvPr>
          <p:cNvSpPr/>
          <p:nvPr/>
        </p:nvSpPr>
        <p:spPr>
          <a:xfrm>
            <a:off x="655608" y="2350991"/>
            <a:ext cx="3454152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35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  <p:bldP spid="22" grpId="0"/>
      <p:bldP spid="27" grpId="0" animBg="1"/>
      <p:bldP spid="27" grpId="1" animBg="1"/>
      <p:bldP spid="29" grpId="0"/>
      <p:bldP spid="14" grpId="0" animBg="1"/>
      <p:bldP spid="14" grpId="1" animBg="1"/>
      <p:bldP spid="37" grpId="0" animBg="1"/>
      <p:bldP spid="37" grpId="1" animBg="1"/>
      <p:bldP spid="39" grpId="0" animBg="1"/>
      <p:bldP spid="39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5466" y="454386"/>
            <a:ext cx="9801081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FROM A TEXT FILE * ALGORITHM *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420" y="1281459"/>
            <a:ext cx="1496308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6: </a:t>
            </a:r>
            <a:r>
              <a:rPr lang="en-US" sz="2000" dirty="0"/>
              <a:t>Read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475" y="2121808"/>
            <a:ext cx="170149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7: </a:t>
            </a:r>
            <a:r>
              <a:rPr lang="en-US" sz="2000" dirty="0"/>
              <a:t>Extract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198" y="4838593"/>
            <a:ext cx="2635850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8: 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Process\</a:t>
            </a:r>
            <a:r>
              <a:rPr lang="en-US" sz="2000" dirty="0"/>
              <a:t>Display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6990" y="5747364"/>
            <a:ext cx="1534459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9: </a:t>
            </a:r>
            <a:r>
              <a:rPr lang="en-US" sz="2000" dirty="0"/>
              <a:t>Close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2263" y="2452684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2220" y="2707785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7.2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2220" y="2962886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7.3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2309195-8A36-3888-D6D9-4F59A082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3" y="1719678"/>
            <a:ext cx="3210373" cy="362001"/>
          </a:xfrm>
          <a:prstGeom prst="rect">
            <a:avLst/>
          </a:prstGeom>
        </p:spPr>
      </p:pic>
      <p:pic>
        <p:nvPicPr>
          <p:cNvPr id="38" name="Picture 37" descr="Text, letter&#10;&#10;Description automatically generated">
            <a:extLst>
              <a:ext uri="{FF2B5EF4-FFF2-40B4-BE49-F238E27FC236}">
                <a16:creationId xmlns:a16="http://schemas.microsoft.com/office/drawing/2014/main" id="{F82AD484-5F8B-A93F-ECA6-FC4B5947A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7"/>
          <a:stretch/>
        </p:blipFill>
        <p:spPr>
          <a:xfrm>
            <a:off x="1579320" y="2552899"/>
            <a:ext cx="6593415" cy="799277"/>
          </a:xfrm>
          <a:prstGeom prst="rect">
            <a:avLst/>
          </a:prstGeom>
        </p:spPr>
      </p:pic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E4BD1E1F-991B-44DF-9542-C317B02A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76" y="1750281"/>
            <a:ext cx="2048161" cy="7430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1FBB28-5D6B-4F24-26A6-399A6286B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3" y="5293749"/>
            <a:ext cx="9754961" cy="3620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5A4C573-74CE-D010-2741-83E80A8A5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0" y="6149716"/>
            <a:ext cx="2448267" cy="40010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3807CC0-F22B-A9FF-06F8-A770129A6195}"/>
              </a:ext>
            </a:extLst>
          </p:cNvPr>
          <p:cNvSpPr/>
          <p:nvPr/>
        </p:nvSpPr>
        <p:spPr>
          <a:xfrm>
            <a:off x="1012177" y="3362996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43BE0-A071-3073-44C2-00927F07DB7F}"/>
              </a:ext>
            </a:extLst>
          </p:cNvPr>
          <p:cNvSpPr/>
          <p:nvPr/>
        </p:nvSpPr>
        <p:spPr>
          <a:xfrm>
            <a:off x="1012177" y="3628236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7.2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AA88ED-E357-B81E-45B9-D2C6744C175E}"/>
              </a:ext>
            </a:extLst>
          </p:cNvPr>
          <p:cNvSpPr/>
          <p:nvPr/>
        </p:nvSpPr>
        <p:spPr>
          <a:xfrm>
            <a:off x="1012177" y="3883337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7.3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Callout: Left Arrow 36">
            <a:extLst>
              <a:ext uri="{FF2B5EF4-FFF2-40B4-BE49-F238E27FC236}">
                <a16:creationId xmlns:a16="http://schemas.microsoft.com/office/drawing/2014/main" id="{369AB1AF-4144-561A-A725-D4679CFC8687}"/>
              </a:ext>
            </a:extLst>
          </p:cNvPr>
          <p:cNvSpPr/>
          <p:nvPr/>
        </p:nvSpPr>
        <p:spPr>
          <a:xfrm>
            <a:off x="3602322" y="1322806"/>
            <a:ext cx="4987356" cy="1199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800" dirty="0">
                <a:solidFill>
                  <a:srgbClr val="000000"/>
                </a:solidFill>
                <a:effectLst/>
                <a:latin typeface="HelveticaNeueLTStd-LtCn"/>
                <a:ea typeface="Calibri" panose="020F0502020204030204" pitchFamily="34" charset="0"/>
                <a:cs typeface="HelveticaNeueLTStd-LtCn"/>
              </a:rPr>
              <a:t>Reads the selected line of text from the current file pointer position in the file and moves the file pointer to the next line.</a:t>
            </a:r>
            <a:endParaRPr lang="en-ZA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D451B2CB-9586-57FC-2591-FA46ACB00302}"/>
              </a:ext>
            </a:extLst>
          </p:cNvPr>
          <p:cNvSpPr/>
          <p:nvPr/>
        </p:nvSpPr>
        <p:spPr>
          <a:xfrm>
            <a:off x="3013929" y="5851678"/>
            <a:ext cx="6482496" cy="95494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800" dirty="0">
                <a:solidFill>
                  <a:srgbClr val="000000"/>
                </a:solidFill>
                <a:effectLst/>
                <a:latin typeface="HelveticaNeueLTStd-LtCn"/>
                <a:ea typeface="Calibri" panose="020F0502020204030204" pitchFamily="34" charset="0"/>
                <a:cs typeface="HelveticaNeueLTStd-LtCn"/>
              </a:rPr>
              <a:t>Closes the link between the text file’s logical name and the physical file name. You cannot read or write to the text file once it is closed.</a:t>
            </a:r>
            <a:endParaRPr lang="en-ZA" dirty="0"/>
          </a:p>
        </p:txBody>
      </p:sp>
      <p:pic>
        <p:nvPicPr>
          <p:cNvPr id="20" name="Picture 19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A5B9AC1B-C28A-BE94-64BD-163BF77180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06"/>
          <a:stretch/>
        </p:blipFill>
        <p:spPr>
          <a:xfrm>
            <a:off x="4854909" y="2117428"/>
            <a:ext cx="3315163" cy="334364"/>
          </a:xfrm>
          <a:prstGeom prst="rect">
            <a:avLst/>
          </a:prstGeom>
        </p:spPr>
      </p:pic>
      <p:pic>
        <p:nvPicPr>
          <p:cNvPr id="21" name="Picture 20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C9560546-C247-1C95-45CA-1082DA2B67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6" t="-1743" b="83206"/>
          <a:stretch/>
        </p:blipFill>
        <p:spPr>
          <a:xfrm>
            <a:off x="7038141" y="2978141"/>
            <a:ext cx="1131931" cy="369055"/>
          </a:xfrm>
          <a:prstGeom prst="rect">
            <a:avLst/>
          </a:prstGeom>
        </p:spPr>
      </p:pic>
      <p:pic>
        <p:nvPicPr>
          <p:cNvPr id="27" name="Picture 26" descr="Text, letter&#10;&#10;Description automatically generated">
            <a:extLst>
              <a:ext uri="{FF2B5EF4-FFF2-40B4-BE49-F238E27FC236}">
                <a16:creationId xmlns:a16="http://schemas.microsoft.com/office/drawing/2014/main" id="{A636C252-82BF-6B90-D03B-4BF4B9D31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55"/>
          <a:stretch/>
        </p:blipFill>
        <p:spPr>
          <a:xfrm>
            <a:off x="1576657" y="3474818"/>
            <a:ext cx="6593415" cy="1261144"/>
          </a:xfrm>
          <a:prstGeom prst="rect">
            <a:avLst/>
          </a:prstGeom>
        </p:spPr>
      </p:pic>
      <p:pic>
        <p:nvPicPr>
          <p:cNvPr id="22" name="Picture 21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CEDA81CA-E4C0-45FD-BFBE-53D5E00FDD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2" r="-575" b="83206"/>
          <a:stretch/>
        </p:blipFill>
        <p:spPr>
          <a:xfrm>
            <a:off x="7765180" y="4393365"/>
            <a:ext cx="404892" cy="3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3" grpId="0"/>
      <p:bldP spid="34" grpId="0"/>
      <p:bldP spid="35" grpId="0"/>
      <p:bldP spid="30" grpId="0"/>
      <p:bldP spid="31" grpId="0"/>
      <p:bldP spid="32" grpId="0"/>
      <p:bldP spid="37" grpId="0" animBg="1"/>
      <p:bldP spid="37" grpId="1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5466" y="454386"/>
            <a:ext cx="9801081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 FROM A TEXT FILE * ALGORITHM *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420" y="1281459"/>
            <a:ext cx="1496308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6: </a:t>
            </a:r>
            <a:r>
              <a:rPr lang="en-US" sz="2000" dirty="0"/>
              <a:t>Read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474" y="2121808"/>
            <a:ext cx="170149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7: </a:t>
            </a:r>
            <a:r>
              <a:rPr lang="en-ZA" sz="2000" dirty="0"/>
              <a:t>Extract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7823" y="5599690"/>
            <a:ext cx="1343701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/>
              <a:t>Display out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474" y="4675968"/>
            <a:ext cx="1534459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9: </a:t>
            </a:r>
            <a:r>
              <a:rPr lang="en-US" sz="2000" dirty="0"/>
              <a:t>Close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515" y="2452684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9472" y="2707785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7.2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472" y="2962886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7.3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2309195-8A36-3888-D6D9-4F59A082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3" y="1719678"/>
            <a:ext cx="3210373" cy="3620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3807CC0-F22B-A9FF-06F8-A770129A6195}"/>
              </a:ext>
            </a:extLst>
          </p:cNvPr>
          <p:cNvSpPr/>
          <p:nvPr/>
        </p:nvSpPr>
        <p:spPr>
          <a:xfrm>
            <a:off x="1029429" y="3362996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43BE0-A071-3073-44C2-00927F07DB7F}"/>
              </a:ext>
            </a:extLst>
          </p:cNvPr>
          <p:cNvSpPr/>
          <p:nvPr/>
        </p:nvSpPr>
        <p:spPr>
          <a:xfrm>
            <a:off x="1029429" y="3628236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7.2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AA88ED-E357-B81E-45B9-D2C6744C175E}"/>
              </a:ext>
            </a:extLst>
          </p:cNvPr>
          <p:cNvSpPr/>
          <p:nvPr/>
        </p:nvSpPr>
        <p:spPr>
          <a:xfrm>
            <a:off x="1029429" y="3883337"/>
            <a:ext cx="51328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7.3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38FAF-9C38-0DD5-3BC0-04CBD29E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40" y="2165343"/>
            <a:ext cx="1781424" cy="28579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DCEE83D8-41F6-A45E-CA2D-D27FCF4537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"/>
          <a:stretch/>
        </p:blipFill>
        <p:spPr>
          <a:xfrm>
            <a:off x="1562797" y="2523328"/>
            <a:ext cx="7983064" cy="214097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CADBFEF-0DA9-3933-69F9-9941C9BFF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55" y="1225387"/>
            <a:ext cx="4563112" cy="118126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4A3817A7-D68F-4811-DA63-CC8D39CB9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0" y="5062479"/>
            <a:ext cx="2810267" cy="523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2617E8-FE66-E3A5-097A-A0CB2056F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5" y="5912227"/>
            <a:ext cx="11822175" cy="581106"/>
          </a:xfrm>
          <a:prstGeom prst="rect">
            <a:avLst/>
          </a:prstGeom>
        </p:spPr>
      </p:pic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E97BF4EC-B8BF-E362-1CB5-D4EBBF34A5F1}"/>
              </a:ext>
            </a:extLst>
          </p:cNvPr>
          <p:cNvSpPr/>
          <p:nvPr/>
        </p:nvSpPr>
        <p:spPr>
          <a:xfrm>
            <a:off x="1572841" y="2781044"/>
            <a:ext cx="2080366" cy="25107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4F3A4BE1-B39E-F050-F8AD-1A7BEA80A7AC}"/>
              </a:ext>
            </a:extLst>
          </p:cNvPr>
          <p:cNvSpPr/>
          <p:nvPr/>
        </p:nvSpPr>
        <p:spPr>
          <a:xfrm>
            <a:off x="1597310" y="3687415"/>
            <a:ext cx="2517489" cy="25107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C0520267-07CF-8814-5762-3D815F0F5E47}"/>
              </a:ext>
            </a:extLst>
          </p:cNvPr>
          <p:cNvSpPr/>
          <p:nvPr/>
        </p:nvSpPr>
        <p:spPr>
          <a:xfrm>
            <a:off x="1562798" y="4383631"/>
            <a:ext cx="2227538" cy="25107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43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3" grpId="0"/>
      <p:bldP spid="34" grpId="0"/>
      <p:bldP spid="35" grpId="0"/>
      <p:bldP spid="30" grpId="0"/>
      <p:bldP spid="31" grpId="0"/>
      <p:bldP spid="32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9697" y="454386"/>
            <a:ext cx="9132628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TO A TEXT FILE * ALGORITHM *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429" y="1250612"/>
            <a:ext cx="176670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</a:t>
            </a:r>
            <a:r>
              <a:rPr lang="en-US" sz="2000" dirty="0"/>
              <a:t>Declare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404" y="2441418"/>
            <a:ext cx="16402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</a:t>
            </a:r>
            <a:r>
              <a:rPr lang="en-US" sz="2000" dirty="0"/>
              <a:t>Assign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404" y="3170706"/>
            <a:ext cx="1390189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3: </a:t>
            </a:r>
            <a:r>
              <a:rPr lang="en-US" sz="2000" dirty="0"/>
              <a:t>Test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429" y="4653219"/>
            <a:ext cx="1556260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 </a:t>
            </a:r>
            <a:r>
              <a:rPr lang="en-US" sz="2000" dirty="0"/>
              <a:t>Write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0" y="1250612"/>
            <a:ext cx="1534459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5: </a:t>
            </a:r>
            <a:r>
              <a:rPr lang="en-US" sz="2000" dirty="0"/>
              <a:t>Close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0497AF-390A-0454-C651-5DD44196A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8" y="1697082"/>
            <a:ext cx="2724530" cy="724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20472D-F9EA-283A-47E6-D7C7D6D44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8" y="2857970"/>
            <a:ext cx="3924848" cy="304843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DE219277-B52B-9F8C-0D09-FDE18C134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8" y="3566151"/>
            <a:ext cx="4925112" cy="1066949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A36ABD2-3AB5-D5C2-BC18-35D026336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9" y="5096237"/>
            <a:ext cx="3334215" cy="7906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225313-1DB3-59CD-9A5A-4C64BBCB5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7694"/>
            <a:ext cx="2476846" cy="342948"/>
          </a:xfrm>
          <a:prstGeom prst="rect">
            <a:avLst/>
          </a:prstGeom>
        </p:spPr>
      </p:pic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7CA6E0A6-16F2-F062-3ED9-B809CE794999}"/>
              </a:ext>
            </a:extLst>
          </p:cNvPr>
          <p:cNvSpPr/>
          <p:nvPr/>
        </p:nvSpPr>
        <p:spPr>
          <a:xfrm>
            <a:off x="2773436" y="3324874"/>
            <a:ext cx="4987356" cy="1199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800" dirty="0">
                <a:solidFill>
                  <a:srgbClr val="000000"/>
                </a:solidFill>
                <a:effectLst/>
                <a:latin typeface="HelveticaNeueLTStd-LtCn"/>
                <a:ea typeface="Calibri" panose="020F0502020204030204" pitchFamily="34" charset="0"/>
                <a:cs typeface="HelveticaNeueLTStd-LtCn"/>
              </a:rPr>
              <a:t>Create a new file with write only access(writing) and sets the file pointer at the beginning of the file.</a:t>
            </a:r>
            <a:endParaRPr lang="en-ZA" dirty="0"/>
          </a:p>
        </p:txBody>
      </p:sp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12D8E26D-95A5-5BB7-6BC9-0049AEB5CE60}"/>
              </a:ext>
            </a:extLst>
          </p:cNvPr>
          <p:cNvSpPr/>
          <p:nvPr/>
        </p:nvSpPr>
        <p:spPr>
          <a:xfrm>
            <a:off x="2773436" y="3875997"/>
            <a:ext cx="4987356" cy="1199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solidFill>
                  <a:srgbClr val="000000"/>
                </a:solidFill>
                <a:effectLst/>
                <a:latin typeface="HelveticaNeueLTStd-LtCn"/>
                <a:ea typeface="Calibri" panose="020F0502020204030204" pitchFamily="34" charset="0"/>
                <a:cs typeface="HelveticaNeueLTStd-LtCn"/>
              </a:rPr>
              <a:t>Opens the file for writing and sets the file pointer to the end of the file so that text can be written to the end of the text file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Callout: Left Arrow 36">
            <a:extLst>
              <a:ext uri="{FF2B5EF4-FFF2-40B4-BE49-F238E27FC236}">
                <a16:creationId xmlns:a16="http://schemas.microsoft.com/office/drawing/2014/main" id="{3EB84CC9-ABA7-6174-53B7-53C258A85302}"/>
              </a:ext>
            </a:extLst>
          </p:cNvPr>
          <p:cNvSpPr/>
          <p:nvPr/>
        </p:nvSpPr>
        <p:spPr>
          <a:xfrm>
            <a:off x="3490328" y="5088867"/>
            <a:ext cx="4987356" cy="1199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1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Writes a line of text at the current position of the file pointer and adds an end-of-line marker after the written text. 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2B855-B9EE-85AF-C100-2B99CA1939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2" y="2441418"/>
            <a:ext cx="515374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  <p:bldP spid="22" grpId="0"/>
      <p:bldP spid="39" grpId="0" animBg="1"/>
      <p:bldP spid="39" grpId="1" animBg="1"/>
      <p:bldP spid="14" grpId="0" animBg="1"/>
      <p:bldP spid="14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9C3F85E2-A2CE-B388-F6F2-53A997D7B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4"/>
          <a:stretch/>
        </p:blipFill>
        <p:spPr>
          <a:xfrm>
            <a:off x="339414" y="1767282"/>
            <a:ext cx="4220164" cy="12015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93090" y="505817"/>
            <a:ext cx="7205820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STREAMS WRITE * ALGORITHM *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413" y="1227878"/>
            <a:ext cx="176670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</a:t>
            </a:r>
            <a:r>
              <a:rPr lang="en-US" sz="2000" dirty="0"/>
              <a:t>Declare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033" y="2977022"/>
            <a:ext cx="1556260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</a:t>
            </a:r>
            <a:r>
              <a:rPr lang="en-US" sz="2000" dirty="0"/>
              <a:t>Write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DD4FBC8E-0B13-440B-AA24-CDCE77D0F88B}"/>
              </a:ext>
            </a:extLst>
          </p:cNvPr>
          <p:cNvSpPr/>
          <p:nvPr/>
        </p:nvSpPr>
        <p:spPr>
          <a:xfrm>
            <a:off x="339414" y="1759044"/>
            <a:ext cx="4220164" cy="44083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82744947-7729-5BE3-CA6C-5181B3BE5FB0}"/>
              </a:ext>
            </a:extLst>
          </p:cNvPr>
          <p:cNvSpPr/>
          <p:nvPr/>
        </p:nvSpPr>
        <p:spPr>
          <a:xfrm>
            <a:off x="560129" y="2436457"/>
            <a:ext cx="3778733" cy="227451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EAD9A7F-966F-58AD-F999-B45219106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42" b="-1"/>
          <a:stretch/>
        </p:blipFill>
        <p:spPr>
          <a:xfrm>
            <a:off x="350033" y="3288092"/>
            <a:ext cx="9202434" cy="1777801"/>
          </a:xfrm>
          <a:prstGeom prst="rect">
            <a:avLst/>
          </a:prstGeom>
        </p:spPr>
      </p:pic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0355EB1A-4B7E-EAB4-2C5E-4C3FC65FF01A}"/>
              </a:ext>
            </a:extLst>
          </p:cNvPr>
          <p:cNvSpPr/>
          <p:nvPr/>
        </p:nvSpPr>
        <p:spPr>
          <a:xfrm>
            <a:off x="339413" y="3385369"/>
            <a:ext cx="7153339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007F3DE9-603D-1433-D6EB-19CB6B9E380D}"/>
              </a:ext>
            </a:extLst>
          </p:cNvPr>
          <p:cNvSpPr/>
          <p:nvPr/>
        </p:nvSpPr>
        <p:spPr>
          <a:xfrm>
            <a:off x="339413" y="3849403"/>
            <a:ext cx="2932705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8304C394-C65D-9662-9B9F-2B6AF10A295C}"/>
              </a:ext>
            </a:extLst>
          </p:cNvPr>
          <p:cNvSpPr/>
          <p:nvPr/>
        </p:nvSpPr>
        <p:spPr>
          <a:xfrm>
            <a:off x="339413" y="4793410"/>
            <a:ext cx="2484469" cy="2522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35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7" grpId="0" animBg="1"/>
      <p:bldP spid="27" grpId="1" animBg="1"/>
      <p:bldP spid="23" grpId="0" animBg="1"/>
      <p:bldP spid="23" grpId="1" animBg="1"/>
      <p:bldP spid="24" grpId="0" animBg="1"/>
      <p:bldP spid="24" grpId="1" animBg="1"/>
      <p:bldP spid="30" grpId="0" animBg="1"/>
      <p:bldP spid="30" grpId="1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9C3F85E2-A2CE-B388-F6F2-53A997D7B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7"/>
          <a:stretch/>
        </p:blipFill>
        <p:spPr>
          <a:xfrm>
            <a:off x="339414" y="1757082"/>
            <a:ext cx="4220164" cy="11951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5683" y="491299"/>
            <a:ext cx="7000634" cy="59189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sz="3200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STREAMS READ * ALGORITHM *</a:t>
            </a:r>
            <a:endParaRPr lang="en-ZA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414" y="1243704"/>
            <a:ext cx="176670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</a:t>
            </a:r>
            <a:r>
              <a:rPr lang="en-US" sz="2000" dirty="0"/>
              <a:t>Declare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5553" y="1243704"/>
            <a:ext cx="1496308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</a:t>
            </a:r>
            <a:r>
              <a:rPr lang="en-US" sz="2000" dirty="0"/>
              <a:t>Read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82744947-7729-5BE3-CA6C-5181B3BE5FB0}"/>
              </a:ext>
            </a:extLst>
          </p:cNvPr>
          <p:cNvSpPr/>
          <p:nvPr/>
        </p:nvSpPr>
        <p:spPr>
          <a:xfrm>
            <a:off x="516528" y="2654423"/>
            <a:ext cx="3851286" cy="213064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27FCEF-2E83-CDC2-E14D-34BB2D31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76" y="1757082"/>
            <a:ext cx="6697010" cy="4915586"/>
          </a:xfrm>
          <a:prstGeom prst="rect">
            <a:avLst/>
          </a:prstGeom>
        </p:spPr>
      </p:pic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0355EB1A-4B7E-EAB4-2C5E-4C3FC65FF01A}"/>
              </a:ext>
            </a:extLst>
          </p:cNvPr>
          <p:cNvSpPr/>
          <p:nvPr/>
        </p:nvSpPr>
        <p:spPr>
          <a:xfrm>
            <a:off x="5155576" y="1762308"/>
            <a:ext cx="6305496" cy="29060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DD4FBC8E-0B13-440B-AA24-CDCE77D0F88B}"/>
              </a:ext>
            </a:extLst>
          </p:cNvPr>
          <p:cNvSpPr/>
          <p:nvPr/>
        </p:nvSpPr>
        <p:spPr>
          <a:xfrm>
            <a:off x="5155576" y="2052917"/>
            <a:ext cx="4777318" cy="46616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EA2B1E61-68F4-5AC1-6C0E-1B21312729F3}"/>
              </a:ext>
            </a:extLst>
          </p:cNvPr>
          <p:cNvSpPr/>
          <p:nvPr/>
        </p:nvSpPr>
        <p:spPr>
          <a:xfrm>
            <a:off x="5612776" y="2477148"/>
            <a:ext cx="4445624" cy="29060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964713D4-6325-35FE-DD90-00CC7D0DBF56}"/>
              </a:ext>
            </a:extLst>
          </p:cNvPr>
          <p:cNvSpPr/>
          <p:nvPr/>
        </p:nvSpPr>
        <p:spPr>
          <a:xfrm>
            <a:off x="5612776" y="2883915"/>
            <a:ext cx="6077200" cy="218449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09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3" grpId="0" animBg="1"/>
      <p:bldP spid="23" grpId="1" animBg="1"/>
      <p:bldP spid="24" grpId="0" animBg="1"/>
      <p:bldP spid="24" grpId="1" animBg="1"/>
      <p:bldP spid="27" grpId="0" animBg="1"/>
      <p:bldP spid="27" grpId="1" animBg="1"/>
      <p:bldP spid="12" grpId="0" animBg="1"/>
      <p:bldP spid="12" grpId="1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536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HelveticaNeueLTStd-LtCn</vt:lpstr>
      <vt:lpstr>Lucida Fax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Dejon Weyers</dc:creator>
  <cp:lastModifiedBy>Dejon Weyers</cp:lastModifiedBy>
  <cp:revision>73</cp:revision>
  <dcterms:created xsi:type="dcterms:W3CDTF">2020-04-15T12:11:02Z</dcterms:created>
  <dcterms:modified xsi:type="dcterms:W3CDTF">2022-08-19T16:12:46Z</dcterms:modified>
</cp:coreProperties>
</file>