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8" r:id="rId3"/>
    <p:sldId id="260" r:id="rId4"/>
    <p:sldId id="262" r:id="rId5"/>
    <p:sldId id="278" r:id="rId6"/>
    <p:sldId id="264" r:id="rId7"/>
    <p:sldId id="274" r:id="rId8"/>
    <p:sldId id="279" r:id="rId9"/>
    <p:sldId id="259" r:id="rId10"/>
    <p:sldId id="261" r:id="rId11"/>
    <p:sldId id="280" r:id="rId12"/>
    <p:sldId id="273" r:id="rId13"/>
    <p:sldId id="265" r:id="rId14"/>
    <p:sldId id="266" r:id="rId15"/>
    <p:sldId id="263" r:id="rId16"/>
    <p:sldId id="267" r:id="rId17"/>
    <p:sldId id="268" r:id="rId18"/>
    <p:sldId id="269" r:id="rId19"/>
    <p:sldId id="270" r:id="rId20"/>
    <p:sldId id="271" r:id="rId21"/>
    <p:sldId id="272" r:id="rId22"/>
    <p:sldId id="275" r:id="rId23"/>
  </p:sldIdLst>
  <p:sldSz cx="9144000" cy="5143500" type="screen16x9"/>
  <p:notesSz cx="6858000" cy="9144000"/>
  <p:embeddedFontLst>
    <p:embeddedFont>
      <p:font typeface="Albert Sans"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Poppins SemiBold" panose="000007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836" y="64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dirty="0">
              <a:latin typeface="Albert Sans" panose="020B0604020202020204" charset="0"/>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dirty="0">
              <a:solidFill>
                <a:srgbClr val="121D27">
                  <a:hueOff val="0"/>
                  <a:satOff val="0"/>
                  <a:lumOff val="0"/>
                  <a:alphaOff val="0"/>
                </a:srgbClr>
              </a:solidFill>
              <a:latin typeface="Albert Sans" panose="020B0604020202020204" charset="0"/>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dirty="0">
              <a:latin typeface="Albert Sans" panose="020B0604020202020204" charset="0"/>
            </a:rPr>
            <a:t>Mitschriften, Zusammenfassungen hochladen bei </a:t>
          </a:r>
          <a:r>
            <a:rPr lang="de-AT" sz="1200" kern="1200" dirty="0">
              <a:solidFill>
                <a:srgbClr val="121D27">
                  <a:hueOff val="0"/>
                  <a:satOff val="0"/>
                  <a:lumOff val="0"/>
                  <a:alphaOff val="0"/>
                </a:srgbClr>
              </a:solidFill>
              <a:latin typeface="Albert Sans" panose="020B0604020202020204" charset="0"/>
              <a:ea typeface="+mn-ea"/>
              <a:cs typeface="+mn-cs"/>
            </a:rPr>
            <a:t>verschieden</a:t>
          </a:r>
          <a:r>
            <a:rPr lang="de-AT" sz="1200" kern="1200" dirty="0">
              <a:latin typeface="Albert Sans" panose="020B0604020202020204" charset="0"/>
            </a:rPr>
            <a:t> Themenbereiche</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dirty="0">
              <a:solidFill>
                <a:srgbClr val="121D27">
                  <a:hueOff val="0"/>
                  <a:satOff val="0"/>
                  <a:lumOff val="0"/>
                  <a:alphaOff val="0"/>
                </a:srgbClr>
              </a:solidFill>
              <a:latin typeface="Albert Sans" panose="020B0604020202020204" charset="0"/>
              <a:ea typeface="+mn-ea"/>
              <a:cs typeface="+mn-cs"/>
            </a:rPr>
            <a:t>Übungen</a:t>
          </a:r>
          <a:endParaRPr lang="de-AT" sz="1200" kern="1200" dirty="0">
            <a:solidFill>
              <a:srgbClr val="121D27">
                <a:hueOff val="0"/>
                <a:satOff val="0"/>
                <a:lumOff val="0"/>
                <a:alphaOff val="0"/>
              </a:srgbClr>
            </a:solidFill>
            <a:latin typeface="Albert Sans" panose="020B0604020202020204" charset="0"/>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dirty="0">
              <a:solidFill>
                <a:srgbClr val="121D27">
                  <a:hueOff val="0"/>
                  <a:satOff val="0"/>
                  <a:lumOff val="0"/>
                  <a:alphaOff val="0"/>
                </a:srgbClr>
              </a:solidFill>
              <a:latin typeface="Albert Sans" panose="020B0604020202020204" charset="0"/>
              <a:ea typeface="+mn-ea"/>
              <a:cs typeface="+mn-cs"/>
            </a:rPr>
            <a:t>Schularbeiten-</a:t>
          </a:r>
          <a:r>
            <a:rPr lang="de-AT" sz="1200" kern="1200" dirty="0">
              <a:latin typeface="Albert Sans" panose="020B0604020202020204" charset="0"/>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dirty="0">
              <a:latin typeface="Albert Sans" panose="020B0604020202020204" charset="0"/>
            </a:rPr>
            <a:t>Prüfmodus / </a:t>
          </a:r>
          <a:r>
            <a:rPr lang="de-AT" sz="1200" kern="1200" dirty="0">
              <a:solidFill>
                <a:srgbClr val="121D27">
                  <a:hueOff val="0"/>
                  <a:satOff val="0"/>
                  <a:lumOff val="0"/>
                  <a:alphaOff val="0"/>
                </a:srgbClr>
              </a:solidFill>
              <a:latin typeface="Albert Sans" panose="020B0604020202020204" charset="0"/>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dirty="0">
              <a:solidFill>
                <a:srgbClr val="121D27">
                  <a:hueOff val="0"/>
                  <a:satOff val="0"/>
                  <a:lumOff val="0"/>
                  <a:alphaOff val="0"/>
                </a:srgbClr>
              </a:solidFill>
              <a:latin typeface="Albert Sans" panose="020B0604020202020204" charset="0"/>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dirty="0">
              <a:latin typeface="Albert Sans" panose="020B0604020202020204" charset="0"/>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dirty="0">
              <a:solidFill>
                <a:srgbClr val="121D27">
                  <a:hueOff val="0"/>
                  <a:satOff val="0"/>
                  <a:lumOff val="0"/>
                  <a:alphaOff val="0"/>
                </a:srgbClr>
              </a:solidFill>
              <a:latin typeface="Albert Sans" panose="020B0604020202020204" charset="0"/>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dirty="0">
              <a:latin typeface="Albert Sans" panose="020B0604020202020204" charset="0"/>
            </a:rPr>
            <a:t>Mitschriften, Zusammenfassungen hochladen bei </a:t>
          </a:r>
          <a:r>
            <a:rPr lang="de-AT" sz="1200" kern="1200" dirty="0">
              <a:solidFill>
                <a:srgbClr val="121D27">
                  <a:hueOff val="0"/>
                  <a:satOff val="0"/>
                  <a:lumOff val="0"/>
                  <a:alphaOff val="0"/>
                </a:srgbClr>
              </a:solidFill>
              <a:latin typeface="Albert Sans" panose="020B0604020202020204" charset="0"/>
              <a:ea typeface="+mn-ea"/>
              <a:cs typeface="+mn-cs"/>
            </a:rPr>
            <a:t>verschieden</a:t>
          </a:r>
          <a:r>
            <a:rPr lang="de-AT" sz="1200" kern="1200" dirty="0">
              <a:latin typeface="Albert Sans" panose="020B0604020202020204" charset="0"/>
            </a:rPr>
            <a:t> Themenbereiche</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dirty="0">
              <a:solidFill>
                <a:srgbClr val="121D27">
                  <a:hueOff val="0"/>
                  <a:satOff val="0"/>
                  <a:lumOff val="0"/>
                  <a:alphaOff val="0"/>
                </a:srgbClr>
              </a:solidFill>
              <a:latin typeface="Albert Sans" panose="020B0604020202020204" charset="0"/>
              <a:ea typeface="+mn-ea"/>
              <a:cs typeface="+mn-cs"/>
            </a:rPr>
            <a:t>Übungen</a:t>
          </a:r>
          <a:endParaRPr lang="de-AT" sz="1200" kern="1200" dirty="0">
            <a:solidFill>
              <a:srgbClr val="121D27">
                <a:hueOff val="0"/>
                <a:satOff val="0"/>
                <a:lumOff val="0"/>
                <a:alphaOff val="0"/>
              </a:srgbClr>
            </a:solidFill>
            <a:latin typeface="Albert Sans" panose="020B0604020202020204" charset="0"/>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dirty="0">
              <a:latin typeface="Albert Sans" panose="020B0604020202020204" charset="0"/>
            </a:rPr>
            <a:t>Prüfmodus / </a:t>
          </a:r>
          <a:r>
            <a:rPr lang="de-AT" sz="1200" kern="1200" dirty="0">
              <a:solidFill>
                <a:srgbClr val="121D27">
                  <a:hueOff val="0"/>
                  <a:satOff val="0"/>
                  <a:lumOff val="0"/>
                  <a:alphaOff val="0"/>
                </a:srgbClr>
              </a:solidFill>
              <a:latin typeface="Albert Sans" panose="020B0604020202020204" charset="0"/>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dirty="0">
              <a:solidFill>
                <a:srgbClr val="121D27">
                  <a:hueOff val="0"/>
                  <a:satOff val="0"/>
                  <a:lumOff val="0"/>
                  <a:alphaOff val="0"/>
                </a:srgbClr>
              </a:solidFill>
              <a:latin typeface="Albert Sans" panose="020B0604020202020204" charset="0"/>
              <a:ea typeface="+mn-ea"/>
              <a:cs typeface="+mn-cs"/>
            </a:rPr>
            <a:t>Schularbeiten-</a:t>
          </a:r>
          <a:r>
            <a:rPr lang="de-AT" sz="1200" kern="1200" dirty="0">
              <a:latin typeface="Albert Sans" panose="020B0604020202020204" charset="0"/>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dirty="0">
              <a:solidFill>
                <a:srgbClr val="121D27">
                  <a:hueOff val="0"/>
                  <a:satOff val="0"/>
                  <a:lumOff val="0"/>
                  <a:alphaOff val="0"/>
                </a:srgbClr>
              </a:solidFill>
              <a:latin typeface="Albert Sans" panose="020B0604020202020204" charset="0"/>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dirty="0"/>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710698" y="40222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dirty="0" err="1">
                <a:latin typeface="Poppins"/>
                <a:ea typeface="Poppins"/>
                <a:cs typeface="Poppins"/>
                <a:sym typeface="Poppins"/>
              </a:rPr>
              <a:t>LearnHub</a:t>
            </a:r>
            <a:endParaRPr sz="6600" dirty="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Baumann, Gossenreiter, </a:t>
            </a:r>
            <a:br>
              <a:rPr lang="en" sz="1800" dirty="0"/>
            </a:br>
            <a:r>
              <a:rPr lang="en" sz="1800" dirty="0"/>
              <a:t>Hochbichler, Steinmair</a:t>
            </a:r>
          </a:p>
          <a:p>
            <a:pPr marL="0" lvl="0" indent="0" algn="l" rtl="0">
              <a:spcBef>
                <a:spcPts val="0"/>
              </a:spcBef>
              <a:spcAft>
                <a:spcPts val="0"/>
              </a:spcAft>
              <a:buNone/>
            </a:pPr>
            <a:endParaRPr lang="en" i="1" dirty="0">
              <a:solidFill>
                <a:schemeClr val="bg1">
                  <a:lumMod val="50000"/>
                </a:schemeClr>
              </a:solidFill>
            </a:endParaRPr>
          </a:p>
          <a:p>
            <a:pPr marL="0" lvl="0" indent="0" algn="l" rtl="0">
              <a:spcBef>
                <a:spcPts val="0"/>
              </a:spcBef>
              <a:spcAft>
                <a:spcPts val="0"/>
              </a:spcAft>
              <a:buNone/>
            </a:pPr>
            <a:r>
              <a:rPr lang="en" i="1" dirty="0">
                <a:solidFill>
                  <a:schemeClr val="bg1">
                    <a:lumMod val="50000"/>
                  </a:schemeClr>
                </a:solidFill>
              </a:rPr>
              <a:t>HTBLA Leonding, 3AHITM</a:t>
            </a:r>
            <a:br>
              <a:rPr lang="en" i="1" dirty="0">
                <a:solidFill>
                  <a:schemeClr val="bg1">
                    <a:lumMod val="50000"/>
                  </a:schemeClr>
                </a:solidFill>
              </a:rPr>
            </a:br>
            <a:r>
              <a:rPr lang="en" i="1" dirty="0">
                <a:solidFill>
                  <a:schemeClr val="bg1">
                    <a:lumMod val="50000"/>
                  </a:schemeClr>
                </a:solidFill>
              </a:rPr>
              <a:t>IT-Medientechnik</a:t>
            </a:r>
            <a:endParaRPr i="1" dirty="0">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Was ist mit</a:t>
            </a:r>
            <a:br>
              <a:rPr lang="en" dirty="0"/>
            </a:br>
            <a:r>
              <a:rPr lang="en" dirty="0"/>
              <a:t>Prüf-/Lernmodus gemeint?</a:t>
            </a:r>
            <a:endParaRPr dirty="0"/>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algn="l" rtl="0" fontAlgn="base">
              <a:buNone/>
            </a:pPr>
            <a:r>
              <a:rPr lang="de-DE" sz="1800" b="1" dirty="0">
                <a:solidFill>
                  <a:srgbClr val="000000"/>
                </a:solidFill>
                <a:effectLst/>
                <a:latin typeface="Calibri" panose="020F0502020204030204" pitchFamily="34" charset="0"/>
              </a:rPr>
              <a:t>Lernmodus: </a:t>
            </a:r>
          </a:p>
          <a:p>
            <a:pPr fontAlgn="base"/>
            <a:r>
              <a:rPr lang="de-DE" sz="1800" dirty="0">
                <a:solidFill>
                  <a:srgbClr val="000000"/>
                </a:solidFill>
                <a:latin typeface="Calibri" panose="020F0502020204030204" pitchFamily="34" charset="0"/>
              </a:rPr>
              <a:t>So eine Art Moodlequiz</a:t>
            </a:r>
            <a:endParaRPr lang="de-DE" sz="1800" b="0" i="0" dirty="0">
              <a:solidFill>
                <a:srgbClr val="000000"/>
              </a:solidFill>
              <a:effectLst/>
              <a:latin typeface="Calibri" panose="020F0502020204030204" pitchFamily="34" charset="0"/>
            </a:endParaRPr>
          </a:p>
          <a:p>
            <a:pPr fontAlgn="base"/>
            <a:r>
              <a:rPr lang="de-DE" b="0" i="0" dirty="0">
                <a:solidFill>
                  <a:srgbClr val="000000"/>
                </a:solidFill>
                <a:effectLst/>
                <a:latin typeface="Calibri" panose="020F0502020204030204" pitchFamily="34" charset="0"/>
              </a:rPr>
              <a:t>1. Lösung eingeben</a:t>
            </a:r>
          </a:p>
          <a:p>
            <a:pPr fontAlgn="base"/>
            <a:r>
              <a:rPr lang="de-DE" dirty="0">
                <a:solidFill>
                  <a:srgbClr val="000000"/>
                </a:solidFill>
                <a:latin typeface="Calibri" panose="020F0502020204030204" pitchFamily="34" charset="0"/>
              </a:rPr>
              <a:t>2. </a:t>
            </a:r>
            <a:r>
              <a:rPr lang="de-DE" b="0" i="0" dirty="0">
                <a:solidFill>
                  <a:srgbClr val="000000"/>
                </a:solidFill>
                <a:effectLst/>
                <a:latin typeface="Calibri" panose="020F0502020204030204" pitchFamily="34" charset="0"/>
              </a:rPr>
              <a:t>auf weiter klicken</a:t>
            </a:r>
          </a:p>
          <a:p>
            <a:pPr fontAlgn="base"/>
            <a:r>
              <a:rPr lang="de-DE" b="0" i="0" dirty="0">
                <a:solidFill>
                  <a:srgbClr val="000000"/>
                </a:solidFill>
                <a:effectLst/>
                <a:latin typeface="Calibri" panose="020F0502020204030204" pitchFamily="34" charset="0"/>
              </a:rPr>
              <a:t>3. Lösungsweg angezeigt </a:t>
            </a:r>
          </a:p>
          <a:p>
            <a:pPr marL="152400" indent="0" fontAlgn="base">
              <a:buNone/>
            </a:pPr>
            <a:endParaRPr lang="de-DE" sz="1200" b="0" i="0" dirty="0">
              <a:solidFill>
                <a:srgbClr val="000000"/>
              </a:solidFill>
              <a:effectLst/>
              <a:latin typeface="Calibri" panose="020F0502020204030204" pitchFamily="34" charset="0"/>
            </a:endParaRPr>
          </a:p>
          <a:p>
            <a:pPr marL="152400" indent="0" algn="l" rtl="0" fontAlgn="base">
              <a:buNone/>
            </a:pPr>
            <a:r>
              <a:rPr lang="de-DE" sz="1800" b="1" i="0" dirty="0">
                <a:solidFill>
                  <a:srgbClr val="000000"/>
                </a:solidFill>
                <a:effectLst/>
                <a:latin typeface="Calibri" panose="020F0502020204030204" pitchFamily="34" charset="0"/>
              </a:rPr>
              <a:t>Prüfmodus:  </a:t>
            </a:r>
          </a:p>
          <a:p>
            <a:pPr fontAlgn="base"/>
            <a:r>
              <a:rPr lang="de-DE" sz="1800" dirty="0">
                <a:solidFill>
                  <a:srgbClr val="000000"/>
                </a:solidFill>
                <a:latin typeface="Calibri" panose="020F0502020204030204" pitchFamily="34" charset="0"/>
              </a:rPr>
              <a:t>So eine Art Moodlequiz, </a:t>
            </a:r>
          </a:p>
          <a:p>
            <a:pPr fontAlgn="base"/>
            <a:r>
              <a:rPr lang="de-DE" dirty="0">
                <a:solidFill>
                  <a:srgbClr val="000000"/>
                </a:solidFill>
                <a:latin typeface="Calibri" panose="020F0502020204030204" pitchFamily="34" charset="0"/>
              </a:rPr>
              <a:t>1. Lösung eingeben</a:t>
            </a:r>
          </a:p>
          <a:p>
            <a:pPr fontAlgn="base"/>
            <a:r>
              <a:rPr lang="de-DE" dirty="0">
                <a:solidFill>
                  <a:srgbClr val="000000"/>
                </a:solidFill>
                <a:latin typeface="Calibri" panose="020F0502020204030204" pitchFamily="34" charset="0"/>
              </a:rPr>
              <a:t>2. Zeitläuft ab (50min)</a:t>
            </a:r>
          </a:p>
          <a:p>
            <a:pPr fontAlgn="base"/>
            <a:r>
              <a:rPr lang="de-DE" dirty="0">
                <a:solidFill>
                  <a:srgbClr val="000000"/>
                </a:solidFill>
                <a:latin typeface="Calibri" panose="020F0502020204030204" pitchFamily="34" charset="0"/>
              </a:rPr>
              <a:t>3. wenn Zeit vorbei =&gt; richtig oder falsch + Lösungsweg angezeigt </a:t>
            </a: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dirty="0"/>
              <a:t>M</a:t>
            </a:r>
            <a:r>
              <a:rPr lang="en" dirty="0"/>
              <a:t>omentaner Zwischenstand</a:t>
            </a:r>
            <a:endParaRPr dirty="0"/>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Zwischenstand:</a:t>
            </a:r>
            <a:endParaRPr dirty="0"/>
          </a:p>
        </p:txBody>
      </p:sp>
      <p:sp>
        <p:nvSpPr>
          <p:cNvPr id="641" name="Google Shape;641;p43"/>
          <p:cNvSpPr txBox="1"/>
          <p:nvPr/>
        </p:nvSpPr>
        <p:spPr>
          <a:xfrm>
            <a:off x="3289150" y="1297350"/>
            <a:ext cx="5141400" cy="80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Select a topic</a:t>
            </a:r>
            <a:r>
              <a:rPr lang="en">
                <a:solidFill>
                  <a:schemeClr val="dk1"/>
                </a:solidFill>
                <a:latin typeface="Albert Sans"/>
                <a:ea typeface="Albert Sans"/>
                <a:cs typeface="Albert Sans"/>
                <a:sym typeface="Albert Sans"/>
              </a:rPr>
              <a:t> for the essay and provide students with a list of vocabulary words. Students should </a:t>
            </a:r>
            <a:r>
              <a:rPr lang="en" b="1">
                <a:solidFill>
                  <a:schemeClr val="dk1"/>
                </a:solidFill>
                <a:latin typeface="Albert Sans"/>
                <a:ea typeface="Albert Sans"/>
                <a:cs typeface="Albert Sans"/>
                <a:sym typeface="Albert Sans"/>
              </a:rPr>
              <a:t>research the topic, outline the structure and write a well-constructed essay</a:t>
            </a:r>
            <a:endParaRPr b="1">
              <a:solidFill>
                <a:schemeClr val="dk1"/>
              </a:solidFill>
              <a:latin typeface="Albert Sans"/>
              <a:ea typeface="Albert Sans"/>
              <a:cs typeface="Albert Sans"/>
              <a:sym typeface="Albert Sans"/>
            </a:endParaRPr>
          </a:p>
        </p:txBody>
      </p:sp>
      <p:sp>
        <p:nvSpPr>
          <p:cNvPr id="642" name="Google Shape;642;p43"/>
          <p:cNvSpPr txBox="1"/>
          <p:nvPr/>
        </p:nvSpPr>
        <p:spPr>
          <a:xfrm>
            <a:off x="3289150" y="2271750"/>
            <a:ext cx="5141400" cy="46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sp>
        <p:nvSpPr>
          <p:cNvPr id="643" name="Google Shape;643;p43"/>
          <p:cNvSpPr txBox="1"/>
          <p:nvPr/>
        </p:nvSpPr>
        <p:spPr>
          <a:xfrm>
            <a:off x="3289150" y="2692575"/>
            <a:ext cx="5141400" cy="1825800"/>
          </a:xfrm>
          <a:prstGeom prst="rect">
            <a:avLst/>
          </a:prstGeom>
          <a:noFill/>
          <a:ln>
            <a:noFill/>
          </a:ln>
        </p:spPr>
        <p:txBody>
          <a:bodyPr spcFirstLastPara="1" wrap="square" lIns="91425" tIns="91425" rIns="91425" bIns="91425" anchor="t" anchorCtr="0">
            <a:noAutofit/>
          </a:bodyPr>
          <a:lstStyle/>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Impact of Curiosity on Personal Growth: </a:t>
            </a:r>
            <a:r>
              <a:rPr lang="en">
                <a:solidFill>
                  <a:schemeClr val="dk1"/>
                </a:solidFill>
                <a:latin typeface="Albert Sans"/>
                <a:ea typeface="Albert Sans"/>
                <a:cs typeface="Albert Sans"/>
                <a:sym typeface="Albert Sans"/>
              </a:rPr>
              <a:t>Discuss how curiosity drives learning, shapes perspectives, and contributes to individual growth</a:t>
            </a:r>
            <a:endParaRPr>
              <a:solidFill>
                <a:schemeClr val="dk1"/>
              </a:solidFill>
              <a:latin typeface="Albert Sans"/>
              <a:ea typeface="Albert Sans"/>
              <a:cs typeface="Albert Sans"/>
              <a:sym typeface="Albert Sans"/>
            </a:endParaRPr>
          </a:p>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Influence of Technology on Human Relationships:</a:t>
            </a:r>
            <a:r>
              <a:rPr lang="en">
                <a:solidFill>
                  <a:schemeClr val="dk1"/>
                </a:solidFill>
                <a:latin typeface="Albert Sans"/>
                <a:ea typeface="Albert Sans"/>
                <a:cs typeface="Albert Sans"/>
                <a:sym typeface="Albert Sans"/>
              </a:rPr>
              <a:t> Explore both positive and negative aspects, considering how technology has changed the way people connect, communicate, and maintain relationships</a:t>
            </a:r>
            <a:endParaRPr>
              <a:solidFill>
                <a:schemeClr val="dk1"/>
              </a:solidFill>
              <a:latin typeface="Albert Sans"/>
              <a:ea typeface="Albert Sans"/>
              <a:cs typeface="Albert Sans"/>
              <a:sym typeface="Albert Sans"/>
            </a:endParaRPr>
          </a:p>
        </p:txBody>
      </p:sp>
      <p:pic>
        <p:nvPicPr>
          <p:cNvPr id="644" name="Google Shape;644;p43"/>
          <p:cNvPicPr preferRelativeResize="0"/>
          <p:nvPr/>
        </p:nvPicPr>
        <p:blipFill rotWithShape="1">
          <a:blip r:embed="rId3">
            <a:alphaModFix/>
          </a:blip>
          <a:srcRect l="10404" t="4589" r="10412"/>
          <a:stretch/>
        </p:blipFill>
        <p:spPr>
          <a:xfrm>
            <a:off x="713225" y="1278653"/>
            <a:ext cx="2416099" cy="325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35"/>
          <p:cNvPicPr preferRelativeResize="0">
            <a:picLocks noGrp="1"/>
          </p:cNvPicPr>
          <p:nvPr>
            <p:ph type="pic" idx="2"/>
          </p:nvPr>
        </p:nvPicPr>
        <p:blipFill rotWithShape="1">
          <a:blip r:embed="rId3">
            <a:alphaModFix/>
          </a:blip>
          <a:srcRect/>
          <a:stretch/>
        </p:blipFill>
        <p:spPr>
          <a:xfrm>
            <a:off x="0" y="0"/>
            <a:ext cx="9144000" cy="5143500"/>
          </a:xfrm>
          <a:prstGeom prst="rect">
            <a:avLst/>
          </a:prstGeom>
        </p:spPr>
      </p:pic>
      <p:sp>
        <p:nvSpPr>
          <p:cNvPr id="402" name="Google Shape;402;p35"/>
          <p:cNvSpPr txBox="1">
            <a:spLocks noGrp="1"/>
          </p:cNvSpPr>
          <p:nvPr>
            <p:ph type="body" idx="1"/>
          </p:nvPr>
        </p:nvSpPr>
        <p:spPr>
          <a:xfrm>
            <a:off x="1255500" y="3999000"/>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Broaden horizons, one word at a time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 name="Google Shape;405;p35"/>
          <p:cNvSpPr/>
          <p:nvPr/>
        </p:nvSpPr>
        <p:spPr>
          <a:xfrm flipH="1">
            <a:off x="289738" y="23680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1627500" y="1525350"/>
            <a:ext cx="3858900" cy="14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123,000</a:t>
            </a:r>
            <a:endParaRPr dirty="0"/>
          </a:p>
        </p:txBody>
      </p:sp>
      <p:sp>
        <p:nvSpPr>
          <p:cNvPr id="411" name="Google Shape;411;p36"/>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Show how many people speak this language to encourage your students!</a:t>
            </a:r>
            <a:endParaRPr/>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6211854" y="1144844"/>
            <a:ext cx="1527515" cy="3593750"/>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Ideen</a:t>
            </a:r>
            <a:endParaRPr dirty="0"/>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Pronoun usage</a:t>
            </a:r>
            <a:endParaRPr dirty="0"/>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Correct tense</a:t>
            </a:r>
            <a:endParaRPr dirty="0"/>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learn about the right tense for each sentence!</a:t>
            </a:r>
            <a:endParaRPr dirty="0"/>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Übersicht</a:t>
            </a:r>
            <a:endParaRPr sz="3600" dirty="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a:t>
            </a:r>
            <a:endParaRPr dirty="0"/>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Ziel</a:t>
            </a:r>
            <a:endParaRPr dirty="0"/>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Idee</a:t>
            </a:r>
            <a:endParaRPr dirty="0"/>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Zwischenstand</a:t>
            </a:r>
            <a:endParaRPr dirty="0"/>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Vielen Dank für Eure Aufmerksamkeit</a:t>
            </a:r>
            <a:endParaRPr sz="4800" dirty="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dirty="0" err="1"/>
              <a:t>Credits</a:t>
            </a:r>
            <a:r>
              <a:rPr lang="de-AT" sz="1050" dirty="0"/>
              <a:t>: </a:t>
            </a:r>
            <a:r>
              <a:rPr lang="de-AT" sz="1050" dirty="0" err="1"/>
              <a:t>SlidesGo</a:t>
            </a:r>
            <a:endParaRPr lang="de-AT"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Team</a:t>
            </a:r>
            <a:endParaRPr dirty="0"/>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Unser</a:t>
            </a:r>
            <a:r>
              <a:rPr lang="en" dirty="0"/>
              <a:t> </a:t>
            </a:r>
            <a:r>
              <a:rPr lang="en" sz="3600" dirty="0"/>
              <a:t>Team</a:t>
            </a:r>
            <a:endParaRPr sz="3600" dirty="0"/>
          </a:p>
        </p:txBody>
      </p:sp>
      <p:sp>
        <p:nvSpPr>
          <p:cNvPr id="369" name="Google Shape;369;p32"/>
          <p:cNvSpPr txBox="1">
            <a:spLocks noGrp="1"/>
          </p:cNvSpPr>
          <p:nvPr>
            <p:ph type="subTitle" idx="4"/>
          </p:nvPr>
        </p:nvSpPr>
        <p:spPr>
          <a:xfrm>
            <a:off x="525921" y="3694305"/>
            <a:ext cx="8470844" cy="13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Isabella Baumann 	    Lien Hochbichler	     Stefanie Steinmair	         Thomas Gossenreiter</a:t>
            </a:r>
            <a:endParaRPr dirty="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63" y="1266612"/>
            <a:ext cx="1619394" cy="24132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843" y="1266611"/>
            <a:ext cx="1706157" cy="24132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Ziel</a:t>
            </a:r>
            <a:endParaRPr dirty="0"/>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Poppins"/>
                <a:ea typeface="Poppins"/>
                <a:cs typeface="Poppins"/>
                <a:sym typeface="Poppins"/>
              </a:rPr>
              <a:t>Nerv es denn nicht…</a:t>
            </a:r>
            <a:br>
              <a:rPr lang="en" b="1" dirty="0">
                <a:latin typeface="Poppins"/>
                <a:ea typeface="Poppins"/>
                <a:cs typeface="Poppins"/>
                <a:sym typeface="Poppins"/>
              </a:rPr>
            </a:br>
            <a:r>
              <a:rPr lang="en" sz="2400" b="1" dirty="0">
                <a:solidFill>
                  <a:schemeClr val="tx2">
                    <a:lumMod val="75000"/>
                  </a:schemeClr>
                </a:solidFill>
                <a:latin typeface="Poppins"/>
                <a:ea typeface="Poppins"/>
                <a:cs typeface="Poppins"/>
                <a:sym typeface="Poppins"/>
              </a:rPr>
              <a:t>…, wenn </a:t>
            </a:r>
            <a:r>
              <a:rPr lang="en" sz="2400" dirty="0">
                <a:latin typeface="Poppins"/>
                <a:ea typeface="Poppins"/>
                <a:cs typeface="Poppins"/>
                <a:sym typeface="Poppins"/>
              </a:rPr>
              <a:t>man üben möchte und </a:t>
            </a:r>
            <a:r>
              <a:rPr lang="en" sz="2400" b="1" dirty="0">
                <a:latin typeface="Poppins"/>
                <a:ea typeface="Poppins"/>
                <a:cs typeface="Poppins"/>
                <a:sym typeface="Poppins"/>
              </a:rPr>
              <a:t>keine</a:t>
            </a:r>
            <a:r>
              <a:rPr lang="en" sz="2400" dirty="0">
                <a:latin typeface="Poppins"/>
                <a:ea typeface="Poppins"/>
                <a:cs typeface="Poppins"/>
                <a:sym typeface="Poppins"/>
              </a:rPr>
              <a:t> Übungen findet.</a:t>
            </a:r>
            <a:br>
              <a:rPr lang="en" sz="2400" dirty="0">
                <a:latin typeface="Poppins"/>
                <a:ea typeface="Poppins"/>
                <a:cs typeface="Poppins"/>
                <a:sym typeface="Poppins"/>
              </a:rPr>
            </a:br>
            <a:r>
              <a:rPr lang="en" sz="2400" b="1" dirty="0">
                <a:solidFill>
                  <a:schemeClr val="tx2">
                    <a:lumMod val="75000"/>
                  </a:schemeClr>
                </a:solidFill>
                <a:latin typeface="Poppins"/>
                <a:ea typeface="Poppins"/>
                <a:cs typeface="Poppins"/>
                <a:sym typeface="Poppins"/>
              </a:rPr>
              <a:t>…, wenn </a:t>
            </a:r>
            <a:r>
              <a:rPr lang="en" sz="2400" dirty="0">
                <a:latin typeface="Poppins"/>
                <a:ea typeface="Poppins"/>
                <a:cs typeface="Poppins"/>
                <a:sym typeface="Poppins"/>
              </a:rPr>
              <a:t>man </a:t>
            </a:r>
            <a:r>
              <a:rPr lang="en" sz="2400" b="1" dirty="0">
                <a:latin typeface="Poppins"/>
                <a:ea typeface="Poppins"/>
                <a:cs typeface="Poppins"/>
                <a:sym typeface="Poppins"/>
              </a:rPr>
              <a:t>krank</a:t>
            </a:r>
            <a:r>
              <a:rPr lang="en" sz="2400" dirty="0">
                <a:latin typeface="Poppins"/>
                <a:ea typeface="Poppins"/>
                <a:cs typeface="Poppins"/>
                <a:sym typeface="Poppins"/>
              </a:rPr>
              <a:t> war und niemand einem die Sachen zum Nachschreiben bringen will.</a:t>
            </a:r>
            <a:br>
              <a:rPr lang="en" sz="2400" dirty="0">
                <a:latin typeface="Poppins"/>
                <a:ea typeface="Poppins"/>
                <a:cs typeface="Poppins"/>
                <a:sym typeface="Poppins"/>
              </a:rPr>
            </a:br>
            <a:r>
              <a:rPr lang="en" sz="2400" b="1" dirty="0">
                <a:solidFill>
                  <a:schemeClr val="tx2">
                    <a:lumMod val="75000"/>
                  </a:schemeClr>
                </a:solidFill>
                <a:latin typeface="Poppins"/>
                <a:ea typeface="Poppins"/>
                <a:cs typeface="Poppins"/>
                <a:sym typeface="Poppins"/>
              </a:rPr>
              <a:t>…, wenn </a:t>
            </a:r>
            <a:r>
              <a:rPr lang="en" sz="2400" dirty="0">
                <a:latin typeface="Poppins"/>
                <a:ea typeface="Poppins"/>
                <a:cs typeface="Poppins"/>
                <a:sym typeface="Poppins"/>
              </a:rPr>
              <a:t>man beim Lernen für die Matura realisiert, dass man </a:t>
            </a:r>
            <a:r>
              <a:rPr lang="en" sz="2400" b="1" dirty="0">
                <a:latin typeface="Poppins"/>
                <a:ea typeface="Poppins"/>
                <a:cs typeface="Poppins"/>
                <a:sym typeface="Poppins"/>
              </a:rPr>
              <a:t>nicht</a:t>
            </a:r>
            <a:r>
              <a:rPr lang="en" sz="2400" dirty="0">
                <a:latin typeface="Poppins"/>
                <a:ea typeface="Poppins"/>
                <a:cs typeface="Poppins"/>
                <a:sym typeface="Poppins"/>
              </a:rPr>
              <a:t> </a:t>
            </a:r>
            <a:r>
              <a:rPr lang="en" sz="2400" b="1" dirty="0">
                <a:latin typeface="Poppins"/>
                <a:ea typeface="Poppins"/>
                <a:cs typeface="Poppins"/>
                <a:sym typeface="Poppins"/>
              </a:rPr>
              <a:t>alle</a:t>
            </a:r>
            <a:r>
              <a:rPr lang="en" sz="2400" dirty="0">
                <a:latin typeface="Poppins"/>
                <a:ea typeface="Poppins"/>
                <a:cs typeface="Poppins"/>
                <a:sym typeface="Poppins"/>
              </a:rPr>
              <a:t> Unterlagen hat.</a:t>
            </a:r>
            <a:endParaRPr dirty="0">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Ziel</a:t>
            </a:r>
            <a:endParaRPr sz="3600" dirty="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SchülerInnen</a:t>
            </a:r>
            <a:r>
              <a:rPr lang="de-AT" sz="1800" b="0" i="0" dirty="0">
                <a:solidFill>
                  <a:srgbClr val="000000"/>
                </a:solidFill>
                <a:effectLst/>
                <a:latin typeface="Calibri" panose="020F0502020204030204" pitchFamily="34" charset="0"/>
              </a:rPr>
              <a:t> </a:t>
            </a:r>
            <a:r>
              <a:rPr lang="de-AT" dirty="0"/>
              <a:t>helfen SchülerInnen </a:t>
            </a:r>
            <a:r>
              <a:rPr lang="de-AT" sz="1800" b="0" i="0" dirty="0">
                <a:solidFill>
                  <a:srgbClr val="000000"/>
                </a:solidFill>
                <a:effectLst/>
                <a:latin typeface="Calibri" panose="020F0502020204030204" pitchFamily="34" charset="0"/>
              </a:rPr>
              <a:t> </a:t>
            </a:r>
            <a:endParaRPr dirty="0"/>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SchülerInnen helfen sich gegenseitig um einen gemeinsamen     Erfolg zu erzielen.</a:t>
            </a:r>
            <a:endParaRPr dirty="0"/>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dirty="0"/>
              <a:t>Seite kann zum Üben genutzt werden || Matura</a:t>
            </a:r>
            <a:endParaRPr dirty="0"/>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Schularbeitenbeispiele, MAK-Beispiele, Hausaufgabenbeispiele, …</a:t>
            </a:r>
            <a:endParaRPr dirty="0"/>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dirty="0"/>
              <a:t>Wenn man krank war, zum Nachschreiben </a:t>
            </a:r>
            <a:endParaRPr dirty="0"/>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weniger Aufwand für MitschülerInnen + Sicherheit das man up to date ist.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Idee</a:t>
            </a:r>
            <a:endParaRPr dirty="0"/>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dirty="0"/>
              <a:t>Idee</a:t>
            </a:r>
            <a:endParaRPr sz="3600" dirty="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Bildschirmpräsentation (16:9)</PresentationFormat>
  <Paragraphs>149</Paragraphs>
  <Slides>22</Slides>
  <Notes>22</Notes>
  <HiddenSlides>7</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Poppins</vt:lpstr>
      <vt:lpstr>Arial</vt:lpstr>
      <vt:lpstr>Lato</vt:lpstr>
      <vt:lpstr>Poppins SemiBold</vt:lpstr>
      <vt:lpstr>Albert Sans</vt:lpstr>
      <vt:lpstr>Calibri</vt:lpstr>
      <vt:lpstr>Debate and Persuasive Communication - German - Foreign Language - 11th grade by Slidesgo</vt:lpstr>
      <vt:lpstr>LearnHub</vt:lpstr>
      <vt:lpstr>Übersicht</vt:lpstr>
      <vt:lpstr>Team</vt:lpstr>
      <vt:lpstr>Unser Team</vt:lpstr>
      <vt:lpstr>Ziel</vt:lpstr>
      <vt:lpstr>Nerv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PowerPoint-Präsentation</vt:lpstr>
      <vt:lpstr>123,000</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lastModifiedBy>Hochbichler Lien</cp:lastModifiedBy>
  <cp:revision>12</cp:revision>
  <dcterms:modified xsi:type="dcterms:W3CDTF">2024-01-25T16:20:15Z</dcterms:modified>
</cp:coreProperties>
</file>