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319" r:id="rId7"/>
    <p:sldId id="262" r:id="rId8"/>
    <p:sldId id="263" r:id="rId9"/>
    <p:sldId id="264" r:id="rId10"/>
    <p:sldId id="309" r:id="rId11"/>
    <p:sldId id="267" r:id="rId12"/>
    <p:sldId id="316" r:id="rId13"/>
    <p:sldId id="268" r:id="rId14"/>
    <p:sldId id="269" r:id="rId15"/>
    <p:sldId id="270" r:id="rId16"/>
    <p:sldId id="317" r:id="rId17"/>
    <p:sldId id="318" r:id="rId18"/>
    <p:sldId id="29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E7E"/>
    <a:srgbClr val="FAF1CE"/>
    <a:srgbClr val="F4D964"/>
    <a:srgbClr val="94D9D4"/>
    <a:srgbClr val="D5F4D3"/>
    <a:srgbClr val="7BA9B5"/>
    <a:srgbClr val="7BA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8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-2232" y="-1146"/>
      </p:cViewPr>
      <p:guideLst>
        <p:guide orient="horz" pos="2179"/>
        <p:guide orient="horz" pos="513"/>
        <p:guide orient="horz" pos="3770"/>
        <p:guide orient="horz" pos="1321"/>
        <p:guide pos="3812"/>
        <p:guide pos="574"/>
        <p:guide pos="71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5" y="506870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C289EE7-8220-4490-A8A2-EB40C147EA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B65519FF-B1F0-4C70-9B33-B29F9B16A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10302" y="102783"/>
            <a:ext cx="1470836" cy="14708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467448" y="2399861"/>
            <a:ext cx="95780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分享人</a:t>
            </a:r>
            <a:r>
              <a:rPr lang="zh-CN" altLang="en-US" dirty="0" smtClean="0">
                <a:cs typeface="+mn-ea"/>
                <a:sym typeface="+mn-lt"/>
              </a:rPr>
              <a:t>：许国才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6558653" y="4041817"/>
            <a:ext cx="1871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配置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45465" y="1077595"/>
            <a:ext cx="10174605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dirty="0">
                <a:cs typeface="+mn-ea"/>
                <a:sym typeface="+mn-lt"/>
              </a:rPr>
              <a:t>逻辑库(sehema)，逻辑表(table)，配置分片（dataNode），配置物理库分片映射（dataHost）</a:t>
            </a:r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130" y="1664335"/>
            <a:ext cx="9723120" cy="4369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979170" y="2040255"/>
            <a:ext cx="10173335" cy="769620"/>
          </a:xfrm>
          <a:custGeom>
            <a:avLst/>
            <a:gdLst>
              <a:gd name="connsiteX0" fmla="*/ 0 w 2266626"/>
              <a:gd name="connsiteY0" fmla="*/ 186949 h 1869493"/>
              <a:gd name="connsiteX1" fmla="*/ 186949 w 2266626"/>
              <a:gd name="connsiteY1" fmla="*/ 0 h 1869493"/>
              <a:gd name="connsiteX2" fmla="*/ 2079677 w 2266626"/>
              <a:gd name="connsiteY2" fmla="*/ 0 h 1869493"/>
              <a:gd name="connsiteX3" fmla="*/ 2266626 w 2266626"/>
              <a:gd name="connsiteY3" fmla="*/ 186949 h 1869493"/>
              <a:gd name="connsiteX4" fmla="*/ 2266626 w 2266626"/>
              <a:gd name="connsiteY4" fmla="*/ 1682544 h 1869493"/>
              <a:gd name="connsiteX5" fmla="*/ 2079677 w 2266626"/>
              <a:gd name="connsiteY5" fmla="*/ 1869493 h 1869493"/>
              <a:gd name="connsiteX6" fmla="*/ 186949 w 2266626"/>
              <a:gd name="connsiteY6" fmla="*/ 1869493 h 1869493"/>
              <a:gd name="connsiteX7" fmla="*/ 0 w 2266626"/>
              <a:gd name="connsiteY7" fmla="*/ 1682544 h 1869493"/>
              <a:gd name="connsiteX8" fmla="*/ 0 w 2266626"/>
              <a:gd name="connsiteY8" fmla="*/ 186949 h 1869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66626" h="1869493">
                <a:moveTo>
                  <a:pt x="0" y="186949"/>
                </a:moveTo>
                <a:cubicBezTo>
                  <a:pt x="0" y="83700"/>
                  <a:pt x="83700" y="0"/>
                  <a:pt x="186949" y="0"/>
                </a:cubicBezTo>
                <a:lnTo>
                  <a:pt x="2079677" y="0"/>
                </a:lnTo>
                <a:cubicBezTo>
                  <a:pt x="2182926" y="0"/>
                  <a:pt x="2266626" y="83700"/>
                  <a:pt x="2266626" y="186949"/>
                </a:cubicBezTo>
                <a:lnTo>
                  <a:pt x="2266626" y="1682544"/>
                </a:lnTo>
                <a:cubicBezTo>
                  <a:pt x="2266626" y="1785793"/>
                  <a:pt x="2182926" y="1869493"/>
                  <a:pt x="2079677" y="1869493"/>
                </a:cubicBezTo>
                <a:lnTo>
                  <a:pt x="186949" y="1869493"/>
                </a:lnTo>
                <a:cubicBezTo>
                  <a:pt x="83700" y="1869493"/>
                  <a:pt x="0" y="1785793"/>
                  <a:pt x="0" y="1682544"/>
                </a:cubicBezTo>
                <a:lnTo>
                  <a:pt x="0" y="186949"/>
                </a:lnTo>
                <a:close/>
              </a:path>
            </a:pathLst>
          </a:custGeom>
          <a:ln>
            <a:solidFill>
              <a:srgbClr val="446E7E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1602" tIns="111602" rIns="111602" bIns="512208" numCol="1" spcCol="1270" anchor="t" anchorCtr="0">
            <a:noAutofit/>
          </a:bodyPr>
          <a:lstStyle/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2000" dirty="0">
                <a:cs typeface="+mn-ea"/>
                <a:sym typeface="+mn-lt"/>
              </a:rPr>
              <a:t>保存了所有mycat需要的</a:t>
            </a:r>
            <a:r>
              <a:rPr lang="zh-CN" altLang="en-US" sz="2000" dirty="0">
                <a:solidFill>
                  <a:srgbClr val="FF0000"/>
                </a:solidFill>
                <a:cs typeface="+mn-ea"/>
                <a:sym typeface="+mn-lt"/>
              </a:rPr>
              <a:t>系统配置信息</a:t>
            </a:r>
            <a:r>
              <a:rPr lang="zh-CN" altLang="en-US" sz="2000" dirty="0">
                <a:cs typeface="+mn-ea"/>
                <a:sym typeface="+mn-lt"/>
              </a:rPr>
              <a:t>。其在代码内直接的映射类为SystemConfig类。</a:t>
            </a:r>
            <a:endParaRPr lang="zh-CN" altLang="en-US" sz="2000" dirty="0">
              <a:cs typeface="+mn-ea"/>
              <a:sym typeface="+mn-lt"/>
            </a:endParaRPr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600" kern="1200">
              <a:cs typeface="+mn-ea"/>
              <a:sym typeface="+mn-lt"/>
            </a:endParaRPr>
          </a:p>
          <a:p>
            <a:pPr marL="285750" lvl="1" indent="-285750" algn="l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600" kern="120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7225" y="1098550"/>
            <a:ext cx="23704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600"/>
              <a:t>server.xml</a:t>
            </a:r>
            <a:endParaRPr lang="zh-CN" altLang="en-US" sz="3600"/>
          </a:p>
        </p:txBody>
      </p:sp>
      <p:sp>
        <p:nvSpPr>
          <p:cNvPr id="17" name="文本框 16"/>
          <p:cNvSpPr txBox="1"/>
          <p:nvPr/>
        </p:nvSpPr>
        <p:spPr>
          <a:xfrm>
            <a:off x="809625" y="3242945"/>
            <a:ext cx="96608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user标签：</a:t>
            </a:r>
            <a:r>
              <a:rPr lang="zh-CN" altLang="en-US" sz="2000"/>
              <a:t>用于定义登录mycat的</a:t>
            </a:r>
            <a:r>
              <a:rPr lang="zh-CN" altLang="en-US" sz="2000">
                <a:solidFill>
                  <a:srgbClr val="FF0000"/>
                </a:solidFill>
              </a:rPr>
              <a:t>用户和权限</a:t>
            </a:r>
            <a:endParaRPr lang="zh-CN" altLang="en-US" sz="2000">
              <a:solidFill>
                <a:srgbClr val="FF0000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3225" y="3892550"/>
            <a:ext cx="6692900" cy="12446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54075" y="5137150"/>
            <a:ext cx="9844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system标签：</a:t>
            </a:r>
            <a:r>
              <a:rPr lang="zh-CN" altLang="en-US" sz="2000"/>
              <a:t>这个标签内嵌套的所有property标签都与系统配置有关</a:t>
            </a:r>
            <a:endParaRPr lang="zh-CN" altLang="en-US" sz="2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60" y="5659120"/>
            <a:ext cx="8129905" cy="110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82980" y="506730"/>
            <a:ext cx="33680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446E7E"/>
                </a:solidFill>
                <a:cs typeface="+mn-ea"/>
                <a:sym typeface="+mn-lt"/>
              </a:rPr>
              <a:t>rule.xml</a:t>
            </a:r>
            <a:endParaRPr lang="zh-CN" altLang="en-US" sz="3200" dirty="0">
              <a:solidFill>
                <a:srgbClr val="446E7E"/>
              </a:solidFill>
              <a:cs typeface="+mn-ea"/>
              <a:sym typeface="+mn-lt"/>
            </a:endParaRPr>
          </a:p>
        </p:txBody>
      </p:sp>
      <p:sp>
        <p:nvSpPr>
          <p:cNvPr id="11" name="太阳形 10"/>
          <p:cNvSpPr/>
          <p:nvPr/>
        </p:nvSpPr>
        <p:spPr>
          <a:xfrm>
            <a:off x="4762803" y="2586521"/>
            <a:ext cx="852755" cy="842481"/>
          </a:xfrm>
          <a:prstGeom prst="su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禁止符 11"/>
          <p:cNvSpPr/>
          <p:nvPr/>
        </p:nvSpPr>
        <p:spPr>
          <a:xfrm>
            <a:off x="7221036" y="2658438"/>
            <a:ext cx="695445" cy="770562"/>
          </a:xfrm>
          <a:prstGeom prst="noSmoking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云形 12"/>
          <p:cNvSpPr/>
          <p:nvPr/>
        </p:nvSpPr>
        <p:spPr>
          <a:xfrm>
            <a:off x="4839128" y="4921323"/>
            <a:ext cx="776429" cy="534257"/>
          </a:xfrm>
          <a:prstGeom prst="clou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箭头: 下弧形 13"/>
          <p:cNvSpPr/>
          <p:nvPr/>
        </p:nvSpPr>
        <p:spPr>
          <a:xfrm>
            <a:off x="7078409" y="4921320"/>
            <a:ext cx="852753" cy="534258"/>
          </a:xfrm>
          <a:prstGeom prst="curvedUp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654300" y="568325"/>
            <a:ext cx="6997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cs typeface="+mn-ea"/>
                <a:sym typeface="+mn-lt"/>
              </a:rPr>
              <a:t>定义了我们对</a:t>
            </a:r>
            <a:r>
              <a:rPr lang="zh-CN" altLang="en-US" sz="2400" dirty="0">
                <a:solidFill>
                  <a:srgbClr val="FF0000"/>
                </a:solidFill>
                <a:cs typeface="+mn-ea"/>
                <a:sym typeface="+mn-lt"/>
              </a:rPr>
              <a:t>表进行拆分</a:t>
            </a:r>
            <a:r>
              <a:rPr lang="zh-CN" altLang="en-US" sz="2400" dirty="0">
                <a:cs typeface="+mn-ea"/>
                <a:sym typeface="+mn-lt"/>
              </a:rPr>
              <a:t>所涉及到的规则定义。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82980" y="1380490"/>
            <a:ext cx="1087755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分片枚举：</a:t>
            </a:r>
            <a:r>
              <a:rPr lang="zh-CN" altLang="en-US" dirty="0">
                <a:cs typeface="+mn-ea"/>
                <a:sym typeface="+mn-lt"/>
              </a:rPr>
              <a:t>通过在配置文件中配置可能的枚举id，自己配置分片，本规则适用于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特定的场景</a:t>
            </a:r>
            <a:r>
              <a:rPr lang="zh-CN" altLang="en-US" dirty="0">
                <a:cs typeface="+mn-ea"/>
                <a:sym typeface="+mn-lt"/>
              </a:rPr>
              <a:t>，比如有些业务需要按照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省份或区县</a:t>
            </a:r>
            <a:r>
              <a:rPr lang="zh-CN" altLang="en-US" dirty="0">
                <a:cs typeface="+mn-ea"/>
                <a:sym typeface="+mn-lt"/>
              </a:rPr>
              <a:t>来做保存。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2980" y="2198370"/>
            <a:ext cx="1087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固定分片hash算法：</a:t>
            </a:r>
            <a:r>
              <a:rPr lang="zh-CN" altLang="en-US" dirty="0">
                <a:cs typeface="+mn-ea"/>
                <a:sym typeface="+mn-lt"/>
              </a:rPr>
              <a:t>本条规则类似于十进制的求模运算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82980" y="2658745"/>
            <a:ext cx="10877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求模：</a:t>
            </a:r>
            <a:r>
              <a:rPr lang="zh-CN" altLang="en-US" dirty="0">
                <a:cs typeface="+mn-ea"/>
                <a:sym typeface="+mn-lt"/>
              </a:rPr>
              <a:t>此规则为对分片字段求摸运算。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88695" y="311912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按日期（天）分片：</a:t>
            </a:r>
            <a:r>
              <a:rPr lang="zh-CN" altLang="en-US" dirty="0">
                <a:cs typeface="+mn-ea"/>
                <a:sym typeface="+mn-lt"/>
              </a:rPr>
              <a:t>此规则为按天分片。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82980" y="3579495"/>
            <a:ext cx="108718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取模范围约束：</a:t>
            </a:r>
            <a:r>
              <a:rPr lang="zh-CN" altLang="en-US" dirty="0">
                <a:cs typeface="+mn-ea"/>
                <a:sym typeface="+mn-lt"/>
              </a:rPr>
              <a:t>此种规则是取模运算与范围约束的结合，主要为了后续数据迁移做准备，即可以自主决定取模后数据的节点分布。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02335" y="431673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ASCII码求模范围约束：</a:t>
            </a:r>
            <a:r>
              <a:rPr lang="zh-CN" altLang="en-US" dirty="0">
                <a:cs typeface="+mn-ea"/>
                <a:sym typeface="+mn-lt"/>
              </a:rPr>
              <a:t>此种规则类似于取模范围约束，此规则支持数据符号字母取模。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02335" y="4777105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字符串hash解析：</a:t>
            </a:r>
            <a:r>
              <a:rPr lang="zh-CN" altLang="en-US" dirty="0">
                <a:cs typeface="+mn-ea"/>
                <a:sym typeface="+mn-lt"/>
              </a:rPr>
              <a:t>此规则是截取字符串中的int数值hash分片。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82980" y="523748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一致性hash：</a:t>
            </a:r>
            <a:r>
              <a:rPr lang="zh-CN" altLang="en-US" dirty="0">
                <a:cs typeface="+mn-ea"/>
                <a:sym typeface="+mn-lt"/>
              </a:rPr>
              <a:t>一致性hash预算有效解决了分布式数据的扩容问题。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2335" y="5633085"/>
            <a:ext cx="108718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按单月小时拆分：</a:t>
            </a:r>
            <a:r>
              <a:rPr lang="zh-CN" altLang="en-US" dirty="0">
                <a:cs typeface="+mn-ea"/>
                <a:sym typeface="+mn-lt"/>
              </a:rPr>
              <a:t>此规则是单月内按照小时拆分，最小粒度是小时，可以一天最多24个分片，最少1个分片，一个月完后下月从头开始循环。每个月月尾，需要手工清理数据。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02335" y="6370320"/>
            <a:ext cx="10871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>
                <a:cs typeface="+mn-ea"/>
                <a:sym typeface="+mn-lt"/>
              </a:rPr>
              <a:t>自然月分片：</a:t>
            </a:r>
            <a:r>
              <a:rPr lang="zh-CN" altLang="en-US" dirty="0">
                <a:cs typeface="+mn-ea"/>
                <a:sym typeface="+mn-lt"/>
              </a:rPr>
              <a:t>按月份列分区 ，每个自然月一个分片，格式 between操作解析的范例。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5" grpId="0"/>
      <p:bldP spid="15" grpId="0"/>
      <p:bldP spid="18" grpId="0"/>
      <p:bldP spid="21" grpId="0"/>
      <p:bldP spid="24" grpId="0"/>
      <p:bldP spid="27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820" y="480695"/>
            <a:ext cx="10457180" cy="62649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300" y="13335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总体路由图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85" y="836930"/>
            <a:ext cx="30079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400" b="1"/>
              <a:t>MyCat经典实用场景</a:t>
            </a:r>
            <a:r>
              <a:rPr lang="zh-CN" altLang="en-US" sz="2400" b="1"/>
              <a:t> 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98295"/>
          <a:ext cx="10610215" cy="430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215"/>
              </a:tblGrid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单纯的读写分离，此时配置最为简单，支持读写分离，主从切换</a:t>
                      </a:r>
                      <a:endParaRPr lang="zh-CN" altLang="en-US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分表分库，对于超过1000 万的表进行分片，最大支持1000 亿的单表分片</a:t>
                      </a:r>
                      <a:endParaRPr lang="zh-CN" altLang="en-US"/>
                    </a:p>
                  </a:txBody>
                  <a:tcPr/>
                </a:tc>
              </a:tr>
              <a:tr h="6083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多租户应用，每个应用一个库，但应用程序只连接Mycat，从而不改造程序本身，实现多租户化</a:t>
                      </a:r>
                      <a:endParaRPr lang="zh-CN" altLang="en-US"/>
                    </a:p>
                  </a:txBody>
                  <a:tcPr/>
                </a:tc>
              </a:tr>
              <a:tr h="10223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报表系统，借助于Mycat的分表能力，处理大规模报表的统计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145923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替代Hbase，分析大数据作为海量数据实时查询的一种简单有效方案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箭头: 右 31"/>
          <p:cNvSpPr/>
          <p:nvPr/>
        </p:nvSpPr>
        <p:spPr>
          <a:xfrm>
            <a:off x="7102550" y="3710765"/>
            <a:ext cx="276447" cy="288747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3" name="五边形 32"/>
          <p:cNvSpPr/>
          <p:nvPr/>
        </p:nvSpPr>
        <p:spPr>
          <a:xfrm>
            <a:off x="9371074" y="3085112"/>
            <a:ext cx="254769" cy="244549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闪电形 33"/>
          <p:cNvSpPr/>
          <p:nvPr/>
        </p:nvSpPr>
        <p:spPr>
          <a:xfrm>
            <a:off x="8602430" y="4379656"/>
            <a:ext cx="265124" cy="256141"/>
          </a:xfrm>
          <a:prstGeom prst="lightningBol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5" name="泪滴形 34"/>
          <p:cNvSpPr/>
          <p:nvPr/>
        </p:nvSpPr>
        <p:spPr>
          <a:xfrm>
            <a:off x="10791967" y="3918039"/>
            <a:ext cx="200171" cy="208618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箭头: 十字 35"/>
          <p:cNvSpPr/>
          <p:nvPr/>
        </p:nvSpPr>
        <p:spPr>
          <a:xfrm>
            <a:off x="5961999" y="4635795"/>
            <a:ext cx="289939" cy="208618"/>
          </a:xfrm>
          <a:prstGeom prst="quad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969385" y="836930"/>
            <a:ext cx="35915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mycat </a:t>
            </a:r>
            <a:r>
              <a:rPr lang="zh-CN" altLang="en-US" sz="2400" b="1"/>
              <a:t>与ShardingJdbc </a:t>
            </a:r>
            <a:endParaRPr lang="zh-CN" altLang="en-US" sz="2400" b="1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98295"/>
          <a:ext cx="10635615" cy="4175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5205"/>
                <a:gridCol w="3545205"/>
                <a:gridCol w="3545205"/>
              </a:tblGrid>
              <a:tr h="58991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mycat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ShardingJdbc</a:t>
                      </a:r>
                      <a:endParaRPr lang="zh-CN" altLang="en-US"/>
                    </a:p>
                  </a:txBody>
                  <a:tcPr/>
                </a:tc>
              </a:tr>
              <a:tr h="5892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性能下降，因为多了一层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性能很好的</a:t>
                      </a:r>
                      <a:endParaRPr lang="zh-CN" altLang="en-US"/>
                    </a:p>
                  </a:txBody>
                  <a:tcPr/>
                </a:tc>
              </a:tr>
              <a:tr h="589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不支持跨数据库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支持跨数据库jdbc</a:t>
                      </a:r>
                      <a:endParaRPr lang="zh-CN" altLang="en-US"/>
                    </a:p>
                  </a:txBody>
                  <a:tcPr/>
                </a:tc>
              </a:tr>
              <a:tr h="9906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跨语言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跨语言（java 、php）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不支持跨语言（java），轻量级Java框架</a:t>
                      </a:r>
                      <a:endParaRPr lang="zh-CN" altLang="en-US"/>
                    </a:p>
                  </a:txBody>
                  <a:tcPr/>
                </a:tc>
              </a:tr>
              <a:tr h="14154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运维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mycat的使用对研发是无感知的，但是运维成本较大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不需要太多的运维，直接引入</a:t>
                      </a:r>
                      <a:r>
                        <a:rPr lang="en-US" altLang="zh-CN"/>
                        <a:t>jar</a:t>
                      </a:r>
                      <a:r>
                        <a:rPr lang="zh-CN" altLang="en-US"/>
                        <a:t>包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/>
          <p:cNvSpPr/>
          <p:nvPr/>
        </p:nvSpPr>
        <p:spPr>
          <a:xfrm>
            <a:off x="5615217" y="-126999"/>
            <a:ext cx="3465283" cy="2781300"/>
          </a:xfrm>
          <a:custGeom>
            <a:avLst/>
            <a:gdLst>
              <a:gd name="connsiteX0" fmla="*/ 3251200 w 3251200"/>
              <a:gd name="connsiteY0" fmla="*/ 63500 h 2654300"/>
              <a:gd name="connsiteX1" fmla="*/ 0 w 3251200"/>
              <a:gd name="connsiteY1" fmla="*/ 2654300 h 2654300"/>
              <a:gd name="connsiteX2" fmla="*/ 647700 w 3251200"/>
              <a:gd name="connsiteY2" fmla="*/ 0 h 2654300"/>
              <a:gd name="connsiteX3" fmla="*/ 3251200 w 3251200"/>
              <a:gd name="connsiteY3" fmla="*/ 63500 h 265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1200" h="2654300">
                <a:moveTo>
                  <a:pt x="3251200" y="63500"/>
                </a:moveTo>
                <a:lnTo>
                  <a:pt x="0" y="2654300"/>
                </a:lnTo>
                <a:lnTo>
                  <a:pt x="647700" y="0"/>
                </a:lnTo>
                <a:lnTo>
                  <a:pt x="3251200" y="63500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 rot="16200000">
            <a:off x="9248322" y="-289377"/>
            <a:ext cx="2654300" cy="3233057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pattFill prst="narVert">
            <a:fgClr>
              <a:srgbClr val="7BA9B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8958943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/>
        </p:nvSpPr>
        <p:spPr>
          <a:xfrm flipH="1">
            <a:off x="5664202" y="0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pct90">
            <a:fgClr>
              <a:srgbClr val="94D9D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0800000">
            <a:off x="-12699" y="0"/>
            <a:ext cx="1638300" cy="1333500"/>
          </a:xfrm>
          <a:custGeom>
            <a:avLst/>
            <a:gdLst>
              <a:gd name="connsiteX0" fmla="*/ 2634343 w 2654300"/>
              <a:gd name="connsiteY0" fmla="*/ 0 h 3233057"/>
              <a:gd name="connsiteX1" fmla="*/ 2654300 w 2654300"/>
              <a:gd name="connsiteY1" fmla="*/ 24493 h 3233057"/>
              <a:gd name="connsiteX2" fmla="*/ 2654300 w 2654300"/>
              <a:gd name="connsiteY2" fmla="*/ 3233057 h 3233057"/>
              <a:gd name="connsiteX3" fmla="*/ 0 w 2654300"/>
              <a:gd name="connsiteY3" fmla="*/ 3233057 h 323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4300" h="3233057">
                <a:moveTo>
                  <a:pt x="2634343" y="0"/>
                </a:moveTo>
                <a:lnTo>
                  <a:pt x="2654300" y="24493"/>
                </a:lnTo>
                <a:lnTo>
                  <a:pt x="2654300" y="3233057"/>
                </a:lnTo>
                <a:lnTo>
                  <a:pt x="0" y="3233057"/>
                </a:lnTo>
                <a:close/>
              </a:path>
            </a:pathLst>
          </a:cu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4409408" flipH="1">
            <a:off x="1076111" y="3283764"/>
            <a:ext cx="3263900" cy="56642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pattFill prst="lgConfetti">
            <a:fgClr>
              <a:srgbClr val="7BAAB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任意多边形: 形状 13"/>
          <p:cNvSpPr/>
          <p:nvPr/>
        </p:nvSpPr>
        <p:spPr>
          <a:xfrm rot="10800000" flipH="1">
            <a:off x="-43543" y="0"/>
            <a:ext cx="3065768" cy="4381500"/>
          </a:xfrm>
          <a:custGeom>
            <a:avLst/>
            <a:gdLst>
              <a:gd name="connsiteX0" fmla="*/ 0 w 3263900"/>
              <a:gd name="connsiteY0" fmla="*/ 0 h 5664200"/>
              <a:gd name="connsiteX1" fmla="*/ 1689100 w 3263900"/>
              <a:gd name="connsiteY1" fmla="*/ 5664200 h 5664200"/>
              <a:gd name="connsiteX2" fmla="*/ 3263900 w 3263900"/>
              <a:gd name="connsiteY2" fmla="*/ 2616200 h 5664200"/>
              <a:gd name="connsiteX3" fmla="*/ 0 w 3263900"/>
              <a:gd name="connsiteY3" fmla="*/ 0 h 566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3900" h="5664200">
                <a:moveTo>
                  <a:pt x="0" y="0"/>
                </a:moveTo>
                <a:lnTo>
                  <a:pt x="1689100" y="5664200"/>
                </a:lnTo>
                <a:lnTo>
                  <a:pt x="3263900" y="2616200"/>
                </a:lnTo>
                <a:lnTo>
                  <a:pt x="0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6858001" y="12700"/>
            <a:ext cx="5364843" cy="6896100"/>
          </a:xfrm>
          <a:custGeom>
            <a:avLst/>
            <a:gdLst>
              <a:gd name="connsiteX0" fmla="*/ 2044700 w 5435600"/>
              <a:gd name="connsiteY0" fmla="*/ 0 h 6883400"/>
              <a:gd name="connsiteX1" fmla="*/ 0 w 5435600"/>
              <a:gd name="connsiteY1" fmla="*/ 6883400 h 6883400"/>
              <a:gd name="connsiteX2" fmla="*/ 5435600 w 5435600"/>
              <a:gd name="connsiteY2" fmla="*/ 6870700 h 6883400"/>
              <a:gd name="connsiteX3" fmla="*/ 5321300 w 5435600"/>
              <a:gd name="connsiteY3" fmla="*/ 2616200 h 6883400"/>
              <a:gd name="connsiteX4" fmla="*/ 3810000 w 5435600"/>
              <a:gd name="connsiteY4" fmla="*/ 5638800 h 6883400"/>
              <a:gd name="connsiteX5" fmla="*/ 2044700 w 5435600"/>
              <a:gd name="connsiteY5" fmla="*/ 0 h 6883400"/>
              <a:gd name="connsiteX0-1" fmla="*/ 2121906 w 5435600"/>
              <a:gd name="connsiteY0-2" fmla="*/ 0 h 6986910"/>
              <a:gd name="connsiteX1-3" fmla="*/ 0 w 5435600"/>
              <a:gd name="connsiteY1-4" fmla="*/ 6986910 h 6986910"/>
              <a:gd name="connsiteX2-5" fmla="*/ 5435600 w 5435600"/>
              <a:gd name="connsiteY2-6" fmla="*/ 6974210 h 6986910"/>
              <a:gd name="connsiteX3-7" fmla="*/ 5321300 w 5435600"/>
              <a:gd name="connsiteY3-8" fmla="*/ 2719710 h 6986910"/>
              <a:gd name="connsiteX4-9" fmla="*/ 3810000 w 5435600"/>
              <a:gd name="connsiteY4-10" fmla="*/ 5742310 h 6986910"/>
              <a:gd name="connsiteX5-11" fmla="*/ 2121906 w 5435600"/>
              <a:gd name="connsiteY5-12" fmla="*/ 0 h 6986910"/>
              <a:gd name="connsiteX0-13" fmla="*/ 2109039 w 5435600"/>
              <a:gd name="connsiteY0-14" fmla="*/ 0 h 7025726"/>
              <a:gd name="connsiteX1-15" fmla="*/ 0 w 5435600"/>
              <a:gd name="connsiteY1-16" fmla="*/ 7025726 h 7025726"/>
              <a:gd name="connsiteX2-17" fmla="*/ 5435600 w 5435600"/>
              <a:gd name="connsiteY2-18" fmla="*/ 7013026 h 7025726"/>
              <a:gd name="connsiteX3-19" fmla="*/ 5321300 w 5435600"/>
              <a:gd name="connsiteY3-20" fmla="*/ 2758526 h 7025726"/>
              <a:gd name="connsiteX4-21" fmla="*/ 3810000 w 5435600"/>
              <a:gd name="connsiteY4-22" fmla="*/ 5781126 h 7025726"/>
              <a:gd name="connsiteX5-23" fmla="*/ 2109039 w 5435600"/>
              <a:gd name="connsiteY5-24" fmla="*/ 0 h 7025726"/>
              <a:gd name="connsiteX0-25" fmla="*/ 2109039 w 5435600"/>
              <a:gd name="connsiteY0-26" fmla="*/ 0 h 7025726"/>
              <a:gd name="connsiteX1-27" fmla="*/ 0 w 5435600"/>
              <a:gd name="connsiteY1-28" fmla="*/ 7025726 h 7025726"/>
              <a:gd name="connsiteX2-29" fmla="*/ 5435600 w 5435600"/>
              <a:gd name="connsiteY2-30" fmla="*/ 7013026 h 7025726"/>
              <a:gd name="connsiteX3-31" fmla="*/ 5385638 w 5435600"/>
              <a:gd name="connsiteY3-32" fmla="*/ 2719710 h 7025726"/>
              <a:gd name="connsiteX4-33" fmla="*/ 3810000 w 5435600"/>
              <a:gd name="connsiteY4-34" fmla="*/ 5781126 h 7025726"/>
              <a:gd name="connsiteX5-35" fmla="*/ 2109039 w 5435600"/>
              <a:gd name="connsiteY5-36" fmla="*/ 0 h 7025726"/>
              <a:gd name="connsiteX0-37" fmla="*/ 2109039 w 5435600"/>
              <a:gd name="connsiteY0-38" fmla="*/ 0 h 7025726"/>
              <a:gd name="connsiteX1-39" fmla="*/ 0 w 5435600"/>
              <a:gd name="connsiteY1-40" fmla="*/ 7025726 h 7025726"/>
              <a:gd name="connsiteX2-41" fmla="*/ 5435600 w 5435600"/>
              <a:gd name="connsiteY2-42" fmla="*/ 7013026 h 7025726"/>
              <a:gd name="connsiteX3-43" fmla="*/ 5411374 w 5435600"/>
              <a:gd name="connsiteY3-44" fmla="*/ 2719710 h 7025726"/>
              <a:gd name="connsiteX4-45" fmla="*/ 3810000 w 5435600"/>
              <a:gd name="connsiteY4-46" fmla="*/ 5781126 h 7025726"/>
              <a:gd name="connsiteX5-47" fmla="*/ 2109039 w 5435600"/>
              <a:gd name="connsiteY5-48" fmla="*/ 0 h 7025726"/>
              <a:gd name="connsiteX0-49" fmla="*/ 2109039 w 5435600"/>
              <a:gd name="connsiteY0-50" fmla="*/ 0 h 7025726"/>
              <a:gd name="connsiteX1-51" fmla="*/ 0 w 5435600"/>
              <a:gd name="connsiteY1-52" fmla="*/ 7025726 h 7025726"/>
              <a:gd name="connsiteX2-53" fmla="*/ 5435600 w 5435600"/>
              <a:gd name="connsiteY2-54" fmla="*/ 7013026 h 7025726"/>
              <a:gd name="connsiteX3-55" fmla="*/ 5411374 w 5435600"/>
              <a:gd name="connsiteY3-56" fmla="*/ 2719710 h 7025726"/>
              <a:gd name="connsiteX4-57" fmla="*/ 3848603 w 5435600"/>
              <a:gd name="connsiteY4-58" fmla="*/ 5690555 h 7025726"/>
              <a:gd name="connsiteX5-59" fmla="*/ 2109039 w 5435600"/>
              <a:gd name="connsiteY5-60" fmla="*/ 0 h 70257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5435600" h="7025726">
                <a:moveTo>
                  <a:pt x="2109039" y="0"/>
                </a:moveTo>
                <a:lnTo>
                  <a:pt x="0" y="7025726"/>
                </a:lnTo>
                <a:lnTo>
                  <a:pt x="5435600" y="7013026"/>
                </a:lnTo>
                <a:lnTo>
                  <a:pt x="5411374" y="2719710"/>
                </a:lnTo>
                <a:lnTo>
                  <a:pt x="3848603" y="5690555"/>
                </a:lnTo>
                <a:lnTo>
                  <a:pt x="2109039" y="0"/>
                </a:ln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10800000">
            <a:off x="3895354" y="12700"/>
            <a:ext cx="2405937" cy="5016500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任意多边形: 形状 17"/>
          <p:cNvSpPr/>
          <p:nvPr/>
        </p:nvSpPr>
        <p:spPr>
          <a:xfrm>
            <a:off x="-12699" y="0"/>
            <a:ext cx="1612900" cy="4318000"/>
          </a:xfrm>
          <a:custGeom>
            <a:avLst/>
            <a:gdLst>
              <a:gd name="connsiteX0" fmla="*/ 1612900 w 1612900"/>
              <a:gd name="connsiteY0" fmla="*/ 0 h 4318000"/>
              <a:gd name="connsiteX1" fmla="*/ 12700 w 1612900"/>
              <a:gd name="connsiteY1" fmla="*/ 1295400 h 4318000"/>
              <a:gd name="connsiteX2" fmla="*/ 0 w 1612900"/>
              <a:gd name="connsiteY2" fmla="*/ 4318000 h 4318000"/>
              <a:gd name="connsiteX3" fmla="*/ 1612900 w 1612900"/>
              <a:gd name="connsiteY3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2900" h="4318000">
                <a:moveTo>
                  <a:pt x="1612900" y="0"/>
                </a:moveTo>
                <a:lnTo>
                  <a:pt x="12700" y="1295400"/>
                </a:lnTo>
                <a:cubicBezTo>
                  <a:pt x="8467" y="2302933"/>
                  <a:pt x="4233" y="3310467"/>
                  <a:pt x="0" y="4318000"/>
                </a:cubicBezTo>
                <a:lnTo>
                  <a:pt x="1612900" y="0"/>
                </a:lnTo>
                <a:close/>
              </a:path>
            </a:pathLst>
          </a:custGeom>
          <a:pattFill prst="wdDnDiag">
            <a:fgClr>
              <a:srgbClr val="F4D9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4826000" y="2654300"/>
            <a:ext cx="2463800" cy="4267200"/>
          </a:xfrm>
          <a:custGeom>
            <a:avLst/>
            <a:gdLst>
              <a:gd name="connsiteX0" fmla="*/ 838200 w 2463800"/>
              <a:gd name="connsiteY0" fmla="*/ 0 h 4267200"/>
              <a:gd name="connsiteX1" fmla="*/ 0 w 2463800"/>
              <a:gd name="connsiteY1" fmla="*/ 3505200 h 4267200"/>
              <a:gd name="connsiteX2" fmla="*/ 1130300 w 2463800"/>
              <a:gd name="connsiteY2" fmla="*/ 4267200 h 4267200"/>
              <a:gd name="connsiteX3" fmla="*/ 2095500 w 2463800"/>
              <a:gd name="connsiteY3" fmla="*/ 4216400 h 4267200"/>
              <a:gd name="connsiteX4" fmla="*/ 2463800 w 2463800"/>
              <a:gd name="connsiteY4" fmla="*/ 2933700 h 4267200"/>
              <a:gd name="connsiteX5" fmla="*/ 838200 w 2463800"/>
              <a:gd name="connsiteY5" fmla="*/ 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63800" h="4267200">
                <a:moveTo>
                  <a:pt x="838200" y="0"/>
                </a:moveTo>
                <a:lnTo>
                  <a:pt x="0" y="3505200"/>
                </a:lnTo>
                <a:lnTo>
                  <a:pt x="1130300" y="4267200"/>
                </a:lnTo>
                <a:lnTo>
                  <a:pt x="2095500" y="4216400"/>
                </a:lnTo>
                <a:lnTo>
                  <a:pt x="2463800" y="2933700"/>
                </a:lnTo>
                <a:lnTo>
                  <a:pt x="838200" y="0"/>
                </a:lnTo>
                <a:close/>
              </a:path>
            </a:pathLst>
          </a:cu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-28294" y="-13284"/>
            <a:ext cx="5161185" cy="6966534"/>
          </a:xfrm>
          <a:custGeom>
            <a:avLst/>
            <a:gdLst>
              <a:gd name="connsiteX0" fmla="*/ 1727200 w 5245100"/>
              <a:gd name="connsiteY0" fmla="*/ 203200 h 7048500"/>
              <a:gd name="connsiteX1" fmla="*/ 3136900 w 5245100"/>
              <a:gd name="connsiteY1" fmla="*/ 2501900 h 7048500"/>
              <a:gd name="connsiteX2" fmla="*/ 0 w 5245100"/>
              <a:gd name="connsiteY2" fmla="*/ 4622800 h 7048500"/>
              <a:gd name="connsiteX3" fmla="*/ 88900 w 5245100"/>
              <a:gd name="connsiteY3" fmla="*/ 7048500 h 7048500"/>
              <a:gd name="connsiteX4" fmla="*/ 2628900 w 5245100"/>
              <a:gd name="connsiteY4" fmla="*/ 4648200 h 7048500"/>
              <a:gd name="connsiteX5" fmla="*/ 4927600 w 5245100"/>
              <a:gd name="connsiteY5" fmla="*/ 6286500 h 7048500"/>
              <a:gd name="connsiteX6" fmla="*/ 5245100 w 5245100"/>
              <a:gd name="connsiteY6" fmla="*/ 5130800 h 7048500"/>
              <a:gd name="connsiteX7" fmla="*/ 4000500 w 5245100"/>
              <a:gd name="connsiteY7" fmla="*/ 0 h 7048500"/>
              <a:gd name="connsiteX8" fmla="*/ 1663700 w 5245100"/>
              <a:gd name="connsiteY8" fmla="*/ 38100 h 7048500"/>
              <a:gd name="connsiteX9" fmla="*/ 1727200 w 5245100"/>
              <a:gd name="connsiteY9" fmla="*/ 203200 h 7048500"/>
              <a:gd name="connsiteX0-1" fmla="*/ 1727200 w 5245100"/>
              <a:gd name="connsiteY0-2" fmla="*/ 203200 h 7048500"/>
              <a:gd name="connsiteX1-3" fmla="*/ 3098800 w 5245100"/>
              <a:gd name="connsiteY1-4" fmla="*/ 2463800 h 7048500"/>
              <a:gd name="connsiteX2-5" fmla="*/ 0 w 5245100"/>
              <a:gd name="connsiteY2-6" fmla="*/ 4622800 h 7048500"/>
              <a:gd name="connsiteX3-7" fmla="*/ 88900 w 5245100"/>
              <a:gd name="connsiteY3-8" fmla="*/ 7048500 h 7048500"/>
              <a:gd name="connsiteX4-9" fmla="*/ 2628900 w 5245100"/>
              <a:gd name="connsiteY4-10" fmla="*/ 4648200 h 7048500"/>
              <a:gd name="connsiteX5-11" fmla="*/ 4927600 w 5245100"/>
              <a:gd name="connsiteY5-12" fmla="*/ 6286500 h 7048500"/>
              <a:gd name="connsiteX6-13" fmla="*/ 5245100 w 5245100"/>
              <a:gd name="connsiteY6-14" fmla="*/ 5130800 h 7048500"/>
              <a:gd name="connsiteX7-15" fmla="*/ 4000500 w 5245100"/>
              <a:gd name="connsiteY7-16" fmla="*/ 0 h 7048500"/>
              <a:gd name="connsiteX8-17" fmla="*/ 1663700 w 5245100"/>
              <a:gd name="connsiteY8-18" fmla="*/ 38100 h 7048500"/>
              <a:gd name="connsiteX9-19" fmla="*/ 1727200 w 5245100"/>
              <a:gd name="connsiteY9-20" fmla="*/ 203200 h 7048500"/>
              <a:gd name="connsiteX0-21" fmla="*/ 1739900 w 5257800"/>
              <a:gd name="connsiteY0-22" fmla="*/ 203200 h 7048500"/>
              <a:gd name="connsiteX1-23" fmla="*/ 3111500 w 5257800"/>
              <a:gd name="connsiteY1-24" fmla="*/ 2463800 h 7048500"/>
              <a:gd name="connsiteX2-25" fmla="*/ 0 w 5257800"/>
              <a:gd name="connsiteY2-26" fmla="*/ 4483100 h 7048500"/>
              <a:gd name="connsiteX3-27" fmla="*/ 101600 w 5257800"/>
              <a:gd name="connsiteY3-28" fmla="*/ 7048500 h 7048500"/>
              <a:gd name="connsiteX4-29" fmla="*/ 2641600 w 5257800"/>
              <a:gd name="connsiteY4-30" fmla="*/ 4648200 h 7048500"/>
              <a:gd name="connsiteX5-31" fmla="*/ 4940300 w 5257800"/>
              <a:gd name="connsiteY5-32" fmla="*/ 6286500 h 7048500"/>
              <a:gd name="connsiteX6-33" fmla="*/ 5257800 w 5257800"/>
              <a:gd name="connsiteY6-34" fmla="*/ 5130800 h 7048500"/>
              <a:gd name="connsiteX7-35" fmla="*/ 4013200 w 5257800"/>
              <a:gd name="connsiteY7-36" fmla="*/ 0 h 7048500"/>
              <a:gd name="connsiteX8-37" fmla="*/ 1676400 w 5257800"/>
              <a:gd name="connsiteY8-38" fmla="*/ 38100 h 7048500"/>
              <a:gd name="connsiteX9-39" fmla="*/ 1739900 w 5257800"/>
              <a:gd name="connsiteY9-40" fmla="*/ 203200 h 7048500"/>
              <a:gd name="connsiteX0-41" fmla="*/ 1739900 w 5257800"/>
              <a:gd name="connsiteY0-42" fmla="*/ 203200 h 7048500"/>
              <a:gd name="connsiteX1-43" fmla="*/ 3085893 w 5257800"/>
              <a:gd name="connsiteY1-44" fmla="*/ 2425107 h 7048500"/>
              <a:gd name="connsiteX2-45" fmla="*/ 0 w 5257800"/>
              <a:gd name="connsiteY2-46" fmla="*/ 4483100 h 7048500"/>
              <a:gd name="connsiteX3-47" fmla="*/ 101600 w 5257800"/>
              <a:gd name="connsiteY3-48" fmla="*/ 7048500 h 7048500"/>
              <a:gd name="connsiteX4-49" fmla="*/ 2641600 w 5257800"/>
              <a:gd name="connsiteY4-50" fmla="*/ 4648200 h 7048500"/>
              <a:gd name="connsiteX5-51" fmla="*/ 4940300 w 5257800"/>
              <a:gd name="connsiteY5-52" fmla="*/ 6286500 h 7048500"/>
              <a:gd name="connsiteX6-53" fmla="*/ 5257800 w 5257800"/>
              <a:gd name="connsiteY6-54" fmla="*/ 5130800 h 7048500"/>
              <a:gd name="connsiteX7-55" fmla="*/ 4013200 w 5257800"/>
              <a:gd name="connsiteY7-56" fmla="*/ 0 h 7048500"/>
              <a:gd name="connsiteX8-57" fmla="*/ 1676400 w 5257800"/>
              <a:gd name="connsiteY8-58" fmla="*/ 38100 h 7048500"/>
              <a:gd name="connsiteX9-59" fmla="*/ 1739900 w 5257800"/>
              <a:gd name="connsiteY9-60" fmla="*/ 203200 h 7048500"/>
              <a:gd name="connsiteX0-61" fmla="*/ 1739900 w 5257800"/>
              <a:gd name="connsiteY0-62" fmla="*/ 229588 h 7074888"/>
              <a:gd name="connsiteX1-63" fmla="*/ 3085893 w 5257800"/>
              <a:gd name="connsiteY1-64" fmla="*/ 2451495 h 7074888"/>
              <a:gd name="connsiteX2-65" fmla="*/ 0 w 5257800"/>
              <a:gd name="connsiteY2-66" fmla="*/ 4509488 h 7074888"/>
              <a:gd name="connsiteX3-67" fmla="*/ 101600 w 5257800"/>
              <a:gd name="connsiteY3-68" fmla="*/ 7074888 h 7074888"/>
              <a:gd name="connsiteX4-69" fmla="*/ 2641600 w 5257800"/>
              <a:gd name="connsiteY4-70" fmla="*/ 4674588 h 7074888"/>
              <a:gd name="connsiteX5-71" fmla="*/ 4940300 w 5257800"/>
              <a:gd name="connsiteY5-72" fmla="*/ 6312888 h 7074888"/>
              <a:gd name="connsiteX6-73" fmla="*/ 5257800 w 5257800"/>
              <a:gd name="connsiteY6-74" fmla="*/ 5157188 h 7074888"/>
              <a:gd name="connsiteX7-75" fmla="*/ 4013200 w 5257800"/>
              <a:gd name="connsiteY7-76" fmla="*/ 26388 h 7074888"/>
              <a:gd name="connsiteX8-77" fmla="*/ 1663597 w 5257800"/>
              <a:gd name="connsiteY8-78" fmla="*/ 0 h 7074888"/>
              <a:gd name="connsiteX9-79" fmla="*/ 1739900 w 5257800"/>
              <a:gd name="connsiteY9-80" fmla="*/ 229588 h 7074888"/>
              <a:gd name="connsiteX0-81" fmla="*/ 1739900 w 5257800"/>
              <a:gd name="connsiteY0-82" fmla="*/ 229588 h 7074888"/>
              <a:gd name="connsiteX1-83" fmla="*/ 3085893 w 5257800"/>
              <a:gd name="connsiteY1-84" fmla="*/ 2451495 h 7074888"/>
              <a:gd name="connsiteX2-85" fmla="*/ 0 w 5257800"/>
              <a:gd name="connsiteY2-86" fmla="*/ 4509488 h 7074888"/>
              <a:gd name="connsiteX3-87" fmla="*/ 101600 w 5257800"/>
              <a:gd name="connsiteY3-88" fmla="*/ 7074888 h 7074888"/>
              <a:gd name="connsiteX4-89" fmla="*/ 2641600 w 5257800"/>
              <a:gd name="connsiteY4-90" fmla="*/ 4674588 h 7074888"/>
              <a:gd name="connsiteX5-91" fmla="*/ 4940300 w 5257800"/>
              <a:gd name="connsiteY5-92" fmla="*/ 6312888 h 7074888"/>
              <a:gd name="connsiteX6-93" fmla="*/ 5257800 w 5257800"/>
              <a:gd name="connsiteY6-94" fmla="*/ 5157188 h 7074888"/>
              <a:gd name="connsiteX7-95" fmla="*/ 4064413 w 5257800"/>
              <a:gd name="connsiteY7-96" fmla="*/ 13491 h 7074888"/>
              <a:gd name="connsiteX8-97" fmla="*/ 1663597 w 5257800"/>
              <a:gd name="connsiteY8-98" fmla="*/ 0 h 7074888"/>
              <a:gd name="connsiteX9-99" fmla="*/ 1739900 w 5257800"/>
              <a:gd name="connsiteY9-100" fmla="*/ 229588 h 7074888"/>
              <a:gd name="connsiteX0-101" fmla="*/ 1739900 w 5283407"/>
              <a:gd name="connsiteY0-102" fmla="*/ 229588 h 7074888"/>
              <a:gd name="connsiteX1-103" fmla="*/ 3085893 w 5283407"/>
              <a:gd name="connsiteY1-104" fmla="*/ 2451495 h 7074888"/>
              <a:gd name="connsiteX2-105" fmla="*/ 0 w 5283407"/>
              <a:gd name="connsiteY2-106" fmla="*/ 4509488 h 7074888"/>
              <a:gd name="connsiteX3-107" fmla="*/ 101600 w 5283407"/>
              <a:gd name="connsiteY3-108" fmla="*/ 7074888 h 7074888"/>
              <a:gd name="connsiteX4-109" fmla="*/ 2641600 w 5283407"/>
              <a:gd name="connsiteY4-110" fmla="*/ 4674588 h 7074888"/>
              <a:gd name="connsiteX5-111" fmla="*/ 4940300 w 5283407"/>
              <a:gd name="connsiteY5-112" fmla="*/ 6312888 h 7074888"/>
              <a:gd name="connsiteX6-113" fmla="*/ 5283407 w 5283407"/>
              <a:gd name="connsiteY6-114" fmla="*/ 5054008 h 7074888"/>
              <a:gd name="connsiteX7-115" fmla="*/ 4064413 w 5283407"/>
              <a:gd name="connsiteY7-116" fmla="*/ 13491 h 7074888"/>
              <a:gd name="connsiteX8-117" fmla="*/ 1663597 w 5283407"/>
              <a:gd name="connsiteY8-118" fmla="*/ 0 h 7074888"/>
              <a:gd name="connsiteX9-119" fmla="*/ 1739900 w 5283407"/>
              <a:gd name="connsiteY9-120" fmla="*/ 229588 h 7074888"/>
              <a:gd name="connsiteX0-121" fmla="*/ 1739900 w 5283407"/>
              <a:gd name="connsiteY0-122" fmla="*/ 229588 h 7074888"/>
              <a:gd name="connsiteX1-123" fmla="*/ 3085893 w 5283407"/>
              <a:gd name="connsiteY1-124" fmla="*/ 2451495 h 7074888"/>
              <a:gd name="connsiteX2-125" fmla="*/ 0 w 5283407"/>
              <a:gd name="connsiteY2-126" fmla="*/ 4432103 h 7074888"/>
              <a:gd name="connsiteX3-127" fmla="*/ 101600 w 5283407"/>
              <a:gd name="connsiteY3-128" fmla="*/ 7074888 h 7074888"/>
              <a:gd name="connsiteX4-129" fmla="*/ 2641600 w 5283407"/>
              <a:gd name="connsiteY4-130" fmla="*/ 4674588 h 7074888"/>
              <a:gd name="connsiteX5-131" fmla="*/ 4940300 w 5283407"/>
              <a:gd name="connsiteY5-132" fmla="*/ 6312888 h 7074888"/>
              <a:gd name="connsiteX6-133" fmla="*/ 5283407 w 5283407"/>
              <a:gd name="connsiteY6-134" fmla="*/ 5054008 h 7074888"/>
              <a:gd name="connsiteX7-135" fmla="*/ 4064413 w 5283407"/>
              <a:gd name="connsiteY7-136" fmla="*/ 13491 h 7074888"/>
              <a:gd name="connsiteX8-137" fmla="*/ 1663597 w 5283407"/>
              <a:gd name="connsiteY8-138" fmla="*/ 0 h 7074888"/>
              <a:gd name="connsiteX9-139" fmla="*/ 1739900 w 5283407"/>
              <a:gd name="connsiteY9-140" fmla="*/ 229588 h 7074888"/>
              <a:gd name="connsiteX0-141" fmla="*/ 1769024 w 5312531"/>
              <a:gd name="connsiteY0-142" fmla="*/ 229588 h 7074888"/>
              <a:gd name="connsiteX1-143" fmla="*/ 3115017 w 5312531"/>
              <a:gd name="connsiteY1-144" fmla="*/ 2451495 h 7074888"/>
              <a:gd name="connsiteX2-145" fmla="*/ 29124 w 5312531"/>
              <a:gd name="connsiteY2-146" fmla="*/ 4432103 h 7074888"/>
              <a:gd name="connsiteX3-147" fmla="*/ 0 w 5312531"/>
              <a:gd name="connsiteY3-148" fmla="*/ 7074888 h 7074888"/>
              <a:gd name="connsiteX4-149" fmla="*/ 2670724 w 5312531"/>
              <a:gd name="connsiteY4-150" fmla="*/ 4674588 h 7074888"/>
              <a:gd name="connsiteX5-151" fmla="*/ 4969424 w 5312531"/>
              <a:gd name="connsiteY5-152" fmla="*/ 6312888 h 7074888"/>
              <a:gd name="connsiteX6-153" fmla="*/ 5312531 w 5312531"/>
              <a:gd name="connsiteY6-154" fmla="*/ 5054008 h 7074888"/>
              <a:gd name="connsiteX7-155" fmla="*/ 4093537 w 5312531"/>
              <a:gd name="connsiteY7-156" fmla="*/ 13491 h 7074888"/>
              <a:gd name="connsiteX8-157" fmla="*/ 1692721 w 5312531"/>
              <a:gd name="connsiteY8-158" fmla="*/ 0 h 7074888"/>
              <a:gd name="connsiteX9-159" fmla="*/ 1769024 w 5312531"/>
              <a:gd name="connsiteY9-160" fmla="*/ 229588 h 7074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5312531" h="7074888">
                <a:moveTo>
                  <a:pt x="1769024" y="229588"/>
                </a:moveTo>
                <a:lnTo>
                  <a:pt x="3115017" y="2451495"/>
                </a:lnTo>
                <a:lnTo>
                  <a:pt x="29124" y="4432103"/>
                </a:lnTo>
                <a:lnTo>
                  <a:pt x="0" y="7074888"/>
                </a:lnTo>
                <a:lnTo>
                  <a:pt x="2670724" y="4674588"/>
                </a:lnTo>
                <a:lnTo>
                  <a:pt x="4969424" y="6312888"/>
                </a:lnTo>
                <a:lnTo>
                  <a:pt x="5312531" y="5054008"/>
                </a:lnTo>
                <a:lnTo>
                  <a:pt x="4093537" y="13491"/>
                </a:lnTo>
                <a:lnTo>
                  <a:pt x="1692721" y="0"/>
                </a:lnTo>
                <a:lnTo>
                  <a:pt x="1769024" y="229588"/>
                </a:lnTo>
                <a:close/>
              </a:path>
            </a:pathLst>
          </a:cu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对话气泡: 矩形 21"/>
          <p:cNvSpPr/>
          <p:nvPr/>
        </p:nvSpPr>
        <p:spPr>
          <a:xfrm>
            <a:off x="911226" y="873125"/>
            <a:ext cx="10369551" cy="4536944"/>
          </a:xfrm>
          <a:prstGeom prst="wedge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0590893" y="4724400"/>
            <a:ext cx="837936" cy="837936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0272127" y="-749695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空心弧 24"/>
          <p:cNvSpPr/>
          <p:nvPr/>
        </p:nvSpPr>
        <p:spPr>
          <a:xfrm>
            <a:off x="1489342" y="2159000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6" name="空心弧 25"/>
          <p:cNvSpPr/>
          <p:nvPr/>
        </p:nvSpPr>
        <p:spPr>
          <a:xfrm>
            <a:off x="9360578" y="5143368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空心弧 26"/>
          <p:cNvSpPr/>
          <p:nvPr/>
        </p:nvSpPr>
        <p:spPr>
          <a:xfrm rot="17333695">
            <a:off x="7509359" y="1079501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8" name="空心弧 27"/>
          <p:cNvSpPr/>
          <p:nvPr/>
        </p:nvSpPr>
        <p:spPr>
          <a:xfrm rot="17333695">
            <a:off x="1668787" y="5084855"/>
            <a:ext cx="538359" cy="495300"/>
          </a:xfrm>
          <a:prstGeom prst="blockArc">
            <a:avLst>
              <a:gd name="adj1" fmla="val 10800000"/>
              <a:gd name="adj2" fmla="val 1462842"/>
              <a:gd name="adj3" fmla="val 10866"/>
            </a:avLst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156654" y="149135"/>
            <a:ext cx="1378132" cy="1378132"/>
          </a:xfrm>
          <a:prstGeom prst="ellipse">
            <a:avLst/>
          </a:prstGeom>
          <a:pattFill prst="pct8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7434203" y="5222108"/>
            <a:ext cx="960120" cy="766410"/>
            <a:chOff x="7434203" y="5120508"/>
            <a:chExt cx="960120" cy="766410"/>
          </a:xfrm>
        </p:grpSpPr>
        <p:sp>
          <p:nvSpPr>
            <p:cNvPr id="30" name="椭圆 29"/>
            <p:cNvSpPr/>
            <p:nvPr/>
          </p:nvSpPr>
          <p:spPr>
            <a:xfrm>
              <a:off x="74342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5256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76170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7085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77999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78914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98284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07428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816572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825716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8348603" y="512050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4342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5256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76170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77085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7999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8914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98284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807428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816572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825716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348603" y="5210594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74342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75256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76170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77085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77999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78914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98284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807428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816572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825716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8348603" y="5300681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74342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75256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76170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77085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77999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78914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798284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807428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>
              <a:off x="816572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825716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8348603" y="5390767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74342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75256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76170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77085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77999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78914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798284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807428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16572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825716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8348603" y="5480853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74342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75256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76170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77085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77999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78914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798284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807428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816572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825716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8348603" y="5570940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74342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75256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76170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77085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77999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78914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798284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807428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816572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825716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8348603" y="5661026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74342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75256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6170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77085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7999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78914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798284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807428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816572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825716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8348603" y="5751112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74342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75256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76170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77085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77999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3" name="椭圆 122"/>
            <p:cNvSpPr/>
            <p:nvPr/>
          </p:nvSpPr>
          <p:spPr>
            <a:xfrm>
              <a:off x="78914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798284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807428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16572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25716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8348603" y="5841198"/>
              <a:ext cx="45720" cy="4572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0" name="文本框 129"/>
          <p:cNvSpPr txBox="1"/>
          <p:nvPr/>
        </p:nvSpPr>
        <p:spPr>
          <a:xfrm>
            <a:off x="1583560" y="2399862"/>
            <a:ext cx="957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谢谢观看</a:t>
            </a:r>
            <a:endParaRPr lang="zh-CN" altLang="en-US" sz="7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3" name="文本框 130"/>
          <p:cNvSpPr txBox="1"/>
          <p:nvPr/>
        </p:nvSpPr>
        <p:spPr>
          <a:xfrm>
            <a:off x="4000000" y="4054387"/>
            <a:ext cx="225646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分享人</a:t>
            </a:r>
            <a:r>
              <a:rPr lang="zh-CN" altLang="en-US" dirty="0" smtClean="0">
                <a:cs typeface="+mn-ea"/>
                <a:sym typeface="+mn-lt"/>
              </a:rPr>
              <a:t>：许国才</a:t>
            </a:r>
            <a:endParaRPr lang="zh-CN" altLang="en-US" dirty="0" smtClean="0">
              <a:cs typeface="+mn-ea"/>
              <a:sym typeface="+mn-lt"/>
            </a:endParaRPr>
          </a:p>
        </p:txBody>
      </p:sp>
      <p:sp>
        <p:nvSpPr>
          <p:cNvPr id="134" name="文本框 131"/>
          <p:cNvSpPr txBox="1"/>
          <p:nvPr/>
        </p:nvSpPr>
        <p:spPr>
          <a:xfrm>
            <a:off x="6558653" y="4041817"/>
            <a:ext cx="18716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cs typeface="+mn-ea"/>
                <a:sym typeface="+mn-lt"/>
              </a:rPr>
              <a:t>日期</a:t>
            </a:r>
            <a:r>
              <a:rPr lang="zh-CN" altLang="en-US" dirty="0" smtClean="0">
                <a:cs typeface="+mn-ea"/>
                <a:sym typeface="+mn-lt"/>
              </a:rPr>
              <a:t>：</a:t>
            </a:r>
            <a:r>
              <a:rPr lang="en-US" altLang="zh-CN" dirty="0" smtClean="0">
                <a:cs typeface="+mn-ea"/>
                <a:sym typeface="+mn-lt"/>
              </a:rPr>
              <a:t>2020.12</a:t>
            </a:r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3" grpId="0"/>
      <p:bldP spid="1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655" y="800556"/>
            <a:ext cx="359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cs typeface="+mn-ea"/>
                <a:sym typeface="+mn-lt"/>
              </a:rPr>
              <a:t>CONTENTS</a:t>
            </a:r>
            <a:endParaRPr lang="zh-CN" altLang="en-US" sz="4800" dirty="0">
              <a:cs typeface="+mn-ea"/>
              <a:sym typeface="+mn-lt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911225" y="4677513"/>
            <a:ext cx="685288" cy="532568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5" name="等腰三角形 4"/>
          <p:cNvSpPr/>
          <p:nvPr/>
        </p:nvSpPr>
        <p:spPr>
          <a:xfrm rot="10800000">
            <a:off x="2388053" y="2133600"/>
            <a:ext cx="685288" cy="532568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等腰三角形 5"/>
          <p:cNvSpPr/>
          <p:nvPr/>
        </p:nvSpPr>
        <p:spPr>
          <a:xfrm rot="10800000">
            <a:off x="6096000" y="4699452"/>
            <a:ext cx="685288" cy="532568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10800000">
            <a:off x="7686675" y="2118960"/>
            <a:ext cx="685288" cy="532568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4830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运用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57251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03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08549" y="2943853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什么是</a:t>
            </a:r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388053" y="2943853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01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60038" y="5491548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鸣谢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96000" y="5491548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04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394254" y="2969181"/>
            <a:ext cx="313508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mycat</a:t>
            </a:r>
            <a:r>
              <a: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架构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686675" y="2969181"/>
            <a:ext cx="76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02</a:t>
            </a:r>
            <a:endParaRPr lang="zh-CN" altLang="en-US" sz="3200" dirty="0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23" name="任意多边形: 形状 22"/>
          <p:cNvSpPr/>
          <p:nvPr/>
        </p:nvSpPr>
        <p:spPr>
          <a:xfrm>
            <a:off x="9372600" y="4495706"/>
            <a:ext cx="3533309" cy="2997294"/>
          </a:xfrm>
          <a:custGeom>
            <a:avLst/>
            <a:gdLst>
              <a:gd name="connsiteX0" fmla="*/ 87096 w 3531505"/>
              <a:gd name="connsiteY0" fmla="*/ 2273394 h 2787263"/>
              <a:gd name="connsiteX1" fmla="*/ 963396 w 3531505"/>
              <a:gd name="connsiteY1" fmla="*/ 1384394 h 2787263"/>
              <a:gd name="connsiteX2" fmla="*/ 2106396 w 3531505"/>
              <a:gd name="connsiteY2" fmla="*/ 1524094 h 2787263"/>
              <a:gd name="connsiteX3" fmla="*/ 2474696 w 3531505"/>
              <a:gd name="connsiteY3" fmla="*/ 38194 h 2787263"/>
              <a:gd name="connsiteX4" fmla="*/ 3376396 w 3531505"/>
              <a:gd name="connsiteY4" fmla="*/ 635094 h 2787263"/>
              <a:gd name="connsiteX5" fmla="*/ 3185896 w 3531505"/>
              <a:gd name="connsiteY5" fmla="*/ 2705194 h 2787263"/>
              <a:gd name="connsiteX6" fmla="*/ 87096 w 3531505"/>
              <a:gd name="connsiteY6" fmla="*/ 2273394 h 2787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31505" h="2787263">
                <a:moveTo>
                  <a:pt x="87096" y="2273394"/>
                </a:moveTo>
                <a:cubicBezTo>
                  <a:pt x="-283321" y="2053261"/>
                  <a:pt x="626846" y="1509277"/>
                  <a:pt x="963396" y="1384394"/>
                </a:cubicBezTo>
                <a:cubicBezTo>
                  <a:pt x="1299946" y="1259511"/>
                  <a:pt x="1854513" y="1748461"/>
                  <a:pt x="2106396" y="1524094"/>
                </a:cubicBezTo>
                <a:cubicBezTo>
                  <a:pt x="2358279" y="1299727"/>
                  <a:pt x="2263029" y="186361"/>
                  <a:pt x="2474696" y="38194"/>
                </a:cubicBezTo>
                <a:cubicBezTo>
                  <a:pt x="2686363" y="-109973"/>
                  <a:pt x="3257863" y="190594"/>
                  <a:pt x="3376396" y="635094"/>
                </a:cubicBezTo>
                <a:cubicBezTo>
                  <a:pt x="3494929" y="1079594"/>
                  <a:pt x="3734113" y="2430027"/>
                  <a:pt x="3185896" y="2705194"/>
                </a:cubicBezTo>
                <a:cubicBezTo>
                  <a:pt x="2637679" y="2980361"/>
                  <a:pt x="457513" y="2493527"/>
                  <a:pt x="87096" y="2273394"/>
                </a:cubicBezTo>
                <a:close/>
              </a:path>
            </a:pathLst>
          </a:cu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77001" y="-1933839"/>
            <a:ext cx="2959364" cy="2959364"/>
          </a:xfrm>
          <a:prstGeom prst="ellipse">
            <a:avLst/>
          </a:prstGeom>
          <a:pattFill prst="pct90">
            <a:fgClr>
              <a:srgbClr val="446E7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等腰三角形 25"/>
          <p:cNvSpPr/>
          <p:nvPr/>
        </p:nvSpPr>
        <p:spPr>
          <a:xfrm rot="5400000">
            <a:off x="-417680" y="2998454"/>
            <a:ext cx="2167490" cy="1332132"/>
          </a:xfrm>
          <a:prstGeom prst="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方正正黑简体" panose="02000000000000000000" pitchFamily="2" charset="-122"/>
              <a:ea typeface="方正正黑简体" panose="02000000000000000000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/>
      <p:bldP spid="13" grpId="0"/>
      <p:bldP spid="15" grpId="0"/>
      <p:bldP spid="16" grpId="0"/>
      <p:bldP spid="18" grpId="0"/>
      <p:bldP spid="19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6" y="2133601"/>
            <a:ext cx="2533015" cy="16888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27" y="4295987"/>
            <a:ext cx="2533332" cy="16888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8395" y="2133600"/>
            <a:ext cx="317182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Mycat是什么？</a:t>
            </a: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38667" y="2631055"/>
            <a:ext cx="6460853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从定义和分类来看，它是一个开源的分布式数据库系统，是一个实现了MySQL协议的的Server，其核心功能是分表分库，即将一个大表水平分割为N个小表，存储在后端MySQL服务器里或者其他数据库里。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Mycat是数据库中间件，就是介于数据库与应用之间，进行数据处理与交互的中间服务。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96506" y="2631055"/>
            <a:ext cx="494775" cy="494774"/>
          </a:xfrm>
          <a:prstGeom prst="ellips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等腰三角形 18"/>
          <p:cNvSpPr/>
          <p:nvPr/>
        </p:nvSpPr>
        <p:spPr>
          <a:xfrm>
            <a:off x="4295464" y="2759684"/>
            <a:ext cx="296856" cy="237516"/>
          </a:xfrm>
          <a:prstGeom prst="triangle">
            <a:avLst/>
          </a:prstGeom>
          <a:solidFill>
            <a:srgbClr val="446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7980394" y="834594"/>
            <a:ext cx="3419127" cy="682289"/>
            <a:chOff x="4411836" y="744422"/>
            <a:chExt cx="3419127" cy="682289"/>
          </a:xfrm>
        </p:grpSpPr>
        <p:sp>
          <p:nvSpPr>
            <p:cNvPr id="24" name="星形: 七角 23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62637" y="744422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概念</a:t>
              </a:r>
              <a:endParaRPr lang="zh-CN" altLang="en-US" sz="32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803412" y="5616727"/>
            <a:ext cx="6342109" cy="368149"/>
            <a:chOff x="5157559" y="3970171"/>
            <a:chExt cx="6123216" cy="231546"/>
          </a:xfrm>
        </p:grpSpPr>
        <p:grpSp>
          <p:nvGrpSpPr>
            <p:cNvPr id="52" name="组合 51"/>
            <p:cNvGrpSpPr/>
            <p:nvPr/>
          </p:nvGrpSpPr>
          <p:grpSpPr>
            <a:xfrm>
              <a:off x="5157559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31" name="组合 30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26" name="箭头: V 形 25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箭头: V 形 26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箭头: V 形 27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" name="箭头: V 形 28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箭头: V 形 29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2" name="组合 31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33" name="箭头: V 形 32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箭头: V 形 33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箭头: V 形 34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箭头: V 形 35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7" name="箭头: V 形 36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/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7" name="箭头: V 形 46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箭头: V 形 47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9" name="箭头: V 形 48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箭头: V 形 49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箭头: V 形 50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42" name="箭头: V 形 41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箭头: V 形 42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箭头: V 形 43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5" name="箭头: V 形 44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箭头: V 形 45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grpSp>
          <p:nvGrpSpPr>
            <p:cNvPr id="53" name="组合 52"/>
            <p:cNvGrpSpPr/>
            <p:nvPr/>
          </p:nvGrpSpPr>
          <p:grpSpPr>
            <a:xfrm>
              <a:off x="8218273" y="3970171"/>
              <a:ext cx="3062502" cy="231546"/>
              <a:chOff x="4954359" y="3970171"/>
              <a:chExt cx="3062502" cy="231546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4954359" y="3970172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68" name="组合 67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5" name="箭头: V 形 74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箭头: V 形 75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7" name="箭头: V 形 76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箭头: V 形 77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箭头: V 形 78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69" name="组合 68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70" name="箭头: V 形 69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箭头: V 形 70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箭头: V 形 71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3" name="箭头: V 形 72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箭头: V 形 73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55" name="组合 54"/>
              <p:cNvGrpSpPr/>
              <p:nvPr/>
            </p:nvGrpSpPr>
            <p:grpSpPr>
              <a:xfrm>
                <a:off x="6491047" y="3970171"/>
                <a:ext cx="1525814" cy="231545"/>
                <a:chOff x="4954359" y="3970172"/>
                <a:chExt cx="1525814" cy="231545"/>
              </a:xfrm>
            </p:grpSpPr>
            <p:grpSp>
              <p:nvGrpSpPr>
                <p:cNvPr id="56" name="组合 55"/>
                <p:cNvGrpSpPr/>
                <p:nvPr/>
              </p:nvGrpSpPr>
              <p:grpSpPr>
                <a:xfrm>
                  <a:off x="4954359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63" name="箭头: V 形 62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箭头: V 形 63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5" name="箭头: V 形 64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箭头: V 形 65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箭头: V 形 66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57" name="组合 56"/>
                <p:cNvGrpSpPr/>
                <p:nvPr/>
              </p:nvGrpSpPr>
              <p:grpSpPr>
                <a:xfrm>
                  <a:off x="5722703" y="3970172"/>
                  <a:ext cx="757470" cy="231545"/>
                  <a:chOff x="4954359" y="3970172"/>
                  <a:chExt cx="757470" cy="231545"/>
                </a:xfrm>
              </p:grpSpPr>
              <p:sp>
                <p:nvSpPr>
                  <p:cNvPr id="58" name="箭头: V 形 57"/>
                  <p:cNvSpPr/>
                  <p:nvPr/>
                </p:nvSpPr>
                <p:spPr>
                  <a:xfrm>
                    <a:off x="4954359" y="3970176"/>
                    <a:ext cx="151494" cy="231541"/>
                  </a:xfrm>
                  <a:prstGeom prst="chevron">
                    <a:avLst/>
                  </a:prstGeom>
                  <a:solidFill>
                    <a:srgbClr val="446E7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箭头: V 形 58"/>
                  <p:cNvSpPr/>
                  <p:nvPr/>
                </p:nvSpPr>
                <p:spPr>
                  <a:xfrm>
                    <a:off x="5105853" y="3970175"/>
                    <a:ext cx="151494" cy="231541"/>
                  </a:xfrm>
                  <a:prstGeom prst="chevron">
                    <a:avLst/>
                  </a:prstGeom>
                  <a:solidFill>
                    <a:srgbClr val="94D9D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箭头: V 形 59"/>
                  <p:cNvSpPr/>
                  <p:nvPr/>
                </p:nvSpPr>
                <p:spPr>
                  <a:xfrm>
                    <a:off x="5257347" y="3970174"/>
                    <a:ext cx="151494" cy="231541"/>
                  </a:xfrm>
                  <a:prstGeom prst="chevron">
                    <a:avLst/>
                  </a:prstGeom>
                  <a:solidFill>
                    <a:srgbClr val="D5F4D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1" name="箭头: V 形 60"/>
                  <p:cNvSpPr/>
                  <p:nvPr/>
                </p:nvSpPr>
                <p:spPr>
                  <a:xfrm>
                    <a:off x="5408841" y="3970173"/>
                    <a:ext cx="151494" cy="231541"/>
                  </a:xfrm>
                  <a:prstGeom prst="chevron">
                    <a:avLst/>
                  </a:prstGeom>
                  <a:solidFill>
                    <a:srgbClr val="F4D96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箭头: V 形 61"/>
                  <p:cNvSpPr/>
                  <p:nvPr/>
                </p:nvSpPr>
                <p:spPr>
                  <a:xfrm>
                    <a:off x="5560335" y="3970172"/>
                    <a:ext cx="151494" cy="231541"/>
                  </a:xfrm>
                  <a:prstGeom prst="chevron">
                    <a:avLst/>
                  </a:prstGeom>
                  <a:solidFill>
                    <a:srgbClr val="7BAAB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zh-CN" altLang="en-US" sz="3200" dirty="0">
                  <a:cs typeface="+mn-ea"/>
                  <a:sym typeface="+mn-lt"/>
                </a:rPr>
                <a:t>什么是</a:t>
              </a:r>
              <a:r>
                <a:rPr lang="en-US" altLang="zh-CN" sz="3200" dirty="0" smtClean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3665366" y="2133600"/>
            <a:ext cx="4861271" cy="4724400"/>
          </a:xfrm>
          <a:prstGeom prst="ellipse">
            <a:avLst/>
          </a:prstGeom>
          <a:solidFill>
            <a:srgbClr val="446E7E">
              <a:alpha val="1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533" y="5527257"/>
            <a:ext cx="264250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一个融合内存缓存技术、NoSQL技术、HDFS大数据的新型SQL Server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2850" y="5527257"/>
            <a:ext cx="28978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一个可以视为MySQL集群的企业级数据库，用来替代昂贵的Oracle集群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958580" y="3757295"/>
            <a:ext cx="24961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cs typeface="+mn-ea"/>
                <a:sym typeface="+mn-lt"/>
              </a:rPr>
              <a:t>一个新颖的数据库中间件产品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717731" y="1988327"/>
            <a:ext cx="2851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支持事务、ACID、可以替代MySQL的加强版数据库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2810" y="1910715"/>
            <a:ext cx="26536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一个彻底开源的，面向企业应用开发的大数据库集群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等腰三角形 20"/>
          <p:cNvSpPr/>
          <p:nvPr/>
        </p:nvSpPr>
        <p:spPr>
          <a:xfrm rot="18255956">
            <a:off x="4174877" y="1577201"/>
            <a:ext cx="461652" cy="2401649"/>
          </a:xfrm>
          <a:prstGeom prst="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等腰三角形 21"/>
          <p:cNvSpPr/>
          <p:nvPr/>
        </p:nvSpPr>
        <p:spPr>
          <a:xfrm rot="2912160">
            <a:off x="7409613" y="1698808"/>
            <a:ext cx="461652" cy="2401649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等腰三角形 22"/>
          <p:cNvSpPr/>
          <p:nvPr/>
        </p:nvSpPr>
        <p:spPr>
          <a:xfrm rot="3344044" flipV="1">
            <a:off x="4174875" y="4209347"/>
            <a:ext cx="461652" cy="2401649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等腰三角形 23"/>
          <p:cNvSpPr/>
          <p:nvPr/>
        </p:nvSpPr>
        <p:spPr>
          <a:xfrm rot="18687840" flipV="1">
            <a:off x="7433841" y="4066033"/>
            <a:ext cx="461652" cy="2401649"/>
          </a:xfrm>
          <a:prstGeom prst="triangle">
            <a:avLst/>
          </a:prstGeom>
          <a:solidFill>
            <a:srgbClr val="7B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714240" y="3114040"/>
            <a:ext cx="2763520" cy="2763520"/>
          </a:xfrm>
          <a:prstGeom prst="ellips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太阳形 24"/>
          <p:cNvSpPr/>
          <p:nvPr/>
        </p:nvSpPr>
        <p:spPr>
          <a:xfrm>
            <a:off x="5227571" y="3616989"/>
            <a:ext cx="1649868" cy="1649868"/>
          </a:xfrm>
          <a:prstGeom prst="sun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3100" y="3693795"/>
            <a:ext cx="26600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结合传统数据库和新型分布式数据仓库的新一代企业级数据库产品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等腰三角形 15"/>
          <p:cNvSpPr/>
          <p:nvPr/>
        </p:nvSpPr>
        <p:spPr>
          <a:xfrm rot="5132160">
            <a:off x="7955915" y="3496310"/>
            <a:ext cx="532130" cy="1584325"/>
          </a:xfrm>
          <a:prstGeom prst="triangle">
            <a:avLst/>
          </a:prstGeom>
          <a:solidFill>
            <a:srgbClr val="F4D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/>
          <p:nvPr/>
        </p:nvSpPr>
        <p:spPr>
          <a:xfrm rot="5400000" flipV="1">
            <a:off x="3577590" y="3479165"/>
            <a:ext cx="431800" cy="1840865"/>
          </a:xfrm>
          <a:prstGeom prst="triangle">
            <a:avLst/>
          </a:prstGeom>
          <a:solidFill>
            <a:srgbClr val="FAF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10" grpId="0"/>
      <p:bldP spid="11" grpId="0"/>
      <p:bldP spid="12" grpId="0"/>
      <p:bldP spid="14" grpId="0"/>
      <p:bldP spid="21" grpId="0" bldLvl="0" animBg="1"/>
      <p:bldP spid="22" grpId="0" bldLvl="0" animBg="1"/>
      <p:bldP spid="23" grpId="0" bldLvl="0" animBg="1"/>
      <p:bldP spid="24" grpId="0" bldLvl="0" animBg="1"/>
      <p:bldP spid="7" grpId="0"/>
      <p:bldP spid="16" grpId="0" bldLvl="0" animBg="1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r>
                <a:rPr lang="en-US" altLang="zh-CN" sz="3200" dirty="0"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cs typeface="+mn-ea"/>
                  <a:sym typeface="+mn-lt"/>
                </a:rPr>
                <a:t> </a:t>
              </a:r>
              <a:r>
                <a:rPr sz="2800" dirty="0">
                  <a:cs typeface="+mn-ea"/>
                  <a:sym typeface="+mn-lt"/>
                </a:rPr>
                <a:t>Mycat关键特性</a:t>
              </a:r>
              <a:endParaRPr sz="2800" dirty="0">
                <a:cs typeface="+mn-ea"/>
                <a:sym typeface="+mn-lt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1468755"/>
            <a:ext cx="6835775" cy="48793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45512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架构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65674" y="2133602"/>
            <a:ext cx="7078149" cy="6201533"/>
            <a:chOff x="6448372" y="1905489"/>
            <a:chExt cx="7078149" cy="6201533"/>
          </a:xfrm>
        </p:grpSpPr>
        <p:sp>
          <p:nvSpPr>
            <p:cNvPr id="13" name="任意多边形: 形状 12"/>
            <p:cNvSpPr/>
            <p:nvPr/>
          </p:nvSpPr>
          <p:spPr>
            <a:xfrm>
              <a:off x="8655494" y="2779472"/>
              <a:ext cx="3845999" cy="4453568"/>
            </a:xfrm>
            <a:custGeom>
              <a:avLst/>
              <a:gdLst>
                <a:gd name="connsiteX0" fmla="*/ 3473006 w 3845999"/>
                <a:gd name="connsiteY0" fmla="*/ 27228 h 4453568"/>
                <a:gd name="connsiteX1" fmla="*/ 1974406 w 3845999"/>
                <a:gd name="connsiteY1" fmla="*/ 700328 h 4453568"/>
                <a:gd name="connsiteX2" fmla="*/ 1809306 w 3845999"/>
                <a:gd name="connsiteY2" fmla="*/ 2529128 h 4453568"/>
                <a:gd name="connsiteX3" fmla="*/ 18606 w 3845999"/>
                <a:gd name="connsiteY3" fmla="*/ 4218228 h 4453568"/>
                <a:gd name="connsiteX4" fmla="*/ 971106 w 3845999"/>
                <a:gd name="connsiteY4" fmla="*/ 4281728 h 4453568"/>
                <a:gd name="connsiteX5" fmla="*/ 2495106 w 3845999"/>
                <a:gd name="connsiteY5" fmla="*/ 2732328 h 4453568"/>
                <a:gd name="connsiteX6" fmla="*/ 2545906 w 3845999"/>
                <a:gd name="connsiteY6" fmla="*/ 1017828 h 4453568"/>
                <a:gd name="connsiteX7" fmla="*/ 3790506 w 3845999"/>
                <a:gd name="connsiteY7" fmla="*/ 217728 h 4453568"/>
                <a:gd name="connsiteX8" fmla="*/ 3473006 w 3845999"/>
                <a:gd name="connsiteY8" fmla="*/ 27228 h 44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5999" h="4453568">
                  <a:moveTo>
                    <a:pt x="3473006" y="27228"/>
                  </a:moveTo>
                  <a:cubicBezTo>
                    <a:pt x="3170323" y="107661"/>
                    <a:pt x="2251689" y="283345"/>
                    <a:pt x="1974406" y="700328"/>
                  </a:cubicBezTo>
                  <a:cubicBezTo>
                    <a:pt x="1697123" y="1117311"/>
                    <a:pt x="2135273" y="1942811"/>
                    <a:pt x="1809306" y="2529128"/>
                  </a:cubicBezTo>
                  <a:cubicBezTo>
                    <a:pt x="1483339" y="3115445"/>
                    <a:pt x="158306" y="3926128"/>
                    <a:pt x="18606" y="4218228"/>
                  </a:cubicBezTo>
                  <a:cubicBezTo>
                    <a:pt x="-121094" y="4510328"/>
                    <a:pt x="558356" y="4529378"/>
                    <a:pt x="971106" y="4281728"/>
                  </a:cubicBezTo>
                  <a:cubicBezTo>
                    <a:pt x="1383856" y="4034078"/>
                    <a:pt x="2232639" y="3276311"/>
                    <a:pt x="2495106" y="2732328"/>
                  </a:cubicBezTo>
                  <a:cubicBezTo>
                    <a:pt x="2757573" y="2188345"/>
                    <a:pt x="2330006" y="1436928"/>
                    <a:pt x="2545906" y="1017828"/>
                  </a:cubicBezTo>
                  <a:cubicBezTo>
                    <a:pt x="2761806" y="598728"/>
                    <a:pt x="3642339" y="380711"/>
                    <a:pt x="3790506" y="217728"/>
                  </a:cubicBezTo>
                  <a:cubicBezTo>
                    <a:pt x="3938673" y="54745"/>
                    <a:pt x="3775689" y="-53205"/>
                    <a:pt x="3473006" y="27228"/>
                  </a:cubicBezTo>
                  <a:close/>
                </a:path>
              </a:pathLst>
            </a:custGeom>
            <a:solidFill>
              <a:srgbClr val="F4D964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6448372" y="1905489"/>
              <a:ext cx="7078149" cy="6201533"/>
              <a:chOff x="6756844" y="2135209"/>
              <a:chExt cx="7078149" cy="6201533"/>
            </a:xfrm>
          </p:grpSpPr>
          <p:grpSp>
            <p:nvGrpSpPr>
              <p:cNvPr id="31" name="组合 30"/>
              <p:cNvGrpSpPr/>
              <p:nvPr/>
            </p:nvGrpSpPr>
            <p:grpSpPr>
              <a:xfrm>
                <a:off x="6756844" y="2135209"/>
                <a:ext cx="5702300" cy="5402631"/>
                <a:chOff x="8807894" y="2931872"/>
                <a:chExt cx="4303199" cy="4910768"/>
              </a:xfrm>
            </p:grpSpPr>
            <p:sp>
              <p:nvSpPr>
                <p:cNvPr id="27" name="任意多边形: 形状 26"/>
                <p:cNvSpPr/>
                <p:nvPr/>
              </p:nvSpPr>
              <p:spPr>
                <a:xfrm>
                  <a:off x="8807894" y="29318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任意多边形: 形状 27"/>
                <p:cNvSpPr/>
                <p:nvPr/>
              </p:nvSpPr>
              <p:spPr>
                <a:xfrm>
                  <a:off x="8960294" y="30842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任意多边形: 形状 28"/>
                <p:cNvSpPr/>
                <p:nvPr/>
              </p:nvSpPr>
              <p:spPr>
                <a:xfrm>
                  <a:off x="9112694" y="32366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>
                <a:xfrm>
                  <a:off x="9265094" y="3389072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5" name="任意多边形: 形状 14"/>
              <p:cNvSpPr/>
              <p:nvPr/>
            </p:nvSpPr>
            <p:spPr>
              <a:xfrm>
                <a:off x="8940800" y="3169253"/>
                <a:ext cx="3845999" cy="4453568"/>
              </a:xfrm>
              <a:custGeom>
                <a:avLst/>
                <a:gdLst>
                  <a:gd name="connsiteX0" fmla="*/ 3473006 w 3845999"/>
                  <a:gd name="connsiteY0" fmla="*/ 27228 h 4453568"/>
                  <a:gd name="connsiteX1" fmla="*/ 1974406 w 3845999"/>
                  <a:gd name="connsiteY1" fmla="*/ 700328 h 4453568"/>
                  <a:gd name="connsiteX2" fmla="*/ 1809306 w 3845999"/>
                  <a:gd name="connsiteY2" fmla="*/ 2529128 h 4453568"/>
                  <a:gd name="connsiteX3" fmla="*/ 18606 w 3845999"/>
                  <a:gd name="connsiteY3" fmla="*/ 4218228 h 4453568"/>
                  <a:gd name="connsiteX4" fmla="*/ 971106 w 3845999"/>
                  <a:gd name="connsiteY4" fmla="*/ 4281728 h 4453568"/>
                  <a:gd name="connsiteX5" fmla="*/ 2495106 w 3845999"/>
                  <a:gd name="connsiteY5" fmla="*/ 2732328 h 4453568"/>
                  <a:gd name="connsiteX6" fmla="*/ 2545906 w 3845999"/>
                  <a:gd name="connsiteY6" fmla="*/ 1017828 h 4453568"/>
                  <a:gd name="connsiteX7" fmla="*/ 3790506 w 3845999"/>
                  <a:gd name="connsiteY7" fmla="*/ 217728 h 4453568"/>
                  <a:gd name="connsiteX8" fmla="*/ 3473006 w 3845999"/>
                  <a:gd name="connsiteY8" fmla="*/ 27228 h 4453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45999" h="4453568">
                    <a:moveTo>
                      <a:pt x="3473006" y="27228"/>
                    </a:moveTo>
                    <a:cubicBezTo>
                      <a:pt x="3170323" y="107661"/>
                      <a:pt x="2251689" y="283345"/>
                      <a:pt x="1974406" y="700328"/>
                    </a:cubicBezTo>
                    <a:cubicBezTo>
                      <a:pt x="1697123" y="1117311"/>
                      <a:pt x="2135273" y="1942811"/>
                      <a:pt x="1809306" y="2529128"/>
                    </a:cubicBezTo>
                    <a:cubicBezTo>
                      <a:pt x="1483339" y="3115445"/>
                      <a:pt x="158306" y="3926128"/>
                      <a:pt x="18606" y="4218228"/>
                    </a:cubicBezTo>
                    <a:cubicBezTo>
                      <a:pt x="-121094" y="4510328"/>
                      <a:pt x="558356" y="4529378"/>
                      <a:pt x="971106" y="4281728"/>
                    </a:cubicBezTo>
                    <a:cubicBezTo>
                      <a:pt x="1383856" y="4034078"/>
                      <a:pt x="2232639" y="3276311"/>
                      <a:pt x="2495106" y="2732328"/>
                    </a:cubicBezTo>
                    <a:cubicBezTo>
                      <a:pt x="2757573" y="2188345"/>
                      <a:pt x="2330006" y="1436928"/>
                      <a:pt x="2545906" y="1017828"/>
                    </a:cubicBezTo>
                    <a:cubicBezTo>
                      <a:pt x="2761806" y="598728"/>
                      <a:pt x="3642339" y="380711"/>
                      <a:pt x="3790506" y="217728"/>
                    </a:cubicBezTo>
                    <a:cubicBezTo>
                      <a:pt x="3938673" y="54745"/>
                      <a:pt x="3775689" y="-53205"/>
                      <a:pt x="3473006" y="27228"/>
                    </a:cubicBezTo>
                    <a:close/>
                  </a:path>
                </a:pathLst>
              </a:custGeom>
              <a:solidFill>
                <a:srgbClr val="D5F4D3">
                  <a:alpha val="4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9531794" y="3425974"/>
                <a:ext cx="4303199" cy="4910768"/>
                <a:chOff x="9531794" y="3425974"/>
                <a:chExt cx="4303199" cy="4910768"/>
              </a:xfrm>
            </p:grpSpPr>
            <p:sp>
              <p:nvSpPr>
                <p:cNvPr id="22" name="任意多边形: 形状 21"/>
                <p:cNvSpPr/>
                <p:nvPr/>
              </p:nvSpPr>
              <p:spPr>
                <a:xfrm>
                  <a:off x="9531794" y="34259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F4D96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任意多边形: 形状 22"/>
                <p:cNvSpPr/>
                <p:nvPr/>
              </p:nvSpPr>
              <p:spPr>
                <a:xfrm>
                  <a:off x="9684194" y="35783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446E7E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任意多边形: 形状 23"/>
                <p:cNvSpPr/>
                <p:nvPr/>
              </p:nvSpPr>
              <p:spPr>
                <a:xfrm>
                  <a:off x="9836594" y="37307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D5F4D3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>
                <a:xfrm>
                  <a:off x="9988994" y="3883174"/>
                  <a:ext cx="3845999" cy="4453568"/>
                </a:xfrm>
                <a:custGeom>
                  <a:avLst/>
                  <a:gdLst>
                    <a:gd name="connsiteX0" fmla="*/ 3473006 w 3845999"/>
                    <a:gd name="connsiteY0" fmla="*/ 27228 h 4453568"/>
                    <a:gd name="connsiteX1" fmla="*/ 1974406 w 3845999"/>
                    <a:gd name="connsiteY1" fmla="*/ 700328 h 4453568"/>
                    <a:gd name="connsiteX2" fmla="*/ 1809306 w 3845999"/>
                    <a:gd name="connsiteY2" fmla="*/ 2529128 h 4453568"/>
                    <a:gd name="connsiteX3" fmla="*/ 18606 w 3845999"/>
                    <a:gd name="connsiteY3" fmla="*/ 4218228 h 4453568"/>
                    <a:gd name="connsiteX4" fmla="*/ 971106 w 3845999"/>
                    <a:gd name="connsiteY4" fmla="*/ 4281728 h 4453568"/>
                    <a:gd name="connsiteX5" fmla="*/ 2495106 w 3845999"/>
                    <a:gd name="connsiteY5" fmla="*/ 2732328 h 4453568"/>
                    <a:gd name="connsiteX6" fmla="*/ 2545906 w 3845999"/>
                    <a:gd name="connsiteY6" fmla="*/ 1017828 h 4453568"/>
                    <a:gd name="connsiteX7" fmla="*/ 3790506 w 3845999"/>
                    <a:gd name="connsiteY7" fmla="*/ 217728 h 4453568"/>
                    <a:gd name="connsiteX8" fmla="*/ 3473006 w 3845999"/>
                    <a:gd name="connsiteY8" fmla="*/ 27228 h 4453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845999" h="4453568">
                      <a:moveTo>
                        <a:pt x="3473006" y="27228"/>
                      </a:moveTo>
                      <a:cubicBezTo>
                        <a:pt x="3170323" y="107661"/>
                        <a:pt x="2251689" y="283345"/>
                        <a:pt x="1974406" y="700328"/>
                      </a:cubicBezTo>
                      <a:cubicBezTo>
                        <a:pt x="1697123" y="1117311"/>
                        <a:pt x="2135273" y="1942811"/>
                        <a:pt x="1809306" y="2529128"/>
                      </a:cubicBezTo>
                      <a:cubicBezTo>
                        <a:pt x="1483339" y="3115445"/>
                        <a:pt x="158306" y="3926128"/>
                        <a:pt x="18606" y="4218228"/>
                      </a:cubicBezTo>
                      <a:cubicBezTo>
                        <a:pt x="-121094" y="4510328"/>
                        <a:pt x="558356" y="4529378"/>
                        <a:pt x="971106" y="4281728"/>
                      </a:cubicBezTo>
                      <a:cubicBezTo>
                        <a:pt x="1383856" y="4034078"/>
                        <a:pt x="2232639" y="3276311"/>
                        <a:pt x="2495106" y="2732328"/>
                      </a:cubicBezTo>
                      <a:cubicBezTo>
                        <a:pt x="2757573" y="2188345"/>
                        <a:pt x="2330006" y="1436928"/>
                        <a:pt x="2545906" y="1017828"/>
                      </a:cubicBezTo>
                      <a:cubicBezTo>
                        <a:pt x="2761806" y="598728"/>
                        <a:pt x="3642339" y="380711"/>
                        <a:pt x="3790506" y="217728"/>
                      </a:cubicBezTo>
                      <a:cubicBezTo>
                        <a:pt x="3938673" y="54745"/>
                        <a:pt x="3775689" y="-53205"/>
                        <a:pt x="3473006" y="27228"/>
                      </a:cubicBezTo>
                      <a:close/>
                    </a:path>
                  </a:pathLst>
                </a:custGeom>
                <a:solidFill>
                  <a:srgbClr val="94D9D4">
                    <a:alpha val="4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0590" y="2301240"/>
            <a:ext cx="8867775" cy="41071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1225" y="1213485"/>
            <a:ext cx="17310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en-US" altLang="zh-CN" sz="2400" dirty="0">
                <a:cs typeface="+mn-ea"/>
                <a:sym typeface="+mn-lt"/>
              </a:rPr>
              <a:t>mycat</a:t>
            </a:r>
            <a:r>
              <a:rPr lang="zh-CN" altLang="en-US" sz="2400" dirty="0">
                <a:cs typeface="+mn-ea"/>
                <a:sym typeface="+mn-lt"/>
              </a:rPr>
              <a:t>架构</a:t>
            </a:r>
            <a:endParaRPr lang="zh-CN" altLang="en-US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3605" y="518160"/>
            <a:ext cx="4145915" cy="682261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高可用方案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/>
          <p:cNvSpPr/>
          <p:nvPr/>
        </p:nvSpPr>
        <p:spPr>
          <a:xfrm rot="10800000">
            <a:off x="10330095" y="1517334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>
            <a:off x="756920" y="5321697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818005"/>
            <a:ext cx="9834880" cy="4386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29665" y="1320800"/>
            <a:ext cx="4572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HAproxy</a:t>
            </a:r>
            <a:r>
              <a:rPr lang="en-US" altLang="zh-CN" sz="2400" dirty="0">
                <a:cs typeface="+mn-ea"/>
                <a:sym typeface="+mn-lt"/>
              </a:rPr>
              <a:t>+keepalived+mycat</a:t>
            </a:r>
            <a:endParaRPr lang="en-US" altLang="zh-CN" sz="2400" dirty="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53605" y="518160"/>
            <a:ext cx="4145915" cy="682261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运用</a:t>
              </a:r>
              <a:endParaRPr lang="zh-CN" altLang="en-US" sz="3200" dirty="0"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293767" y="2913071"/>
            <a:ext cx="20141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点击输入标题</a:t>
            </a:r>
            <a:endParaRPr lang="en-US" altLang="zh-CN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93765" y="3527507"/>
            <a:ext cx="459903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</a:t>
            </a:r>
            <a:r>
              <a:rPr lang="zh-CN" altLang="en-US" sz="1400" dirty="0" smtClean="0">
                <a:solidFill>
                  <a:schemeClr val="bg1"/>
                </a:solidFill>
                <a:cs typeface="+mn-ea"/>
                <a:sym typeface="+mn-lt"/>
              </a:rPr>
              <a:t>。</a:t>
            </a:r>
            <a:endParaRPr lang="en-US" altLang="zh-CN" sz="1400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5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4" name="直角三角形 73"/>
          <p:cNvSpPr/>
          <p:nvPr/>
        </p:nvSpPr>
        <p:spPr>
          <a:xfrm rot="10800000">
            <a:off x="10330095" y="1517334"/>
            <a:ext cx="952720" cy="1039812"/>
          </a:xfrm>
          <a:prstGeom prst="rtTriangle">
            <a:avLst/>
          </a:prstGeom>
          <a:solidFill>
            <a:srgbClr val="D5F4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5" name="直角三角形 74"/>
          <p:cNvSpPr/>
          <p:nvPr/>
        </p:nvSpPr>
        <p:spPr>
          <a:xfrm>
            <a:off x="756920" y="5321697"/>
            <a:ext cx="952720" cy="1039812"/>
          </a:xfrm>
          <a:prstGeom prst="rtTriangle">
            <a:avLst/>
          </a:prstGeom>
          <a:solidFill>
            <a:srgbClr val="94D9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67435" y="1200150"/>
            <a:ext cx="177863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25000"/>
              </a:lnSpc>
            </a:pPr>
            <a:r>
              <a:rPr lang="en-US" altLang="zh-CN" sz="2400" dirty="0">
                <a:cs typeface="+mn-ea"/>
                <a:sym typeface="+mn-lt"/>
              </a:rPr>
              <a:t>mycat</a:t>
            </a:r>
            <a:r>
              <a:rPr lang="zh-CN" altLang="en-US" sz="2400" dirty="0">
                <a:cs typeface="+mn-ea"/>
                <a:sym typeface="+mn-lt"/>
              </a:rPr>
              <a:t>运用</a:t>
            </a:r>
            <a:endParaRPr lang="zh-CN" altLang="en-US" sz="2400" dirty="0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215" y="2240280"/>
            <a:ext cx="9691370" cy="3869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980394" y="474540"/>
            <a:ext cx="3419127" cy="682215"/>
            <a:chOff x="4411836" y="744496"/>
            <a:chExt cx="3419127" cy="682215"/>
          </a:xfrm>
        </p:grpSpPr>
        <p:sp>
          <p:nvSpPr>
            <p:cNvPr id="3" name="星形: 七角 2"/>
            <p:cNvSpPr/>
            <p:nvPr/>
          </p:nvSpPr>
          <p:spPr>
            <a:xfrm>
              <a:off x="4411836" y="744496"/>
              <a:ext cx="708803" cy="682215"/>
            </a:xfrm>
            <a:prstGeom prst="star7">
              <a:avLst/>
            </a:prstGeom>
            <a:solidFill>
              <a:srgbClr val="446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462637" y="764107"/>
              <a:ext cx="336832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r>
                <a:rPr lang="en-US" altLang="zh-CN" sz="3200" dirty="0">
                  <a:cs typeface="+mn-ea"/>
                  <a:sym typeface="+mn-lt"/>
                </a:rPr>
                <a:t>  </a:t>
              </a:r>
              <a:r>
                <a:rPr lang="en-US" altLang="zh-CN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mycat</a:t>
              </a:r>
              <a:r>
                <a:rPr lang="zh-CN" altLang="en-US" sz="3200" dirty="0">
                  <a:latin typeface="方正正黑简体" panose="02000000000000000000" pitchFamily="2" charset="-122"/>
                  <a:ea typeface="方正正黑简体" panose="02000000000000000000" pitchFamily="2" charset="-122"/>
                  <a:cs typeface="+mn-ea"/>
                  <a:sym typeface="+mn-lt"/>
                </a:rPr>
                <a:t>配置</a:t>
              </a:r>
              <a:endParaRPr lang="zh-CN" altLang="en-US" sz="3200" dirty="0">
                <a:solidFill>
                  <a:srgbClr val="446E7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任意多边形: 形状 7"/>
          <p:cNvSpPr/>
          <p:nvPr/>
        </p:nvSpPr>
        <p:spPr>
          <a:xfrm>
            <a:off x="911225" y="2097089"/>
            <a:ext cx="4829176" cy="3887787"/>
          </a:xfrm>
          <a:custGeom>
            <a:avLst/>
            <a:gdLst>
              <a:gd name="connsiteX0" fmla="*/ 406880 w 4084587"/>
              <a:gd name="connsiteY0" fmla="*/ 1171634 h 3298414"/>
              <a:gd name="connsiteX1" fmla="*/ 1208265 w 4084587"/>
              <a:gd name="connsiteY1" fmla="*/ 72299 h 3298414"/>
              <a:gd name="connsiteX2" fmla="*/ 3273370 w 4084587"/>
              <a:gd name="connsiteY2" fmla="*/ 318879 h 3298414"/>
              <a:gd name="connsiteX3" fmla="*/ 3581595 w 4084587"/>
              <a:gd name="connsiteY3" fmla="*/ 2044938 h 3298414"/>
              <a:gd name="connsiteX4" fmla="*/ 4054206 w 4084587"/>
              <a:gd name="connsiteY4" fmla="*/ 2918241 h 3298414"/>
              <a:gd name="connsiteX5" fmla="*/ 2636372 w 4084587"/>
              <a:gd name="connsiteY5" fmla="*/ 3298385 h 3298414"/>
              <a:gd name="connsiteX6" fmla="*/ 910314 w 4084587"/>
              <a:gd name="connsiteY6" fmla="*/ 2938789 h 3298414"/>
              <a:gd name="connsiteX7" fmla="*/ 16462 w 4084587"/>
              <a:gd name="connsiteY7" fmla="*/ 2907967 h 3298414"/>
              <a:gd name="connsiteX8" fmla="*/ 406880 w 4084587"/>
              <a:gd name="connsiteY8" fmla="*/ 1171634 h 329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4587" h="3298414">
                <a:moveTo>
                  <a:pt x="406880" y="1171634"/>
                </a:moveTo>
                <a:cubicBezTo>
                  <a:pt x="605514" y="699023"/>
                  <a:pt x="730517" y="214425"/>
                  <a:pt x="1208265" y="72299"/>
                </a:cubicBezTo>
                <a:cubicBezTo>
                  <a:pt x="1686013" y="-69827"/>
                  <a:pt x="2877815" y="-9894"/>
                  <a:pt x="3273370" y="318879"/>
                </a:cubicBezTo>
                <a:cubicBezTo>
                  <a:pt x="3668925" y="647652"/>
                  <a:pt x="3451456" y="1611711"/>
                  <a:pt x="3581595" y="2044938"/>
                </a:cubicBezTo>
                <a:cubicBezTo>
                  <a:pt x="3711734" y="2478165"/>
                  <a:pt x="4211743" y="2709333"/>
                  <a:pt x="4054206" y="2918241"/>
                </a:cubicBezTo>
                <a:cubicBezTo>
                  <a:pt x="3896669" y="3127149"/>
                  <a:pt x="3160354" y="3294960"/>
                  <a:pt x="2636372" y="3298385"/>
                </a:cubicBezTo>
                <a:cubicBezTo>
                  <a:pt x="2112390" y="3301810"/>
                  <a:pt x="1346966" y="3003859"/>
                  <a:pt x="910314" y="2938789"/>
                </a:cubicBezTo>
                <a:cubicBezTo>
                  <a:pt x="473662" y="2873719"/>
                  <a:pt x="103792" y="3200780"/>
                  <a:pt x="16462" y="2907967"/>
                </a:cubicBezTo>
                <a:cubicBezTo>
                  <a:pt x="-70868" y="2615154"/>
                  <a:pt x="208246" y="1644245"/>
                  <a:pt x="406880" y="1171634"/>
                </a:cubicBezTo>
                <a:close/>
              </a:path>
            </a:pathLst>
          </a:cu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79735" y="1940149"/>
            <a:ext cx="2014141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2400" dirty="0">
                <a:cs typeface="+mn-ea"/>
                <a:sym typeface="+mn-lt"/>
              </a:rPr>
              <a:t>schema.xml</a:t>
            </a:r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51602" y="2488929"/>
            <a:ext cx="4947919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MyCat中重要的配置文件之一，管理着MyCat的</a:t>
            </a:r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逻辑库、表、分片规则、DataNode以及DataSource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&lt;schema name="TESTDB" checkSQLschema="false" sqlMaxLimit="100"&gt;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&lt;/schema&gt;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schema标签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用于定义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实例中的逻辑库，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mycat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可以有多个逻辑库。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</p:bldLst>
  </p:timing>
</p:sld>
</file>

<file path=ppt/tags/tag1.xml><?xml version="1.0" encoding="utf-8"?>
<p:tagLst xmlns:p="http://schemas.openxmlformats.org/presentationml/2006/main">
  <p:tag name="KSO_WM_UNIT_TABLE_BEAUTIFY" val="smartTable{9edc52b0-e4a9-495b-b688-1e038ac089eb}"/>
</p:tagLst>
</file>

<file path=ppt/tags/tag2.xml><?xml version="1.0" encoding="utf-8"?>
<p:tagLst xmlns:p="http://schemas.openxmlformats.org/presentationml/2006/main">
  <p:tag name="KSO_WM_UNIT_TABLE_BEAUTIFY" val="smartTable{9edc52b0-e4a9-495b-b688-1e038ac089eb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gl01b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4D96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1840</Words>
  <Application>WPS 演示</Application>
  <PresentationFormat>自定义</PresentationFormat>
  <Paragraphs>174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方正正黑简体</vt:lpstr>
      <vt:lpstr>黑体</vt:lpstr>
      <vt:lpstr>微软雅黑</vt:lpstr>
      <vt:lpstr>Arial Unicode MS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多边形</dc:title>
  <dc:creator>第一PPT</dc:creator>
  <cp:keywords>www.1ppt.com</cp:keywords>
  <dc:description>www.1ppt.com</dc:description>
  <cp:lastModifiedBy>xuguocai</cp:lastModifiedBy>
  <cp:revision>58</cp:revision>
  <dcterms:created xsi:type="dcterms:W3CDTF">2020-08-15T05:11:00Z</dcterms:created>
  <dcterms:modified xsi:type="dcterms:W3CDTF">2020-12-27T11:25:54Z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2052-11.1.0.10024</vt:lpwstr>
  </property>
</Properties>
</file>