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2" r:id="rId7"/>
    <p:sldId id="319" r:id="rId8"/>
    <p:sldId id="263" r:id="rId9"/>
    <p:sldId id="264" r:id="rId10"/>
    <p:sldId id="309" r:id="rId11"/>
    <p:sldId id="267" r:id="rId12"/>
    <p:sldId id="316" r:id="rId13"/>
    <p:sldId id="268" r:id="rId14"/>
    <p:sldId id="269" r:id="rId15"/>
    <p:sldId id="270" r:id="rId16"/>
    <p:sldId id="317" r:id="rId17"/>
    <p:sldId id="318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232" y="-1146"/>
      </p:cViewPr>
      <p:guideLst>
        <p:guide orient="horz" pos="2179"/>
        <p:guide orient="horz" pos="513"/>
        <p:guide orient="horz" pos="3770"/>
        <p:guide orient="horz" pos="1321"/>
        <p:guide pos="3812"/>
        <p:guide pos="574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467448" y="2399861"/>
            <a:ext cx="957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endParaRPr lang="zh-CN" altLang="en-US" sz="7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000000" y="4054387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分享人</a:t>
            </a:r>
            <a:r>
              <a:rPr lang="zh-CN" altLang="en-US" dirty="0" smtClean="0">
                <a:cs typeface="+mn-ea"/>
                <a:sym typeface="+mn-lt"/>
              </a:rPr>
              <a:t>：许国才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558653" y="4041817"/>
            <a:ext cx="18716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2020.12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配置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45465" y="1077595"/>
            <a:ext cx="1017460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逻辑库(sehema)，逻辑表(table)，配置分片（dataNode），配置物理库分片映射（dataHost）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664335"/>
            <a:ext cx="9723120" cy="436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979170" y="2040255"/>
            <a:ext cx="10173335" cy="769620"/>
          </a:xfrm>
          <a:custGeom>
            <a:avLst/>
            <a:gdLst>
              <a:gd name="connsiteX0" fmla="*/ 0 w 2266626"/>
              <a:gd name="connsiteY0" fmla="*/ 186949 h 1869493"/>
              <a:gd name="connsiteX1" fmla="*/ 186949 w 2266626"/>
              <a:gd name="connsiteY1" fmla="*/ 0 h 1869493"/>
              <a:gd name="connsiteX2" fmla="*/ 2079677 w 2266626"/>
              <a:gd name="connsiteY2" fmla="*/ 0 h 1869493"/>
              <a:gd name="connsiteX3" fmla="*/ 2266626 w 2266626"/>
              <a:gd name="connsiteY3" fmla="*/ 186949 h 1869493"/>
              <a:gd name="connsiteX4" fmla="*/ 2266626 w 2266626"/>
              <a:gd name="connsiteY4" fmla="*/ 1682544 h 1869493"/>
              <a:gd name="connsiteX5" fmla="*/ 2079677 w 2266626"/>
              <a:gd name="connsiteY5" fmla="*/ 1869493 h 1869493"/>
              <a:gd name="connsiteX6" fmla="*/ 186949 w 2266626"/>
              <a:gd name="connsiteY6" fmla="*/ 1869493 h 1869493"/>
              <a:gd name="connsiteX7" fmla="*/ 0 w 2266626"/>
              <a:gd name="connsiteY7" fmla="*/ 1682544 h 1869493"/>
              <a:gd name="connsiteX8" fmla="*/ 0 w 2266626"/>
              <a:gd name="connsiteY8" fmla="*/ 186949 h 18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6626" h="1869493">
                <a:moveTo>
                  <a:pt x="0" y="186949"/>
                </a:moveTo>
                <a:cubicBezTo>
                  <a:pt x="0" y="83700"/>
                  <a:pt x="83700" y="0"/>
                  <a:pt x="186949" y="0"/>
                </a:cubicBezTo>
                <a:lnTo>
                  <a:pt x="2079677" y="0"/>
                </a:lnTo>
                <a:cubicBezTo>
                  <a:pt x="2182926" y="0"/>
                  <a:pt x="2266626" y="83700"/>
                  <a:pt x="2266626" y="186949"/>
                </a:cubicBezTo>
                <a:lnTo>
                  <a:pt x="2266626" y="1682544"/>
                </a:lnTo>
                <a:cubicBezTo>
                  <a:pt x="2266626" y="1785793"/>
                  <a:pt x="2182926" y="1869493"/>
                  <a:pt x="2079677" y="1869493"/>
                </a:cubicBezTo>
                <a:lnTo>
                  <a:pt x="186949" y="1869493"/>
                </a:lnTo>
                <a:cubicBezTo>
                  <a:pt x="83700" y="1869493"/>
                  <a:pt x="0" y="1785793"/>
                  <a:pt x="0" y="1682544"/>
                </a:cubicBezTo>
                <a:lnTo>
                  <a:pt x="0" y="186949"/>
                </a:lnTo>
                <a:close/>
              </a:path>
            </a:pathLst>
          </a:custGeom>
          <a:ln>
            <a:solidFill>
              <a:srgbClr val="446E7E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602" tIns="111602" rIns="111602" bIns="512208" numCol="1" spcCol="1270" anchor="t" anchorCtr="0">
            <a:noAutofit/>
          </a:bodyPr>
          <a:lstStyle/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dirty="0">
                <a:cs typeface="+mn-ea"/>
                <a:sym typeface="+mn-lt"/>
              </a:rPr>
              <a:t>保存了所有mycat需要的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系统配置信息</a:t>
            </a:r>
            <a:r>
              <a:rPr lang="zh-CN" altLang="en-US" sz="2000" dirty="0">
                <a:cs typeface="+mn-ea"/>
                <a:sym typeface="+mn-lt"/>
              </a:rPr>
              <a:t>。其在代码内直接的映射类为SystemConfig类。</a:t>
            </a:r>
            <a:endParaRPr lang="zh-CN" altLang="en-US" sz="2000" dirty="0">
              <a:cs typeface="+mn-ea"/>
              <a:sym typeface="+mn-lt"/>
            </a:endParaRPr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600" kern="1200">
              <a:cs typeface="+mn-ea"/>
              <a:sym typeface="+mn-lt"/>
            </a:endParaRPr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225" y="1098550"/>
            <a:ext cx="2370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/>
              <a:t>server.xml</a:t>
            </a:r>
            <a:endParaRPr lang="zh-CN" altLang="en-US" sz="3600"/>
          </a:p>
        </p:txBody>
      </p:sp>
      <p:sp>
        <p:nvSpPr>
          <p:cNvPr id="17" name="文本框 16"/>
          <p:cNvSpPr txBox="1"/>
          <p:nvPr/>
        </p:nvSpPr>
        <p:spPr>
          <a:xfrm>
            <a:off x="809625" y="3242945"/>
            <a:ext cx="9660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user标签：</a:t>
            </a:r>
            <a:r>
              <a:rPr lang="zh-CN" altLang="en-US" sz="2000"/>
              <a:t>用于定义登录mycat的</a:t>
            </a:r>
            <a:r>
              <a:rPr lang="zh-CN" altLang="en-US" sz="2000">
                <a:solidFill>
                  <a:srgbClr val="FF0000"/>
                </a:solidFill>
              </a:rPr>
              <a:t>用户和权限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3892550"/>
            <a:ext cx="6692900" cy="12446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54075" y="5137150"/>
            <a:ext cx="984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system标签：</a:t>
            </a:r>
            <a:r>
              <a:rPr lang="zh-CN" altLang="en-US" sz="2000"/>
              <a:t>这个标签内嵌套的所有property标签都与系统配置有关</a:t>
            </a:r>
            <a:endParaRPr lang="zh-CN" altLang="en-US" sz="2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5659120"/>
            <a:ext cx="8129905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2980" y="506730"/>
            <a:ext cx="336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46E7E"/>
                </a:solidFill>
                <a:cs typeface="+mn-ea"/>
                <a:sym typeface="+mn-lt"/>
              </a:rPr>
              <a:t>rule.xml</a:t>
            </a:r>
            <a:endParaRPr lang="zh-CN" altLang="en-US" sz="3200" dirty="0">
              <a:solidFill>
                <a:srgbClr val="446E7E"/>
              </a:solidFill>
              <a:cs typeface="+mn-ea"/>
              <a:sym typeface="+mn-lt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762803" y="2586521"/>
            <a:ext cx="852755" cy="84248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禁止符 11"/>
          <p:cNvSpPr/>
          <p:nvPr/>
        </p:nvSpPr>
        <p:spPr>
          <a:xfrm>
            <a:off x="7221036" y="2658438"/>
            <a:ext cx="695445" cy="770562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4839128" y="4921323"/>
            <a:ext cx="776429" cy="5342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下弧形 13"/>
          <p:cNvSpPr/>
          <p:nvPr/>
        </p:nvSpPr>
        <p:spPr>
          <a:xfrm>
            <a:off x="7078409" y="4921320"/>
            <a:ext cx="852753" cy="53425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300" y="568325"/>
            <a:ext cx="699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定义了我们对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表进行拆分</a:t>
            </a:r>
            <a:r>
              <a:rPr lang="zh-CN" altLang="en-US" sz="2400" dirty="0">
                <a:cs typeface="+mn-ea"/>
                <a:sym typeface="+mn-lt"/>
              </a:rPr>
              <a:t>所涉及到的规则定义。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2980" y="1380490"/>
            <a:ext cx="10877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分片枚举：</a:t>
            </a:r>
            <a:r>
              <a:rPr lang="zh-CN" altLang="en-US" dirty="0">
                <a:cs typeface="+mn-ea"/>
                <a:sym typeface="+mn-lt"/>
              </a:rPr>
              <a:t>通过在配置文件中配置可能的枚举id，自己配置分片，本规则适用于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特定的场景</a:t>
            </a:r>
            <a:r>
              <a:rPr lang="zh-CN" altLang="en-US" dirty="0">
                <a:cs typeface="+mn-ea"/>
                <a:sym typeface="+mn-lt"/>
              </a:rPr>
              <a:t>，比如有些业务需要按照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省份或区县</a:t>
            </a:r>
            <a:r>
              <a:rPr lang="zh-CN" altLang="en-US" dirty="0">
                <a:cs typeface="+mn-ea"/>
                <a:sym typeface="+mn-lt"/>
              </a:rPr>
              <a:t>来做保存。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980" y="2198370"/>
            <a:ext cx="1087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固定分片hash算法：</a:t>
            </a:r>
            <a:r>
              <a:rPr lang="zh-CN" altLang="en-US" dirty="0">
                <a:cs typeface="+mn-ea"/>
                <a:sym typeface="+mn-lt"/>
              </a:rPr>
              <a:t>本条规则类似于十进制的求模运算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2980" y="2658745"/>
            <a:ext cx="1087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求模：</a:t>
            </a:r>
            <a:r>
              <a:rPr lang="zh-CN" altLang="en-US" dirty="0">
                <a:cs typeface="+mn-ea"/>
                <a:sym typeface="+mn-lt"/>
              </a:rPr>
              <a:t>此规则为对分片字段求摸运算。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8695" y="311912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按日期（天）分片：</a:t>
            </a:r>
            <a:r>
              <a:rPr lang="zh-CN" altLang="en-US" dirty="0">
                <a:cs typeface="+mn-ea"/>
                <a:sym typeface="+mn-lt"/>
              </a:rPr>
              <a:t>此规则为按天分片。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980" y="3579495"/>
            <a:ext cx="108718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取模范围约束：</a:t>
            </a:r>
            <a:r>
              <a:rPr lang="zh-CN" altLang="en-US" dirty="0">
                <a:cs typeface="+mn-ea"/>
                <a:sym typeface="+mn-lt"/>
              </a:rPr>
              <a:t>此种规则是取模运算与范围约束的结合，主要为了后续数据迁移做准备，即可以自主决定取模后数据的节点分布。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35" y="431673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ASCII码求模范围约束：</a:t>
            </a:r>
            <a:r>
              <a:rPr lang="zh-CN" altLang="en-US" dirty="0">
                <a:cs typeface="+mn-ea"/>
                <a:sym typeface="+mn-lt"/>
              </a:rPr>
              <a:t>此种规则类似于取模范围约束，此规则支持数据符号字母取模。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2335" y="4777105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字符串hash解析：</a:t>
            </a:r>
            <a:r>
              <a:rPr lang="zh-CN" altLang="en-US" dirty="0">
                <a:cs typeface="+mn-ea"/>
                <a:sym typeface="+mn-lt"/>
              </a:rPr>
              <a:t>此规则是截取字符串中的int数值hash分片。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2980" y="523748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一致性hash：</a:t>
            </a:r>
            <a:r>
              <a:rPr lang="zh-CN" altLang="en-US" dirty="0">
                <a:cs typeface="+mn-ea"/>
                <a:sym typeface="+mn-lt"/>
              </a:rPr>
              <a:t>一致性hash预算有效解决了分布式数据的扩容问题。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2335" y="5633085"/>
            <a:ext cx="108718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按单月小时拆分：</a:t>
            </a:r>
            <a:r>
              <a:rPr lang="zh-CN" altLang="en-US" dirty="0">
                <a:cs typeface="+mn-ea"/>
                <a:sym typeface="+mn-lt"/>
              </a:rPr>
              <a:t>此规则是单月内按照小时拆分，最小粒度是小时，可以一天最多24个分片，最少1个分片，一个月完后下月从头开始循环。每个月月尾，需要手工清理数据。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2335" y="637032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自然月分片：</a:t>
            </a:r>
            <a:r>
              <a:rPr lang="zh-CN" altLang="en-US" dirty="0">
                <a:cs typeface="+mn-ea"/>
                <a:sym typeface="+mn-lt"/>
              </a:rPr>
              <a:t>按月份列分区 ，每个自然月一个分片，格式 between操作解析的范例。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5" grpId="0"/>
      <p:bldP spid="15" grpId="0"/>
      <p:bldP spid="18" grpId="0"/>
      <p:bldP spid="21" grpId="0"/>
      <p:bldP spid="24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480695"/>
            <a:ext cx="10457180" cy="6264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300" y="13335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总体路由图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9385" y="836930"/>
            <a:ext cx="3007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MyCat经典实用场景</a:t>
            </a:r>
            <a:r>
              <a:rPr lang="zh-CN" altLang="en-US" sz="2400" b="1"/>
              <a:t> </a:t>
            </a:r>
            <a:endParaRPr lang="zh-CN" altLang="en-US" sz="24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0875" y="1598295"/>
          <a:ext cx="10610215" cy="430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215"/>
              </a:tblGrid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单纯的读写分离，此时配置最为简单，支持读写分离，主从切换</a:t>
                      </a:r>
                      <a:endParaRPr lang="zh-CN" altLang="en-US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分表分库，对于超过1000 万的表进行分片，最大支持1000 亿的单表分片</a:t>
                      </a:r>
                      <a:endParaRPr lang="zh-CN" altLang="en-US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多租户应用，每个应用一个库，但应用程序只连接Mycat，从而不改造程序本身，实现多租户化</a:t>
                      </a:r>
                      <a:endParaRPr lang="zh-CN" altLang="en-US"/>
                    </a:p>
                  </a:txBody>
                  <a:tcPr/>
                </a:tc>
              </a:tr>
              <a:tr h="1022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报表系统，借助于Mycat的分表能力，处理大规模报表的统计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1459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替代Hbase，分析大数据作为海量数据实时查询的一种简单有效方案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9385" y="836930"/>
            <a:ext cx="3591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mycat </a:t>
            </a:r>
            <a:r>
              <a:rPr lang="zh-CN" altLang="en-US" sz="2400" b="1"/>
              <a:t>与ShardingJdbc </a:t>
            </a:r>
            <a:endParaRPr lang="zh-CN" altLang="en-US" sz="24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0875" y="1598295"/>
          <a:ext cx="10635615" cy="417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205"/>
                <a:gridCol w="3545205"/>
                <a:gridCol w="3545205"/>
              </a:tblGrid>
              <a:tr h="5899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ShardingJdbc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性能下降，因为多了一层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性能很好的</a:t>
                      </a:r>
                      <a:endParaRPr lang="zh-CN" alt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不支持跨数据库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支持跨数据库jdbc</a:t>
                      </a:r>
                      <a:endParaRPr lang="zh-CN" altLang="en-US"/>
                    </a:p>
                  </a:txBody>
                  <a:tcPr/>
                </a:tc>
              </a:tr>
              <a:tr h="990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跨语言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跨语言（java 、php）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不支持跨语言（java），轻量级Java框架</a:t>
                      </a:r>
                      <a:endParaRPr lang="zh-CN" altLang="en-US"/>
                    </a:p>
                  </a:txBody>
                  <a:tcPr/>
                </a:tc>
              </a:tr>
              <a:tr h="1415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mycat的使用对研发是无感知的，但是运维成本较大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不需要太多的运维，直接引入</a:t>
                      </a:r>
                      <a:r>
                        <a:rPr lang="en-US" altLang="zh-CN"/>
                        <a:t>jar</a:t>
                      </a:r>
                      <a:r>
                        <a:rPr lang="zh-CN" altLang="en-US"/>
                        <a:t>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7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3" name="文本框 130"/>
          <p:cNvSpPr txBox="1"/>
          <p:nvPr/>
        </p:nvSpPr>
        <p:spPr>
          <a:xfrm>
            <a:off x="4000000" y="4054387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分享人</a:t>
            </a:r>
            <a:r>
              <a:rPr lang="zh-CN" altLang="en-US" dirty="0" smtClean="0">
                <a:cs typeface="+mn-ea"/>
                <a:sym typeface="+mn-lt"/>
              </a:rPr>
              <a:t>：许国才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4" name="文本框 131"/>
          <p:cNvSpPr txBox="1"/>
          <p:nvPr/>
        </p:nvSpPr>
        <p:spPr>
          <a:xfrm>
            <a:off x="6558653" y="4041817"/>
            <a:ext cx="18716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2020.12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3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911225" y="467751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388053" y="2133600"/>
            <a:ext cx="685288" cy="532568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6096000" y="4699452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7686675" y="2118960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4830" y="5491548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运用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7251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08549" y="2943853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什么是</a:t>
            </a:r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8053" y="294385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0038" y="5491548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鸣谢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6000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94254" y="2969181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架构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6675" y="2969181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9372600" y="4495706"/>
            <a:ext cx="3533309" cy="2997294"/>
          </a:xfrm>
          <a:custGeom>
            <a:avLst/>
            <a:gdLst>
              <a:gd name="connsiteX0" fmla="*/ 87096 w 3531505"/>
              <a:gd name="connsiteY0" fmla="*/ 2273394 h 2787263"/>
              <a:gd name="connsiteX1" fmla="*/ 963396 w 3531505"/>
              <a:gd name="connsiteY1" fmla="*/ 1384394 h 2787263"/>
              <a:gd name="connsiteX2" fmla="*/ 2106396 w 3531505"/>
              <a:gd name="connsiteY2" fmla="*/ 1524094 h 2787263"/>
              <a:gd name="connsiteX3" fmla="*/ 2474696 w 3531505"/>
              <a:gd name="connsiteY3" fmla="*/ 38194 h 2787263"/>
              <a:gd name="connsiteX4" fmla="*/ 3376396 w 3531505"/>
              <a:gd name="connsiteY4" fmla="*/ 635094 h 2787263"/>
              <a:gd name="connsiteX5" fmla="*/ 3185896 w 3531505"/>
              <a:gd name="connsiteY5" fmla="*/ 2705194 h 2787263"/>
              <a:gd name="connsiteX6" fmla="*/ 87096 w 3531505"/>
              <a:gd name="connsiteY6" fmla="*/ 2273394 h 278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1505" h="2787263">
                <a:moveTo>
                  <a:pt x="87096" y="2273394"/>
                </a:moveTo>
                <a:cubicBezTo>
                  <a:pt x="-283321" y="2053261"/>
                  <a:pt x="626846" y="1509277"/>
                  <a:pt x="963396" y="1384394"/>
                </a:cubicBezTo>
                <a:cubicBezTo>
                  <a:pt x="1299946" y="1259511"/>
                  <a:pt x="1854513" y="1748461"/>
                  <a:pt x="2106396" y="1524094"/>
                </a:cubicBezTo>
                <a:cubicBezTo>
                  <a:pt x="2358279" y="1299727"/>
                  <a:pt x="2263029" y="186361"/>
                  <a:pt x="2474696" y="38194"/>
                </a:cubicBezTo>
                <a:cubicBezTo>
                  <a:pt x="2686363" y="-109973"/>
                  <a:pt x="3257863" y="190594"/>
                  <a:pt x="3376396" y="635094"/>
                </a:cubicBezTo>
                <a:cubicBezTo>
                  <a:pt x="3494929" y="1079594"/>
                  <a:pt x="3734113" y="2430027"/>
                  <a:pt x="3185896" y="2705194"/>
                </a:cubicBezTo>
                <a:cubicBezTo>
                  <a:pt x="2637679" y="2980361"/>
                  <a:pt x="457513" y="2493527"/>
                  <a:pt x="87096" y="2273394"/>
                </a:cubicBez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133601"/>
            <a:ext cx="2533015" cy="16888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4295987"/>
            <a:ext cx="2533332" cy="16888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38395" y="2133600"/>
            <a:ext cx="31718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Mycat是什么？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38667" y="2631055"/>
            <a:ext cx="6460853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定义和分类来看，它是一个开源的分布式数据库系统，是一个实现了MySQL协议的的Server，前端用户可以把它看作是一个数据库代理，用MySQL客户端工具和命令行访问，而其后端可以用MySQL原生（Native）协议与多个MySQL服务器通信，也可以用JDBC协议与大多数主流数据库服务器通信，其核心功能是分表分库，即将一个大表水平分割为N个小表，存储在后端MySQL服务器里或者其他数据库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Mycat是数据库中间件，就是介于数据库与应用之间，进行数据处理与交互的中间服务。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96506" y="2631055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295464" y="2759684"/>
            <a:ext cx="296856" cy="237516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980394" y="834668"/>
            <a:ext cx="3419127" cy="682215"/>
            <a:chOff x="4411836" y="744496"/>
            <a:chExt cx="3419127" cy="682215"/>
          </a:xfrm>
        </p:grpSpPr>
        <p:sp>
          <p:nvSpPr>
            <p:cNvPr id="24" name="星形: 七角 23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什么是</a:t>
              </a:r>
              <a:r>
                <a:rPr lang="en-US" altLang="zh-CN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803412" y="5616727"/>
            <a:ext cx="6342109" cy="368149"/>
            <a:chOff x="5157559" y="3970171"/>
            <a:chExt cx="6123216" cy="231546"/>
          </a:xfrm>
        </p:grpSpPr>
        <p:grpSp>
          <p:nvGrpSpPr>
            <p:cNvPr id="52" name="组合 51"/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3" name="箭头: V 形 32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箭头: V 形 35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箭头: V 形 36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7" name="箭头: V 形 46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箭头: V 形 47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" name="箭头: V 形 48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箭头: V 形 49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箭头: V 形 50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2" name="箭头: V 形 41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箭头: V 形 42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53" name="组合 52"/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5" name="箭头: V 形 74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箭头: V 形 75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箭头: V 形 76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箭头: V 形 77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箭头: V 形 78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0" name="箭头: V 形 69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箭头: V 形 73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3" name="箭头: V 形 62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箭头: V 形 63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8" name="箭头: V 形 57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箭头: V 形 61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cs typeface="+mn-ea"/>
                  <a:sym typeface="+mn-lt"/>
                </a:rPr>
                <a:t> </a:t>
              </a:r>
              <a:r>
                <a:rPr sz="2800" dirty="0">
                  <a:cs typeface="+mn-ea"/>
                  <a:sym typeface="+mn-lt"/>
                </a:rPr>
                <a:t>Mycat关键特性</a:t>
              </a:r>
              <a:endParaRPr sz="2800" dirty="0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1468755"/>
            <a:ext cx="6835775" cy="487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什么是</a:t>
              </a:r>
              <a:r>
                <a:rPr lang="en-US" altLang="zh-CN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3665366" y="2133600"/>
            <a:ext cx="4861271" cy="4724400"/>
          </a:xfrm>
          <a:prstGeom prst="ellipse">
            <a:avLst/>
          </a:prstGeom>
          <a:solidFill>
            <a:srgbClr val="446E7E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533" y="5527257"/>
            <a:ext cx="26425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一个融合内存缓存技术、NoSQL技术、HDFS大数据的新型SQL 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2850" y="5527257"/>
            <a:ext cx="2897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一个可以视为MySQL集群的企业级数据库，用来替代昂贵的Oracle集群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8580" y="3757295"/>
            <a:ext cx="249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一个新颖的数据库中间件产品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7731" y="1988327"/>
            <a:ext cx="285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支持事务、ACID、可以替代MySQL的加强版数据库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2810" y="1910715"/>
            <a:ext cx="265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一个彻底开源的，面向企业应用开发的大数据库集群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8255956">
            <a:off x="4174877" y="1577201"/>
            <a:ext cx="461652" cy="2401649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2912160">
            <a:off x="7409613" y="1698808"/>
            <a:ext cx="461652" cy="2401649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3344044" flipV="1">
            <a:off x="4174875" y="4209347"/>
            <a:ext cx="461652" cy="2401649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8687840" flipV="1">
            <a:off x="7433841" y="4066033"/>
            <a:ext cx="461652" cy="2401649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14240" y="3114040"/>
            <a:ext cx="2763520" cy="2763520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太阳形 24"/>
          <p:cNvSpPr/>
          <p:nvPr/>
        </p:nvSpPr>
        <p:spPr>
          <a:xfrm>
            <a:off x="5227571" y="3616989"/>
            <a:ext cx="1649868" cy="1649868"/>
          </a:xfrm>
          <a:prstGeom prst="sun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3693795"/>
            <a:ext cx="2660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结合传统数据库和新型分布式数据仓库的新一代企业级数据库产品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132160">
            <a:off x="7955915" y="3496310"/>
            <a:ext cx="532130" cy="158432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V="1">
            <a:off x="3577590" y="3479165"/>
            <a:ext cx="431800" cy="1840865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0" grpId="0"/>
      <p:bldP spid="11" grpId="0"/>
      <p:bldP spid="12" grpId="0"/>
      <p:bldP spid="14" grpId="0"/>
      <p:bldP spid="21" grpId="0" bldLvl="0" animBg="1"/>
      <p:bldP spid="22" grpId="0" bldLvl="0" animBg="1"/>
      <p:bldP spid="23" grpId="0" bldLvl="0" animBg="1"/>
      <p:bldP spid="24" grpId="0" bldLvl="0" animBg="1"/>
      <p:bldP spid="7" grpId="0"/>
      <p:bldP spid="16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架构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/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/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/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/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/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301240"/>
            <a:ext cx="8867775" cy="41071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1225" y="1213485"/>
            <a:ext cx="1731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en-US" altLang="zh-CN" sz="2400" dirty="0">
                <a:cs typeface="+mn-ea"/>
                <a:sym typeface="+mn-lt"/>
              </a:rPr>
              <a:t>mycat</a:t>
            </a:r>
            <a:r>
              <a:rPr lang="zh-CN" altLang="en-US" sz="2400" dirty="0">
                <a:cs typeface="+mn-ea"/>
                <a:sym typeface="+mn-lt"/>
              </a:rPr>
              <a:t>架构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3605" y="518160"/>
            <a:ext cx="4145915" cy="682261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高可用方案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/>
          <p:cNvSpPr/>
          <p:nvPr/>
        </p:nvSpPr>
        <p:spPr>
          <a:xfrm rot="10800000">
            <a:off x="10330095" y="1517334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/>
          <p:cNvSpPr/>
          <p:nvPr/>
        </p:nvSpPr>
        <p:spPr>
          <a:xfrm>
            <a:off x="756920" y="5321697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818005"/>
            <a:ext cx="9834880" cy="4386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9665" y="1320800"/>
            <a:ext cx="4572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HAproxy</a:t>
            </a:r>
            <a:r>
              <a:rPr lang="en-US" altLang="zh-CN" sz="2400" dirty="0">
                <a:cs typeface="+mn-ea"/>
                <a:sym typeface="+mn-lt"/>
              </a:rPr>
              <a:t>+keepalived+mycat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3605" y="518160"/>
            <a:ext cx="4145915" cy="682261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运用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/>
          <p:cNvSpPr/>
          <p:nvPr/>
        </p:nvSpPr>
        <p:spPr>
          <a:xfrm rot="10800000">
            <a:off x="10330095" y="1517334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/>
          <p:cNvSpPr/>
          <p:nvPr/>
        </p:nvSpPr>
        <p:spPr>
          <a:xfrm>
            <a:off x="756920" y="5321697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7435" y="1200150"/>
            <a:ext cx="17786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en-US" altLang="zh-CN" sz="2400" dirty="0">
                <a:cs typeface="+mn-ea"/>
                <a:sym typeface="+mn-lt"/>
              </a:rPr>
              <a:t>mycat</a:t>
            </a:r>
            <a:r>
              <a:rPr lang="zh-CN" altLang="en-US" sz="2400" dirty="0">
                <a:cs typeface="+mn-ea"/>
                <a:sym typeface="+mn-lt"/>
              </a:rPr>
              <a:t>运用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2240280"/>
            <a:ext cx="9691370" cy="386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配置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任意多边形: 形状 7"/>
          <p:cNvSpPr/>
          <p:nvPr/>
        </p:nvSpPr>
        <p:spPr>
          <a:xfrm>
            <a:off x="911225" y="2097089"/>
            <a:ext cx="4829176" cy="3887787"/>
          </a:xfrm>
          <a:custGeom>
            <a:avLst/>
            <a:gdLst>
              <a:gd name="connsiteX0" fmla="*/ 406880 w 4084587"/>
              <a:gd name="connsiteY0" fmla="*/ 1171634 h 3298414"/>
              <a:gd name="connsiteX1" fmla="*/ 1208265 w 4084587"/>
              <a:gd name="connsiteY1" fmla="*/ 72299 h 3298414"/>
              <a:gd name="connsiteX2" fmla="*/ 3273370 w 4084587"/>
              <a:gd name="connsiteY2" fmla="*/ 318879 h 3298414"/>
              <a:gd name="connsiteX3" fmla="*/ 3581595 w 4084587"/>
              <a:gd name="connsiteY3" fmla="*/ 2044938 h 3298414"/>
              <a:gd name="connsiteX4" fmla="*/ 4054206 w 4084587"/>
              <a:gd name="connsiteY4" fmla="*/ 2918241 h 3298414"/>
              <a:gd name="connsiteX5" fmla="*/ 2636372 w 4084587"/>
              <a:gd name="connsiteY5" fmla="*/ 3298385 h 3298414"/>
              <a:gd name="connsiteX6" fmla="*/ 910314 w 4084587"/>
              <a:gd name="connsiteY6" fmla="*/ 2938789 h 3298414"/>
              <a:gd name="connsiteX7" fmla="*/ 16462 w 4084587"/>
              <a:gd name="connsiteY7" fmla="*/ 2907967 h 3298414"/>
              <a:gd name="connsiteX8" fmla="*/ 406880 w 4084587"/>
              <a:gd name="connsiteY8" fmla="*/ 1171634 h 32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4587" h="3298414">
                <a:moveTo>
                  <a:pt x="406880" y="1171634"/>
                </a:moveTo>
                <a:cubicBezTo>
                  <a:pt x="605514" y="699023"/>
                  <a:pt x="730517" y="214425"/>
                  <a:pt x="1208265" y="72299"/>
                </a:cubicBezTo>
                <a:cubicBezTo>
                  <a:pt x="1686013" y="-69827"/>
                  <a:pt x="2877815" y="-9894"/>
                  <a:pt x="3273370" y="318879"/>
                </a:cubicBezTo>
                <a:cubicBezTo>
                  <a:pt x="3668925" y="647652"/>
                  <a:pt x="3451456" y="1611711"/>
                  <a:pt x="3581595" y="2044938"/>
                </a:cubicBezTo>
                <a:cubicBezTo>
                  <a:pt x="3711734" y="2478165"/>
                  <a:pt x="4211743" y="2709333"/>
                  <a:pt x="4054206" y="2918241"/>
                </a:cubicBezTo>
                <a:cubicBezTo>
                  <a:pt x="3896669" y="3127149"/>
                  <a:pt x="3160354" y="3294960"/>
                  <a:pt x="2636372" y="3298385"/>
                </a:cubicBezTo>
                <a:cubicBezTo>
                  <a:pt x="2112390" y="3301810"/>
                  <a:pt x="1346966" y="3003859"/>
                  <a:pt x="910314" y="2938789"/>
                </a:cubicBezTo>
                <a:cubicBezTo>
                  <a:pt x="473662" y="2873719"/>
                  <a:pt x="103792" y="3200780"/>
                  <a:pt x="16462" y="2907967"/>
                </a:cubicBezTo>
                <a:cubicBezTo>
                  <a:pt x="-70868" y="2615154"/>
                  <a:pt x="208246" y="1644245"/>
                  <a:pt x="406880" y="1171634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79735" y="1940149"/>
            <a:ext cx="20141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schema.xml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51602" y="2488929"/>
            <a:ext cx="4947919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MyCat中重要的配置文件之一，管理着MyCat的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逻辑库、表、分片规则、DataNode以及DataSource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&lt;schema name="TESTDB" checkSQLschema="false" sqlMaxLimit="100"&gt;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&lt;/schema&gt;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schema标签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实例中的逻辑库，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可以有多个逻辑库。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tags/tag1.xml><?xml version="1.0" encoding="utf-8"?>
<p:tagLst xmlns:p="http://schemas.openxmlformats.org/presentationml/2006/main">
  <p:tag name="KSO_WM_UNIT_TABLE_BEAUTIFY" val="smartTable{9edc52b0-e4a9-495b-b688-1e038ac089eb}"/>
</p:tagLst>
</file>

<file path=ppt/tags/tag2.xml><?xml version="1.0" encoding="utf-8"?>
<p:tagLst xmlns:p="http://schemas.openxmlformats.org/presentationml/2006/main">
  <p:tag name="KSO_WM_UNIT_TABLE_BEAUTIFY" val="smartTable{9edc52b0-e4a9-495b-b688-1e038ac089eb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演示</Application>
  <PresentationFormat>自定义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方正正黑简体</vt:lpstr>
      <vt:lpstr>黑体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xuguocai</cp:lastModifiedBy>
  <cp:revision>56</cp:revision>
  <dcterms:created xsi:type="dcterms:W3CDTF">2020-08-15T05:11:00Z</dcterms:created>
  <dcterms:modified xsi:type="dcterms:W3CDTF">2020-12-21T12:54:38Z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