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arcellus"/>
      <p:regular r:id="rId14"/>
    </p:embeddedFont>
    <p:embeddedFont>
      <p:font typeface="Anaheim"/>
      <p:regular r:id="rId15"/>
      <p:bold r:id="rId16"/>
    </p:embeddedFont>
    <p:embeddedFont>
      <p:font typeface="Bebas Neue"/>
      <p:regular r:id="rId17"/>
    </p:embeddedFont>
    <p:embeddedFont>
      <p:font typeface="Russo One"/>
      <p:regular r:id="rId18"/>
    </p:embeddedFont>
    <p:embeddedFont>
      <p:font typeface="Josefi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.fntdata"/><Relationship Id="rId22" Type="http://schemas.openxmlformats.org/officeDocument/2006/relationships/font" Target="fonts/JosefinSans-boldItalic.fntdata"/><Relationship Id="rId21" Type="http://schemas.openxmlformats.org/officeDocument/2006/relationships/font" Target="fonts/Josefi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naheim-regular.fntdata"/><Relationship Id="rId14" Type="http://schemas.openxmlformats.org/officeDocument/2006/relationships/font" Target="fonts/Marcellus-regular.fntdata"/><Relationship Id="rId17" Type="http://schemas.openxmlformats.org/officeDocument/2006/relationships/font" Target="fonts/BebasNeue-regular.fntdata"/><Relationship Id="rId16" Type="http://schemas.openxmlformats.org/officeDocument/2006/relationships/font" Target="fonts/Anaheim-bold.fntdata"/><Relationship Id="rId19" Type="http://schemas.openxmlformats.org/officeDocument/2006/relationships/font" Target="fonts/JosefinSans-regular.fntdata"/><Relationship Id="rId18" Type="http://schemas.openxmlformats.org/officeDocument/2006/relationships/font" Target="fonts/Russo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title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59" name="Google Shape;59;p13"/>
          <p:cNvSpPr txBox="1"/>
          <p:nvPr>
            <p:ph idx="5" type="title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60" name="Google Shape;60;p13"/>
          <p:cNvSpPr txBox="1"/>
          <p:nvPr>
            <p:ph idx="6" type="subTitle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7" type="title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62" name="Google Shape;62;p13"/>
          <p:cNvSpPr txBox="1"/>
          <p:nvPr>
            <p:ph idx="8" type="title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3" type="title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65" name="Google Shape;65;p13"/>
          <p:cNvSpPr txBox="1"/>
          <p:nvPr>
            <p:ph idx="14" type="title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6" type="title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68" name="Google Shape;68;p13"/>
          <p:cNvSpPr txBox="1"/>
          <p:nvPr>
            <p:ph idx="17" type="title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69" name="Google Shape;69;p13"/>
          <p:cNvSpPr txBox="1"/>
          <p:nvPr>
            <p:ph idx="18" type="subTitle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9" type="title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71" name="Google Shape;71;p13"/>
          <p:cNvSpPr txBox="1"/>
          <p:nvPr>
            <p:ph idx="20" type="title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72" name="Google Shape;72;p13"/>
          <p:cNvSpPr txBox="1"/>
          <p:nvPr>
            <p:ph idx="21" type="subTitle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" name="Google Shape;73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77" name="Google Shape;77;p14"/>
          <p:cNvSpPr txBox="1"/>
          <p:nvPr>
            <p:ph idx="2" type="title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8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81" name="Google Shape;81;p15"/>
          <p:cNvSpPr txBox="1"/>
          <p:nvPr>
            <p:ph idx="2" type="title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8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 Header 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8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3" name="Google Shape;93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2" type="subTitle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3" type="subTitle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4" type="subTitle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cxnSp>
        <p:nvCxnSpPr>
          <p:cNvPr id="105" name="Google Shape;105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title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09" name="Google Shape;109;p21"/>
          <p:cNvSpPr txBox="1"/>
          <p:nvPr>
            <p:ph idx="3" type="title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10" name="Google Shape;110;p21"/>
          <p:cNvSpPr txBox="1"/>
          <p:nvPr>
            <p:ph idx="4"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5" type="subTitle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6" type="subTitle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7" type="subTitle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8" type="subTitle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9" type="subTitle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117" name="Google Shape;117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1" name="Google Shape;121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" name="Google Shape;124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5" name="Google Shape;125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2" type="subTitle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3" type="subTitle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4" type="subTitle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5" type="subTitle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6" type="subTitle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7" type="subTitle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8" type="subTitle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3" type="title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144" name="Google Shape;144;p25"/>
          <p:cNvSpPr txBox="1"/>
          <p:nvPr>
            <p:ph idx="4" type="subTitle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5" type="title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2" type="subTitle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3" type="subTitle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4" type="subTitle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5" type="subTitle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6" type="subTitle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7" type="subTitle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8" type="subTitle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9" type="subTitle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3" type="subTitle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4" type="subTitle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5" type="subTitle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3" name="Google Shape;163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5" type="subTitle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6" type="subTitle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7" type="subTitle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8" type="subTitle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2" type="subTitle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3" type="subTitle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4" type="subTitle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5" type="subTitle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6" type="subTitle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4" name="Google Shape;184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90" name="Google Shape;190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4" name="Google Shape;194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900" spcFirstLastPara="1" rIns="1219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naheim"/>
              <a:buNone/>
            </a:pPr>
            <a:r>
              <a:rPr lang="en-US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-US" sz="1333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-US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-US" sz="1333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lang="en-US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-US" sz="1333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endParaRPr b="1" sz="1333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8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ackground 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4" name="Google Shape;204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ackground 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b="0" i="0" sz="28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b="0" i="0" sz="30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earbi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earbi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705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{date}</a:t>
            </a:r>
            <a:endParaRPr/>
          </a:p>
        </p:txBody>
      </p:sp>
      <p:sp>
        <p:nvSpPr>
          <p:cNvPr id="216" name="Google Shape;216;p35"/>
          <p:cNvSpPr txBox="1"/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en-US" sz="6400"/>
              <a:t>{company}</a:t>
            </a:r>
            <a:endParaRPr sz="6400"/>
          </a:p>
        </p:txBody>
      </p:sp>
      <p:grpSp>
        <p:nvGrpSpPr>
          <p:cNvPr id="217" name="Google Shape;217;p35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18" name="Google Shape;218;p35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35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Company Information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Name: {c}</a:t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Sector: {s}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Industry: {i}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Country: {co}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City: {ci}</a:t>
            </a:r>
            <a:endParaRPr/>
          </a:p>
        </p:txBody>
      </p:sp>
      <p:sp>
        <p:nvSpPr>
          <p:cNvPr id="230" name="Google Shape;230;p36"/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employees: {ee}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Website: {w}</a:t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{summary}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Yahoo Finance,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Logos provided by Clearbit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GPT 4</a:t>
            </a:r>
            <a:endParaRPr/>
          </a:p>
        </p:txBody>
      </p:sp>
      <p:sp>
        <p:nvSpPr>
          <p:cNvPr id="239" name="Google Shape;239;p37"/>
          <p:cNvSpPr txBox="1"/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{swot_title}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{s}</a:t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{o}</a:t>
            </a: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{w}</a:t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{t}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Yahoo Finance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GPT 4</a:t>
            </a:r>
            <a:endParaRPr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{vp_title}</a:t>
            </a: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{p}</a:t>
            </a:r>
            <a:endParaRPr/>
          </a:p>
        </p:txBody>
      </p:sp>
      <p:sp>
        <p:nvSpPr>
          <p:cNvPr id="260" name="Google Shape;260;p39"/>
          <p:cNvSpPr txBox="1"/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{pr}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{g}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{gc}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Pains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Gains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Pain Relievers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Gain Creators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951000" y="483024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Key People at {company_name}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{t1}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{t2}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{t3}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{t4}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{n1}</a:t>
            </a:r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 {a1}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{n2}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 {a2}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{n3}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 {a3}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{n4}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 {a4}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News and Corporate Events</a:t>
            </a:r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3918675" y="4037424"/>
            <a:ext cx="1464864" cy="77649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{d1}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5393256" y="4030906"/>
            <a:ext cx="5905308" cy="78300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{desc1}</a:t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rgbClr val="A17C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3918675" y="4816633"/>
            <a:ext cx="1464864" cy="79637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{d2}</a:t>
            </a: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5393256" y="4816633"/>
            <a:ext cx="5900163" cy="78643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{desc2}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559097" y="5614656"/>
            <a:ext cx="3370207" cy="77644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{h3}</a:t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3929304" y="5604669"/>
            <a:ext cx="1458159" cy="78643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5393256" y="5607763"/>
            <a:ext cx="5908930" cy="78333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{desc3}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59098" y="4036398"/>
            <a:ext cx="3370206" cy="77556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{h1}</a:t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559097" y="4816323"/>
            <a:ext cx="3370208" cy="79637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{h2}</a:t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Yahoo Finance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{a}</a:t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{b}</a:t>
            </a:r>
            <a:endParaRPr/>
          </a:p>
        </p:txBody>
      </p:sp>
      <p:sp>
        <p:nvSpPr>
          <p:cNvPr id="308" name="Google Shape;308;p41"/>
          <p:cNvSpPr txBox="1"/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{c}</a:t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{d}</a:t>
            </a:r>
            <a:endParaRPr/>
          </a:p>
        </p:txBody>
      </p:sp>
      <p:sp>
        <p:nvSpPr>
          <p:cNvPr id="310" name="Google Shape;310;p41"/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Yahoo Finance, GPT 4,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Logos provided by Clearbit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Yahoo Finance</a:t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951000" y="483024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ESG Score {company_name} vs Peer Group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705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3"/>
          <p:cNvSpPr txBox="1"/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en-US" sz="6400"/>
              <a:t>Thanks for attention </a:t>
            </a:r>
            <a:endParaRPr sz="6400"/>
          </a:p>
        </p:txBody>
      </p:sp>
      <p:grpSp>
        <p:nvGrpSpPr>
          <p:cNvPr id="324" name="Google Shape;324;p43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325" name="Google Shape;325;p4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4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