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72" r:id="rId6"/>
    <p:sldId id="260" r:id="rId7"/>
    <p:sldId id="262" r:id="rId8"/>
    <p:sldId id="264" r:id="rId9"/>
    <p:sldId id="269" r:id="rId10"/>
    <p:sldId id="265" r:id="rId11"/>
    <p:sldId id="268" r:id="rId12"/>
    <p:sldId id="270" r:id="rId13"/>
    <p:sldId id="271" r:id="rId14"/>
    <p:sldId id="266" r:id="rId15"/>
    <p:sldId id="267"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zw04wMCyRpdLRcx7e2QGk8HF7h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 KUMAR" initials="RK" lastIdx="1" clrIdx="0">
    <p:extLst>
      <p:ext uri="{19B8F6BF-5375-455C-9EA6-DF929625EA0E}">
        <p15:presenceInfo xmlns:p15="http://schemas.microsoft.com/office/powerpoint/2012/main" userId="40f163b3e43451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3404" autoAdjust="0"/>
  </p:normalViewPr>
  <p:slideViewPr>
    <p:cSldViewPr snapToGrid="0">
      <p:cViewPr varScale="1">
        <p:scale>
          <a:sx n="88" d="100"/>
          <a:sy n="88" d="100"/>
        </p:scale>
        <p:origin x="126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7A4212-0D03-4A94-9D12-2C5B4EC645F1}" type="doc">
      <dgm:prSet loTypeId="urn:microsoft.com/office/officeart/2005/8/layout/process1" loCatId="process" qsTypeId="urn:microsoft.com/office/officeart/2005/8/quickstyle/simple1" qsCatId="simple" csTypeId="urn:microsoft.com/office/officeart/2005/8/colors/accent1_2" csCatId="accent1" phldr="1"/>
      <dgm:spPr/>
    </dgm:pt>
    <dgm:pt modelId="{1E79C13F-1C7A-4C05-BE0C-8B279CAB1AD4}">
      <dgm:prSet phldrT="[Text]"/>
      <dgm:spPr/>
      <dgm:t>
        <a:bodyPr/>
        <a:lstStyle/>
        <a:p>
          <a:r>
            <a:rPr lang="en-US" dirty="0"/>
            <a:t>Dataset</a:t>
          </a:r>
        </a:p>
      </dgm:t>
    </dgm:pt>
    <dgm:pt modelId="{6CE25FB1-6D52-400A-ADE1-A6253B6A6A28}" type="parTrans" cxnId="{F50C3DE4-7F12-45AE-A606-B2EA492B02F8}">
      <dgm:prSet/>
      <dgm:spPr/>
      <dgm:t>
        <a:bodyPr/>
        <a:lstStyle/>
        <a:p>
          <a:endParaRPr lang="en-US"/>
        </a:p>
      </dgm:t>
    </dgm:pt>
    <dgm:pt modelId="{4C602B04-5338-4347-9FD3-0D12BB8AF7BD}" type="sibTrans" cxnId="{F50C3DE4-7F12-45AE-A606-B2EA492B02F8}">
      <dgm:prSet/>
      <dgm:spPr/>
      <dgm:t>
        <a:bodyPr/>
        <a:lstStyle/>
        <a:p>
          <a:endParaRPr lang="en-US"/>
        </a:p>
      </dgm:t>
    </dgm:pt>
    <dgm:pt modelId="{BD6BCE83-B196-402A-8F3A-07CC774DF3A6}">
      <dgm:prSet phldrT="[Text]"/>
      <dgm:spPr/>
      <dgm:t>
        <a:bodyPr/>
        <a:lstStyle/>
        <a:p>
          <a:r>
            <a:rPr lang="en-US" dirty="0"/>
            <a:t>Xgboost  Classification</a:t>
          </a:r>
        </a:p>
      </dgm:t>
    </dgm:pt>
    <dgm:pt modelId="{5F410A9B-EEF0-48E0-B876-B4B87FF7CC69}" type="parTrans" cxnId="{15C2A753-CF88-43F0-A935-390FE1C7D66C}">
      <dgm:prSet/>
      <dgm:spPr/>
      <dgm:t>
        <a:bodyPr/>
        <a:lstStyle/>
        <a:p>
          <a:endParaRPr lang="en-US"/>
        </a:p>
      </dgm:t>
    </dgm:pt>
    <dgm:pt modelId="{D5E2C770-C4F3-4883-A925-805B5C753460}" type="sibTrans" cxnId="{15C2A753-CF88-43F0-A935-390FE1C7D66C}">
      <dgm:prSet/>
      <dgm:spPr/>
      <dgm:t>
        <a:bodyPr/>
        <a:lstStyle/>
        <a:p>
          <a:endParaRPr lang="en-US"/>
        </a:p>
      </dgm:t>
    </dgm:pt>
    <dgm:pt modelId="{217BECFA-E8C7-44D7-A032-C340A2A5CCB2}">
      <dgm:prSet phldrT="[Text]"/>
      <dgm:spPr/>
      <dgm:t>
        <a:bodyPr/>
        <a:lstStyle/>
        <a:p>
          <a:r>
            <a:rPr lang="en-US" dirty="0"/>
            <a:t>Final </a:t>
          </a:r>
          <a:r>
            <a:rPr lang="en-US"/>
            <a:t>Output  </a:t>
          </a:r>
          <a:r>
            <a:rPr lang="en-US" dirty="0"/>
            <a:t>Machine Learning Model</a:t>
          </a:r>
        </a:p>
      </dgm:t>
    </dgm:pt>
    <dgm:pt modelId="{A4DB2E08-BBDF-45F4-9FBB-1A33C10DF40E}" type="parTrans" cxnId="{689551BA-618A-4A0B-A1B2-A15B0AA132FE}">
      <dgm:prSet/>
      <dgm:spPr/>
      <dgm:t>
        <a:bodyPr/>
        <a:lstStyle/>
        <a:p>
          <a:endParaRPr lang="en-US"/>
        </a:p>
      </dgm:t>
    </dgm:pt>
    <dgm:pt modelId="{2E25E324-9D0C-410E-ADA6-1F7D4FC9B75E}" type="sibTrans" cxnId="{689551BA-618A-4A0B-A1B2-A15B0AA132FE}">
      <dgm:prSet/>
      <dgm:spPr/>
      <dgm:t>
        <a:bodyPr/>
        <a:lstStyle/>
        <a:p>
          <a:endParaRPr lang="en-US"/>
        </a:p>
      </dgm:t>
    </dgm:pt>
    <dgm:pt modelId="{209ABC07-CF26-4755-BD5D-430E3C17BA6A}" type="pres">
      <dgm:prSet presAssocID="{6F7A4212-0D03-4A94-9D12-2C5B4EC645F1}" presName="Name0" presStyleCnt="0">
        <dgm:presLayoutVars>
          <dgm:dir/>
          <dgm:resizeHandles val="exact"/>
        </dgm:presLayoutVars>
      </dgm:prSet>
      <dgm:spPr/>
    </dgm:pt>
    <dgm:pt modelId="{222CA4AE-F67E-44CA-A7CC-7C39884712CF}" type="pres">
      <dgm:prSet presAssocID="{1E79C13F-1C7A-4C05-BE0C-8B279CAB1AD4}" presName="node" presStyleLbl="node1" presStyleIdx="0" presStyleCnt="3">
        <dgm:presLayoutVars>
          <dgm:bulletEnabled val="1"/>
        </dgm:presLayoutVars>
      </dgm:prSet>
      <dgm:spPr/>
    </dgm:pt>
    <dgm:pt modelId="{28553067-F7E2-4F92-8F55-C7871528AFF6}" type="pres">
      <dgm:prSet presAssocID="{4C602B04-5338-4347-9FD3-0D12BB8AF7BD}" presName="sibTrans" presStyleLbl="sibTrans2D1" presStyleIdx="0" presStyleCnt="2"/>
      <dgm:spPr/>
    </dgm:pt>
    <dgm:pt modelId="{C7C32A63-2128-4F5C-900B-44A497D01C43}" type="pres">
      <dgm:prSet presAssocID="{4C602B04-5338-4347-9FD3-0D12BB8AF7BD}" presName="connectorText" presStyleLbl="sibTrans2D1" presStyleIdx="0" presStyleCnt="2"/>
      <dgm:spPr/>
    </dgm:pt>
    <dgm:pt modelId="{1EDFCB3C-A39D-4B7F-AA7C-F9DB29B667E5}" type="pres">
      <dgm:prSet presAssocID="{BD6BCE83-B196-402A-8F3A-07CC774DF3A6}" presName="node" presStyleLbl="node1" presStyleIdx="1" presStyleCnt="3">
        <dgm:presLayoutVars>
          <dgm:bulletEnabled val="1"/>
        </dgm:presLayoutVars>
      </dgm:prSet>
      <dgm:spPr/>
    </dgm:pt>
    <dgm:pt modelId="{EA8B4F97-595C-4F39-B07D-A58BABA645BA}" type="pres">
      <dgm:prSet presAssocID="{D5E2C770-C4F3-4883-A925-805B5C753460}" presName="sibTrans" presStyleLbl="sibTrans2D1" presStyleIdx="1" presStyleCnt="2"/>
      <dgm:spPr/>
    </dgm:pt>
    <dgm:pt modelId="{54E4945C-8138-4E5B-8913-3F95A52C5786}" type="pres">
      <dgm:prSet presAssocID="{D5E2C770-C4F3-4883-A925-805B5C753460}" presName="connectorText" presStyleLbl="sibTrans2D1" presStyleIdx="1" presStyleCnt="2"/>
      <dgm:spPr/>
    </dgm:pt>
    <dgm:pt modelId="{1E462D17-1D1E-46F9-AF40-7806368AA109}" type="pres">
      <dgm:prSet presAssocID="{217BECFA-E8C7-44D7-A032-C340A2A5CCB2}" presName="node" presStyleLbl="node1" presStyleIdx="2" presStyleCnt="3">
        <dgm:presLayoutVars>
          <dgm:bulletEnabled val="1"/>
        </dgm:presLayoutVars>
      </dgm:prSet>
      <dgm:spPr/>
    </dgm:pt>
  </dgm:ptLst>
  <dgm:cxnLst>
    <dgm:cxn modelId="{04A8260D-15C6-4C80-9066-262B7099BCB2}" type="presOf" srcId="{4C602B04-5338-4347-9FD3-0D12BB8AF7BD}" destId="{28553067-F7E2-4F92-8F55-C7871528AFF6}" srcOrd="0" destOrd="0" presId="urn:microsoft.com/office/officeart/2005/8/layout/process1"/>
    <dgm:cxn modelId="{BB612C26-CE3F-473F-9384-B75439E2A47B}" type="presOf" srcId="{D5E2C770-C4F3-4883-A925-805B5C753460}" destId="{54E4945C-8138-4E5B-8913-3F95A52C5786}" srcOrd="1" destOrd="0" presId="urn:microsoft.com/office/officeart/2005/8/layout/process1"/>
    <dgm:cxn modelId="{F7646638-89D5-4A5D-B4F7-DD5545BEBE27}" type="presOf" srcId="{6F7A4212-0D03-4A94-9D12-2C5B4EC645F1}" destId="{209ABC07-CF26-4755-BD5D-430E3C17BA6A}" srcOrd="0" destOrd="0" presId="urn:microsoft.com/office/officeart/2005/8/layout/process1"/>
    <dgm:cxn modelId="{15C2A753-CF88-43F0-A935-390FE1C7D66C}" srcId="{6F7A4212-0D03-4A94-9D12-2C5B4EC645F1}" destId="{BD6BCE83-B196-402A-8F3A-07CC774DF3A6}" srcOrd="1" destOrd="0" parTransId="{5F410A9B-EEF0-48E0-B876-B4B87FF7CC69}" sibTransId="{D5E2C770-C4F3-4883-A925-805B5C753460}"/>
    <dgm:cxn modelId="{49DDE48E-EA8A-40F1-A71D-D1957DDBA1EC}" type="presOf" srcId="{1E79C13F-1C7A-4C05-BE0C-8B279CAB1AD4}" destId="{222CA4AE-F67E-44CA-A7CC-7C39884712CF}" srcOrd="0" destOrd="0" presId="urn:microsoft.com/office/officeart/2005/8/layout/process1"/>
    <dgm:cxn modelId="{1ADD4093-1D1A-4229-9594-6A41A72E714F}" type="presOf" srcId="{D5E2C770-C4F3-4883-A925-805B5C753460}" destId="{EA8B4F97-595C-4F39-B07D-A58BABA645BA}" srcOrd="0" destOrd="0" presId="urn:microsoft.com/office/officeart/2005/8/layout/process1"/>
    <dgm:cxn modelId="{194116B1-8096-4977-BD6D-A2487AE0315F}" type="presOf" srcId="{BD6BCE83-B196-402A-8F3A-07CC774DF3A6}" destId="{1EDFCB3C-A39D-4B7F-AA7C-F9DB29B667E5}" srcOrd="0" destOrd="0" presId="urn:microsoft.com/office/officeart/2005/8/layout/process1"/>
    <dgm:cxn modelId="{689551BA-618A-4A0B-A1B2-A15B0AA132FE}" srcId="{6F7A4212-0D03-4A94-9D12-2C5B4EC645F1}" destId="{217BECFA-E8C7-44D7-A032-C340A2A5CCB2}" srcOrd="2" destOrd="0" parTransId="{A4DB2E08-BBDF-45F4-9FBB-1A33C10DF40E}" sibTransId="{2E25E324-9D0C-410E-ADA6-1F7D4FC9B75E}"/>
    <dgm:cxn modelId="{3EA58BD0-1FAA-4D72-896B-64E186DBECD9}" type="presOf" srcId="{4C602B04-5338-4347-9FD3-0D12BB8AF7BD}" destId="{C7C32A63-2128-4F5C-900B-44A497D01C43}" srcOrd="1" destOrd="0" presId="urn:microsoft.com/office/officeart/2005/8/layout/process1"/>
    <dgm:cxn modelId="{F50C3DE4-7F12-45AE-A606-B2EA492B02F8}" srcId="{6F7A4212-0D03-4A94-9D12-2C5B4EC645F1}" destId="{1E79C13F-1C7A-4C05-BE0C-8B279CAB1AD4}" srcOrd="0" destOrd="0" parTransId="{6CE25FB1-6D52-400A-ADE1-A6253B6A6A28}" sibTransId="{4C602B04-5338-4347-9FD3-0D12BB8AF7BD}"/>
    <dgm:cxn modelId="{740DF6E9-AB99-4D8D-964D-77D5C8655AC2}" type="presOf" srcId="{217BECFA-E8C7-44D7-A032-C340A2A5CCB2}" destId="{1E462D17-1D1E-46F9-AF40-7806368AA109}" srcOrd="0" destOrd="0" presId="urn:microsoft.com/office/officeart/2005/8/layout/process1"/>
    <dgm:cxn modelId="{395E0307-43FB-4C1E-B2E7-37744801A77F}" type="presParOf" srcId="{209ABC07-CF26-4755-BD5D-430E3C17BA6A}" destId="{222CA4AE-F67E-44CA-A7CC-7C39884712CF}" srcOrd="0" destOrd="0" presId="urn:microsoft.com/office/officeart/2005/8/layout/process1"/>
    <dgm:cxn modelId="{8D3A2D3F-7392-4E28-A180-82BA5CDB9241}" type="presParOf" srcId="{209ABC07-CF26-4755-BD5D-430E3C17BA6A}" destId="{28553067-F7E2-4F92-8F55-C7871528AFF6}" srcOrd="1" destOrd="0" presId="urn:microsoft.com/office/officeart/2005/8/layout/process1"/>
    <dgm:cxn modelId="{5EC0EF55-59AB-4EFF-8F0B-221D2959BC2E}" type="presParOf" srcId="{28553067-F7E2-4F92-8F55-C7871528AFF6}" destId="{C7C32A63-2128-4F5C-900B-44A497D01C43}" srcOrd="0" destOrd="0" presId="urn:microsoft.com/office/officeart/2005/8/layout/process1"/>
    <dgm:cxn modelId="{14A92F86-06C1-44E1-9E7B-76EA5EF0A288}" type="presParOf" srcId="{209ABC07-CF26-4755-BD5D-430E3C17BA6A}" destId="{1EDFCB3C-A39D-4B7F-AA7C-F9DB29B667E5}" srcOrd="2" destOrd="0" presId="urn:microsoft.com/office/officeart/2005/8/layout/process1"/>
    <dgm:cxn modelId="{E7CC969E-E76E-445C-A0DC-E665C1602E8F}" type="presParOf" srcId="{209ABC07-CF26-4755-BD5D-430E3C17BA6A}" destId="{EA8B4F97-595C-4F39-B07D-A58BABA645BA}" srcOrd="3" destOrd="0" presId="urn:microsoft.com/office/officeart/2005/8/layout/process1"/>
    <dgm:cxn modelId="{E641B87B-3418-484E-B76E-3E1403747B77}" type="presParOf" srcId="{EA8B4F97-595C-4F39-B07D-A58BABA645BA}" destId="{54E4945C-8138-4E5B-8913-3F95A52C5786}" srcOrd="0" destOrd="0" presId="urn:microsoft.com/office/officeart/2005/8/layout/process1"/>
    <dgm:cxn modelId="{6A718755-C5BB-4B06-BC51-5B5038421AF8}" type="presParOf" srcId="{209ABC07-CF26-4755-BD5D-430E3C17BA6A}" destId="{1E462D17-1D1E-46F9-AF40-7806368AA10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CA4AE-F67E-44CA-A7CC-7C39884712CF}">
      <dsp:nvSpPr>
        <dsp:cNvPr id="0" name=""/>
        <dsp:cNvSpPr/>
      </dsp:nvSpPr>
      <dsp:spPr>
        <a:xfrm>
          <a:off x="5526" y="509217"/>
          <a:ext cx="1651720" cy="11768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Dataset</a:t>
          </a:r>
        </a:p>
      </dsp:txBody>
      <dsp:txXfrm>
        <a:off x="39995" y="543686"/>
        <a:ext cx="1582782" cy="1107912"/>
      </dsp:txXfrm>
    </dsp:sp>
    <dsp:sp modelId="{28553067-F7E2-4F92-8F55-C7871528AFF6}">
      <dsp:nvSpPr>
        <dsp:cNvPr id="0" name=""/>
        <dsp:cNvSpPr/>
      </dsp:nvSpPr>
      <dsp:spPr>
        <a:xfrm>
          <a:off x="1822418" y="892829"/>
          <a:ext cx="350164" cy="409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22418" y="974754"/>
        <a:ext cx="245115" cy="245776"/>
      </dsp:txXfrm>
    </dsp:sp>
    <dsp:sp modelId="{1EDFCB3C-A39D-4B7F-AA7C-F9DB29B667E5}">
      <dsp:nvSpPr>
        <dsp:cNvPr id="0" name=""/>
        <dsp:cNvSpPr/>
      </dsp:nvSpPr>
      <dsp:spPr>
        <a:xfrm>
          <a:off x="2317934" y="509217"/>
          <a:ext cx="1651720" cy="11768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Xgboost  Classification</a:t>
          </a:r>
        </a:p>
      </dsp:txBody>
      <dsp:txXfrm>
        <a:off x="2352403" y="543686"/>
        <a:ext cx="1582782" cy="1107912"/>
      </dsp:txXfrm>
    </dsp:sp>
    <dsp:sp modelId="{EA8B4F97-595C-4F39-B07D-A58BABA645BA}">
      <dsp:nvSpPr>
        <dsp:cNvPr id="0" name=""/>
        <dsp:cNvSpPr/>
      </dsp:nvSpPr>
      <dsp:spPr>
        <a:xfrm>
          <a:off x="4134826" y="892829"/>
          <a:ext cx="350164" cy="409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34826" y="974754"/>
        <a:ext cx="245115" cy="245776"/>
      </dsp:txXfrm>
    </dsp:sp>
    <dsp:sp modelId="{1E462D17-1D1E-46F9-AF40-7806368AA109}">
      <dsp:nvSpPr>
        <dsp:cNvPr id="0" name=""/>
        <dsp:cNvSpPr/>
      </dsp:nvSpPr>
      <dsp:spPr>
        <a:xfrm>
          <a:off x="4630342" y="509217"/>
          <a:ext cx="1651720" cy="11768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Final </a:t>
          </a:r>
          <a:r>
            <a:rPr lang="en-US" sz="1800" kern="1200"/>
            <a:t>Output  </a:t>
          </a:r>
          <a:r>
            <a:rPr lang="en-US" sz="1800" kern="1200" dirty="0"/>
            <a:t>Machine Learning Model</a:t>
          </a:r>
        </a:p>
      </dsp:txBody>
      <dsp:txXfrm>
        <a:off x="4664811" y="543686"/>
        <a:ext cx="1582782" cy="11079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latin typeface="Times New Roman"/>
                <a:ea typeface="Times New Roman"/>
                <a:cs typeface="Times New Roman"/>
                <a:sym typeface="Times New Roman"/>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7" name="Google Shape;1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Times New Roman"/>
                <a:ea typeface="Times New Roman"/>
                <a:cs typeface="Times New Roman"/>
                <a:sym typeface="Times New Roman"/>
              </a:defRPr>
            </a:lvl1pPr>
            <a:lvl2pPr marL="0" lvl="1" indent="0" algn="r">
              <a:spcBef>
                <a:spcPts val="0"/>
              </a:spcBef>
              <a:buNone/>
              <a:defRPr sz="1200" b="0" i="0" u="none" strike="noStrike" cap="none">
                <a:solidFill>
                  <a:srgbClr val="888888"/>
                </a:solidFill>
                <a:latin typeface="Times New Roman"/>
                <a:ea typeface="Times New Roman"/>
                <a:cs typeface="Times New Roman"/>
                <a:sym typeface="Times New Roman"/>
              </a:defRPr>
            </a:lvl2pPr>
            <a:lvl3pPr marL="0" lvl="2" indent="0" algn="r">
              <a:spcBef>
                <a:spcPts val="0"/>
              </a:spcBef>
              <a:buNone/>
              <a:defRPr sz="1200" b="0" i="0" u="none" strike="noStrike" cap="none">
                <a:solidFill>
                  <a:srgbClr val="888888"/>
                </a:solidFill>
                <a:latin typeface="Times New Roman"/>
                <a:ea typeface="Times New Roman"/>
                <a:cs typeface="Times New Roman"/>
                <a:sym typeface="Times New Roman"/>
              </a:defRPr>
            </a:lvl3pPr>
            <a:lvl4pPr marL="0" lvl="3" indent="0" algn="r">
              <a:spcBef>
                <a:spcPts val="0"/>
              </a:spcBef>
              <a:buNone/>
              <a:defRPr sz="1200" b="0" i="0" u="none" strike="noStrike" cap="none">
                <a:solidFill>
                  <a:srgbClr val="888888"/>
                </a:solidFill>
                <a:latin typeface="Times New Roman"/>
                <a:ea typeface="Times New Roman"/>
                <a:cs typeface="Times New Roman"/>
                <a:sym typeface="Times New Roman"/>
              </a:defRPr>
            </a:lvl4pPr>
            <a:lvl5pPr marL="0" lvl="4" indent="0" algn="r">
              <a:spcBef>
                <a:spcPts val="0"/>
              </a:spcBef>
              <a:buNone/>
              <a:defRPr sz="1200" b="0" i="0" u="none" strike="noStrike" cap="none">
                <a:solidFill>
                  <a:srgbClr val="888888"/>
                </a:solidFill>
                <a:latin typeface="Times New Roman"/>
                <a:ea typeface="Times New Roman"/>
                <a:cs typeface="Times New Roman"/>
                <a:sym typeface="Times New Roman"/>
              </a:defRPr>
            </a:lvl5pPr>
            <a:lvl6pPr marL="0" lvl="5" indent="0" algn="r">
              <a:spcBef>
                <a:spcPts val="0"/>
              </a:spcBef>
              <a:buNone/>
              <a:defRPr sz="1200" b="0" i="0" u="none" strike="noStrike" cap="none">
                <a:solidFill>
                  <a:srgbClr val="888888"/>
                </a:solidFill>
                <a:latin typeface="Times New Roman"/>
                <a:ea typeface="Times New Roman"/>
                <a:cs typeface="Times New Roman"/>
                <a:sym typeface="Times New Roman"/>
              </a:defRPr>
            </a:lvl6pPr>
            <a:lvl7pPr marL="0" lvl="6" indent="0" algn="r">
              <a:spcBef>
                <a:spcPts val="0"/>
              </a:spcBef>
              <a:buNone/>
              <a:defRPr sz="1200" b="0" i="0" u="none" strike="noStrike" cap="none">
                <a:solidFill>
                  <a:srgbClr val="888888"/>
                </a:solidFill>
                <a:latin typeface="Times New Roman"/>
                <a:ea typeface="Times New Roman"/>
                <a:cs typeface="Times New Roman"/>
                <a:sym typeface="Times New Roman"/>
              </a:defRPr>
            </a:lvl7pPr>
            <a:lvl8pPr marL="0" lvl="7" indent="0" algn="r">
              <a:spcBef>
                <a:spcPts val="0"/>
              </a:spcBef>
              <a:buNone/>
              <a:defRPr sz="1200" b="0" i="0" u="none" strike="noStrike" cap="none">
                <a:solidFill>
                  <a:srgbClr val="888888"/>
                </a:solidFill>
                <a:latin typeface="Times New Roman"/>
                <a:ea typeface="Times New Roman"/>
                <a:cs typeface="Times New Roman"/>
                <a:sym typeface="Times New Roman"/>
              </a:defRPr>
            </a:lvl8pPr>
            <a:lvl9pPr marL="0" lvl="8" indent="0" algn="r">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Times New Roman"/>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Times New Roma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Times New Roman"/>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Times New Roman"/>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a:spLocks noGrp="1"/>
          </p:cNvSpPr>
          <p:nvPr>
            <p:ph type="pic" idx="2"/>
          </p:nvPr>
        </p:nvSpPr>
        <p:spPr>
          <a:xfrm>
            <a:off x="1792288" y="612775"/>
            <a:ext cx="5486400" cy="4114800"/>
          </a:xfrm>
          <a:prstGeom prst="rect">
            <a:avLst/>
          </a:prstGeom>
          <a:noFill/>
          <a:ln>
            <a:noFill/>
          </a:ln>
        </p:spPr>
      </p:sp>
      <p:sp>
        <p:nvSpPr>
          <p:cNvPr id="66" name="Google Shape;66;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 descr="download.jpg"/>
          <p:cNvPicPr preferRelativeResize="0"/>
          <p:nvPr/>
        </p:nvPicPr>
        <p:blipFill rotWithShape="1">
          <a:blip r:embed="rId3">
            <a:alphaModFix/>
          </a:blip>
          <a:srcRect/>
          <a:stretch/>
        </p:blipFill>
        <p:spPr>
          <a:xfrm>
            <a:off x="3834124" y="593594"/>
            <a:ext cx="1278389" cy="1141229"/>
          </a:xfrm>
          <a:prstGeom prst="rect">
            <a:avLst/>
          </a:prstGeom>
          <a:noFill/>
          <a:ln>
            <a:noFill/>
          </a:ln>
        </p:spPr>
      </p:pic>
      <p:sp>
        <p:nvSpPr>
          <p:cNvPr id="87" name="Google Shape;87;p1"/>
          <p:cNvSpPr txBox="1"/>
          <p:nvPr/>
        </p:nvSpPr>
        <p:spPr>
          <a:xfrm>
            <a:off x="144463" y="3580725"/>
            <a:ext cx="8686800" cy="1402200"/>
          </a:xfrm>
          <a:prstGeom prst="rect">
            <a:avLst/>
          </a:prstGeom>
          <a:noFill/>
          <a:ln>
            <a:noFill/>
          </a:ln>
        </p:spPr>
        <p:txBody>
          <a:bodyPr spcFirstLastPara="1" wrap="square" lIns="91425" tIns="12700" rIns="91425" bIns="45700" anchor="ctr" anchorCtr="0">
            <a:normAutofit/>
          </a:bodyPr>
          <a:lstStyle/>
          <a:p>
            <a:pPr marL="488950" marR="0" lvl="0" indent="-476250" algn="ctr" rtl="0">
              <a:lnSpc>
                <a:spcPct val="100000"/>
              </a:lnSpc>
              <a:spcBef>
                <a:spcPts val="0"/>
              </a:spcBef>
              <a:spcAft>
                <a:spcPts val="0"/>
              </a:spcAft>
              <a:buClr>
                <a:srgbClr val="7030A0"/>
              </a:buClr>
              <a:buSzPct val="100000"/>
              <a:buFont typeface="Times New Roman"/>
              <a:buNone/>
            </a:pPr>
            <a:r>
              <a:rPr lang="en-US" sz="2800" b="1" dirty="0">
                <a:solidFill>
                  <a:schemeClr val="accent4">
                    <a:lumMod val="75000"/>
                  </a:schemeClr>
                </a:solidFill>
                <a:latin typeface="Times New Roman" panose="02020603050405020304" pitchFamily="18" charset="0"/>
                <a:cs typeface="Times New Roman" panose="02020603050405020304" pitchFamily="18" charset="0"/>
              </a:rPr>
              <a:t>Survival prediction of Cardio-Vascular Diseases (CVD) using machine learning techniques</a:t>
            </a:r>
            <a:endParaRPr lang="en-US" sz="2800" b="1" i="0" u="none" strike="noStrike" cap="none" dirty="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88" name="Google Shape;88;p1"/>
          <p:cNvSpPr txBox="1"/>
          <p:nvPr/>
        </p:nvSpPr>
        <p:spPr>
          <a:xfrm>
            <a:off x="312737" y="5019501"/>
            <a:ext cx="3759462" cy="843821"/>
          </a:xfrm>
          <a:prstGeom prst="rect">
            <a:avLst/>
          </a:prstGeom>
          <a:noFill/>
          <a:ln>
            <a:noFill/>
          </a:ln>
        </p:spPr>
        <p:txBody>
          <a:bodyPr spcFirstLastPara="1" wrap="square" lIns="0" tIns="12700" rIns="0" bIns="0" anchor="t" anchorCtr="0">
            <a:spAutoFit/>
          </a:bodyPr>
          <a:lstStyle/>
          <a:p>
            <a:pPr marL="12700" marR="0" lvl="0" indent="55563"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GUIDED BY</a:t>
            </a:r>
            <a:r>
              <a:rPr lang="en-US" sz="1800" b="1" i="0" u="none" strike="noStrike" cap="none" dirty="0">
                <a:solidFill>
                  <a:schemeClr val="dk1"/>
                </a:solidFill>
                <a:latin typeface="Times New Roman"/>
                <a:ea typeface="Times New Roman"/>
                <a:cs typeface="Times New Roman"/>
                <a:sym typeface="Times New Roman"/>
              </a:rPr>
              <a:t>  </a:t>
            </a:r>
          </a:p>
          <a:p>
            <a:pPr marL="12700" marR="0" lvl="0" indent="55563"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Mr. RAMKUMAR</a:t>
            </a:r>
            <a:r>
              <a:rPr lang="en-US" sz="1800" b="1" dirty="0">
                <a:solidFill>
                  <a:schemeClr val="dk1"/>
                </a:solidFill>
                <a:latin typeface="Times New Roman"/>
                <a:ea typeface="Times New Roman"/>
                <a:cs typeface="Times New Roman"/>
                <a:sym typeface="Times New Roman"/>
              </a:rPr>
              <a:t> M.O</a:t>
            </a:r>
            <a:endParaRPr lang="en-US" sz="1800" b="0" i="0" u="none" strike="noStrike" cap="none" dirty="0">
              <a:solidFill>
                <a:schemeClr val="dk1"/>
              </a:solidFill>
              <a:latin typeface="Times New Roman"/>
              <a:ea typeface="Times New Roman"/>
              <a:cs typeface="Times New Roman"/>
              <a:sym typeface="Times New Roman"/>
            </a:endParaRPr>
          </a:p>
          <a:p>
            <a:pPr marL="12700" marR="0" lvl="0" indent="55563"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Assoc</a:t>
            </a:r>
            <a:r>
              <a:rPr lang="en-US" sz="1800" b="1" dirty="0">
                <a:solidFill>
                  <a:schemeClr val="dk1"/>
                </a:solidFill>
                <a:latin typeface="Times New Roman"/>
                <a:ea typeface="Times New Roman"/>
                <a:cs typeface="Times New Roman"/>
                <a:sym typeface="Times New Roman"/>
              </a:rPr>
              <a:t>iate</a:t>
            </a:r>
            <a:r>
              <a:rPr lang="en-US" sz="1800" b="1" i="0" u="none" strike="noStrike" cap="none" dirty="0">
                <a:solidFill>
                  <a:schemeClr val="dk1"/>
                </a:solidFill>
                <a:latin typeface="Times New Roman"/>
                <a:ea typeface="Times New Roman"/>
                <a:cs typeface="Times New Roman"/>
                <a:sym typeface="Times New Roman"/>
              </a:rPr>
              <a:t> Professor-CSE,</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89" name="Google Shape;89;p1"/>
          <p:cNvSpPr txBox="1"/>
          <p:nvPr/>
        </p:nvSpPr>
        <p:spPr>
          <a:xfrm>
            <a:off x="5051010" y="4794124"/>
            <a:ext cx="3366528" cy="1294575"/>
          </a:xfrm>
          <a:prstGeom prst="rect">
            <a:avLst/>
          </a:prstGeom>
          <a:noFill/>
          <a:ln>
            <a:noFill/>
          </a:ln>
        </p:spPr>
        <p:txBody>
          <a:bodyPr spcFirstLastPara="1" wrap="square" lIns="0" tIns="184775" rIns="0" bIns="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PRESENTED BY,</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dirty="0">
                <a:solidFill>
                  <a:schemeClr val="dk1"/>
                </a:solidFill>
                <a:latin typeface="Times New Roman"/>
                <a:cs typeface="Times New Roman"/>
                <a:sym typeface="Times New Roman"/>
              </a:rPr>
              <a:t>RAMKUMAR R</a:t>
            </a:r>
          </a:p>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Reg. No: 421118104070/CSE/IV </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 </a:t>
            </a:r>
            <a:endParaRPr sz="1800" b="0" i="0" u="none" strike="noStrike" cap="none" dirty="0">
              <a:solidFill>
                <a:schemeClr val="dk1"/>
              </a:solidFill>
              <a:latin typeface="Times New Roman"/>
              <a:ea typeface="Times New Roman"/>
              <a:cs typeface="Times New Roman"/>
              <a:sym typeface="Times New Roman"/>
            </a:endParaRPr>
          </a:p>
        </p:txBody>
      </p:sp>
      <p:sp>
        <p:nvSpPr>
          <p:cNvPr id="90" name="Google Shape;90;p1"/>
          <p:cNvSpPr txBox="1"/>
          <p:nvPr/>
        </p:nvSpPr>
        <p:spPr>
          <a:xfrm>
            <a:off x="826068" y="2045669"/>
            <a:ext cx="7635875" cy="764312"/>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US" sz="2400" b="1" i="0" u="none" strike="noStrike" cap="none" dirty="0">
                <a:solidFill>
                  <a:srgbClr val="C00000"/>
                </a:solidFill>
                <a:latin typeface="Times New Roman"/>
                <a:ea typeface="Times New Roman"/>
                <a:cs typeface="Times New Roman"/>
                <a:sym typeface="Times New Roman"/>
              </a:rPr>
              <a:t>IFET COLLEGE OF ENGINEERING</a:t>
            </a:r>
            <a:endParaRPr sz="2400" b="1" i="0" u="none" strike="noStrike" cap="none" dirty="0">
              <a:solidFill>
                <a:srgbClr val="C00000"/>
              </a:solidFill>
              <a:latin typeface="Times New Roman"/>
              <a:ea typeface="Times New Roman"/>
              <a:cs typeface="Times New Roman"/>
              <a:sym typeface="Times New Roman"/>
            </a:endParaRPr>
          </a:p>
          <a:p>
            <a:pPr marL="0" marR="0" lvl="0" indent="0" algn="ctr" rtl="0">
              <a:spcBef>
                <a:spcPts val="10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(An Autonomous Institution)</a:t>
            </a:r>
            <a:endParaRPr sz="2400" b="0" i="0" u="none" strike="noStrike" cap="none" dirty="0">
              <a:solidFill>
                <a:schemeClr val="dk1"/>
              </a:solidFill>
              <a:latin typeface="Times New Roman"/>
              <a:ea typeface="Times New Roman"/>
              <a:cs typeface="Times New Roman"/>
              <a:sym typeface="Times New Roman"/>
            </a:endParaRPr>
          </a:p>
        </p:txBody>
      </p:sp>
      <p:sp>
        <p:nvSpPr>
          <p:cNvPr id="91" name="Google Shape;91;p1"/>
          <p:cNvSpPr txBox="1"/>
          <p:nvPr/>
        </p:nvSpPr>
        <p:spPr>
          <a:xfrm>
            <a:off x="1304510" y="2451614"/>
            <a:ext cx="7493000" cy="443711"/>
          </a:xfrm>
          <a:prstGeom prst="rect">
            <a:avLst/>
          </a:prstGeom>
          <a:noFill/>
          <a:ln>
            <a:noFill/>
          </a:ln>
        </p:spPr>
        <p:txBody>
          <a:bodyPr spcFirstLastPara="1" wrap="square" lIns="0" tIns="12700" rIns="0" bIns="0" anchor="t" anchorCtr="0">
            <a:spAutoFit/>
          </a:bodyPr>
          <a:lstStyle/>
          <a:p>
            <a:pPr marL="488950" marR="0" lvl="0" indent="-476250" algn="ctr" rtl="0">
              <a:lnSpc>
                <a:spcPct val="100000"/>
              </a:lnSpc>
              <a:spcBef>
                <a:spcPts val="0"/>
              </a:spcBef>
              <a:spcAft>
                <a:spcPts val="0"/>
              </a:spcAft>
              <a:buClr>
                <a:srgbClr val="FF0000"/>
              </a:buClr>
              <a:buSzPts val="2800"/>
              <a:buFont typeface="Times New Roman"/>
              <a:buNone/>
            </a:pPr>
            <a:endParaRPr sz="2800" b="0" i="0" u="none" strike="noStrike" cap="none">
              <a:solidFill>
                <a:srgbClr val="FF0000"/>
              </a:solidFill>
              <a:latin typeface="Times New Roman"/>
              <a:ea typeface="Times New Roman"/>
              <a:cs typeface="Times New Roman"/>
              <a:sym typeface="Times New Roman"/>
            </a:endParaRPr>
          </a:p>
        </p:txBody>
      </p:sp>
      <p:sp>
        <p:nvSpPr>
          <p:cNvPr id="92" name="Google Shape;92;p1" descr="IFETCOE"/>
          <p:cNvSpPr/>
          <p:nvPr/>
        </p:nvSpPr>
        <p:spPr>
          <a:xfrm>
            <a:off x="144463"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descr="IFETCOE"/>
          <p:cNvSpPr/>
          <p:nvPr/>
        </p:nvSpPr>
        <p:spPr>
          <a:xfrm>
            <a:off x="144463"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txBox="1"/>
          <p:nvPr/>
        </p:nvSpPr>
        <p:spPr>
          <a:xfrm>
            <a:off x="825450" y="3182799"/>
            <a:ext cx="7493100" cy="351378"/>
          </a:xfrm>
          <a:prstGeom prst="rect">
            <a:avLst/>
          </a:prstGeom>
          <a:noFill/>
          <a:ln>
            <a:noFill/>
          </a:ln>
        </p:spPr>
        <p:txBody>
          <a:bodyPr spcFirstLastPara="1" wrap="square" lIns="0" tIns="12700" rIns="0" bIns="0" anchor="t" anchorCtr="0">
            <a:spAutoFit/>
          </a:bodyPr>
          <a:lstStyle/>
          <a:p>
            <a:pPr marL="488950" marR="0" lvl="0" indent="-476250" algn="ctr" rtl="0">
              <a:lnSpc>
                <a:spcPct val="100000"/>
              </a:lnSpc>
              <a:spcBef>
                <a:spcPts val="0"/>
              </a:spcBef>
              <a:spcAft>
                <a:spcPts val="0"/>
              </a:spcAft>
              <a:buClr>
                <a:srgbClr val="0070C0"/>
              </a:buClr>
              <a:buSzPts val="2800"/>
              <a:buFont typeface="Times New Roman"/>
              <a:buNone/>
            </a:pPr>
            <a:r>
              <a:rPr lang="en-US" sz="2200" b="1" dirty="0">
                <a:solidFill>
                  <a:srgbClr val="0070C0"/>
                </a:solidFill>
                <a:latin typeface="Times New Roman"/>
                <a:ea typeface="Times New Roman"/>
                <a:cs typeface="Times New Roman"/>
                <a:sym typeface="Times New Roman"/>
              </a:rPr>
              <a:t>Department of Computer Science and Engineering</a:t>
            </a:r>
            <a:endParaRPr sz="2200" b="0" i="0" u="none" strike="noStrike" cap="non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317822"/>
            <a:ext cx="7772400" cy="662709"/>
          </a:xfrm>
        </p:spPr>
        <p:txBody>
          <a:bodyPr>
            <a:normAutofit/>
          </a:bodyPr>
          <a:lstStyle/>
          <a:p>
            <a:r>
              <a:rPr lang="en-US" sz="2800"/>
              <a:t>Proposed System (</a:t>
            </a:r>
            <a:r>
              <a:rPr lang="en-US" sz="2800" dirty="0"/>
              <a:t>XGBOOST):</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85800" y="980531"/>
            <a:ext cx="7498773" cy="498663"/>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E0011F3F-FD93-4E21-94D3-6B7D978D790C}"/>
              </a:ext>
            </a:extLst>
          </p:cNvPr>
          <p:cNvSpPr txBox="1"/>
          <p:nvPr/>
        </p:nvSpPr>
        <p:spPr>
          <a:xfrm>
            <a:off x="685800" y="980531"/>
            <a:ext cx="7909561" cy="317009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XGBoost is an implementation of Gradient Boosted decision trees. It has recently been dominating in applied machine learning.</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this algorithm, decision trees are created in sequential form. Weights play an important role in XGBoost. Weights are assigned to all the independent variables which are then fed into the decision tree which predicts results. Weight of variables predicted wrong by the tree is increased and these the variables are then fed to the second decision tree.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individual classifiers/predictors then ensemble to give a strong and more precise model. It can work on regression, classification, ranking, and user-defined prediction problems.</a:t>
            </a:r>
          </a:p>
        </p:txBody>
      </p:sp>
      <p:pic>
        <p:nvPicPr>
          <p:cNvPr id="8" name="Picture 7">
            <a:extLst>
              <a:ext uri="{FF2B5EF4-FFF2-40B4-BE49-F238E27FC236}">
                <a16:creationId xmlns:a16="http://schemas.microsoft.com/office/drawing/2014/main" id="{79F6DB3E-E9D8-464C-AFC4-F6696702BA58}"/>
              </a:ext>
            </a:extLst>
          </p:cNvPr>
          <p:cNvPicPr>
            <a:picLocks noChangeAspect="1"/>
          </p:cNvPicPr>
          <p:nvPr/>
        </p:nvPicPr>
        <p:blipFill>
          <a:blip r:embed="rId2"/>
          <a:stretch>
            <a:fillRect/>
          </a:stretch>
        </p:blipFill>
        <p:spPr>
          <a:xfrm>
            <a:off x="2180562" y="4337894"/>
            <a:ext cx="4509247" cy="2113616"/>
          </a:xfrm>
          <a:prstGeom prst="rect">
            <a:avLst/>
          </a:prstGeom>
        </p:spPr>
      </p:pic>
    </p:spTree>
    <p:extLst>
      <p:ext uri="{BB962C8B-B14F-4D97-AF65-F5344CB8AC3E}">
        <p14:creationId xmlns:p14="http://schemas.microsoft.com/office/powerpoint/2010/main" val="108057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2826-5288-41F1-B78A-CA308A4A51DB}"/>
              </a:ext>
            </a:extLst>
          </p:cNvPr>
          <p:cNvSpPr>
            <a:spLocks noGrp="1"/>
          </p:cNvSpPr>
          <p:nvPr>
            <p:ph type="ctrTitle"/>
          </p:nvPr>
        </p:nvSpPr>
        <p:spPr>
          <a:xfrm>
            <a:off x="443753" y="0"/>
            <a:ext cx="7772400" cy="1454710"/>
          </a:xfrm>
        </p:spPr>
        <p:txBody>
          <a:bodyPr>
            <a:normAutofit/>
          </a:bodyPr>
          <a:lstStyle/>
          <a:p>
            <a:pPr algn="l"/>
            <a:r>
              <a:rPr lang="en-US" sz="2800" b="1" dirty="0"/>
              <a:t>Advantages</a:t>
            </a:r>
            <a:r>
              <a:rPr lang="en-US" sz="2000" b="1" dirty="0"/>
              <a:t>:</a:t>
            </a:r>
            <a:endParaRPr lang="en-IN" sz="2000" b="1" dirty="0"/>
          </a:p>
        </p:txBody>
      </p:sp>
      <p:sp>
        <p:nvSpPr>
          <p:cNvPr id="3" name="Text Placeholder 2">
            <a:extLst>
              <a:ext uri="{FF2B5EF4-FFF2-40B4-BE49-F238E27FC236}">
                <a16:creationId xmlns:a16="http://schemas.microsoft.com/office/drawing/2014/main" id="{7719CC1B-5D3B-4F74-9ED5-B7AB7533194D}"/>
              </a:ext>
            </a:extLst>
          </p:cNvPr>
          <p:cNvSpPr>
            <a:spLocks noGrp="1"/>
          </p:cNvSpPr>
          <p:nvPr>
            <p:ph type="subTitle" idx="1"/>
          </p:nvPr>
        </p:nvSpPr>
        <p:spPr>
          <a:xfrm>
            <a:off x="586804" y="1568822"/>
            <a:ext cx="7970392" cy="4543960"/>
          </a:xfrm>
        </p:spPr>
        <p:txBody>
          <a:bodyPr>
            <a:normAutofit/>
          </a:bodyPr>
          <a:lstStyle/>
          <a:p>
            <a:pPr marL="368300" indent="-342900" algn="l">
              <a:buFont typeface="Arial" panose="020B0604020202020204" pitchFamily="34" charset="0"/>
              <a:buChar char="•"/>
            </a:pPr>
            <a:r>
              <a:rPr lang="en-US" sz="2400" dirty="0">
                <a:solidFill>
                  <a:schemeClr val="tx1"/>
                </a:solidFill>
              </a:rPr>
              <a:t>It is Highly Flexible.</a:t>
            </a:r>
          </a:p>
          <a:p>
            <a:pPr marL="368300" indent="-342900" algn="l">
              <a:buFont typeface="Arial" panose="020B0604020202020204" pitchFamily="34" charset="0"/>
              <a:buChar char="•"/>
            </a:pPr>
            <a:r>
              <a:rPr lang="en-US" sz="2400" dirty="0">
                <a:solidFill>
                  <a:schemeClr val="tx1"/>
                </a:solidFill>
              </a:rPr>
              <a:t>It uses the power of parallel processing.</a:t>
            </a:r>
          </a:p>
          <a:p>
            <a:pPr marL="368300" indent="-342900" algn="l">
              <a:buFont typeface="Arial" panose="020B0604020202020204" pitchFamily="34" charset="0"/>
              <a:buChar char="•"/>
            </a:pPr>
            <a:r>
              <a:rPr lang="en-US" sz="2400" dirty="0">
                <a:solidFill>
                  <a:schemeClr val="tx1"/>
                </a:solidFill>
              </a:rPr>
              <a:t>It is faster than Gradient Boosting.</a:t>
            </a:r>
          </a:p>
          <a:p>
            <a:pPr marL="368300" indent="-342900" algn="l">
              <a:buFont typeface="Arial" panose="020B0604020202020204" pitchFamily="34" charset="0"/>
              <a:buChar char="•"/>
            </a:pPr>
            <a:r>
              <a:rPr lang="en-US" sz="2400" dirty="0">
                <a:solidFill>
                  <a:schemeClr val="tx1"/>
                </a:solidFill>
              </a:rPr>
              <a:t>It supports regularization.</a:t>
            </a:r>
          </a:p>
          <a:p>
            <a:pPr marL="368300" indent="-342900" algn="l">
              <a:buFont typeface="Arial" panose="020B0604020202020204" pitchFamily="34" charset="0"/>
              <a:buChar char="•"/>
            </a:pPr>
            <a:r>
              <a:rPr lang="en-US" sz="2400" dirty="0">
                <a:solidFill>
                  <a:schemeClr val="tx1"/>
                </a:solidFill>
              </a:rPr>
              <a:t>It is designed to handle missing data with its in-build features.</a:t>
            </a:r>
          </a:p>
          <a:p>
            <a:pPr marL="368300" indent="-342900" algn="l">
              <a:buFont typeface="Arial" panose="020B0604020202020204" pitchFamily="34" charset="0"/>
              <a:buChar char="•"/>
            </a:pPr>
            <a:r>
              <a:rPr lang="en-US" sz="2400" dirty="0">
                <a:solidFill>
                  <a:schemeClr val="tx1"/>
                </a:solidFill>
              </a:rPr>
              <a:t>The user can run a cross-validation after each iteration.</a:t>
            </a:r>
          </a:p>
          <a:p>
            <a:endParaRPr lang="en-IN" dirty="0"/>
          </a:p>
        </p:txBody>
      </p:sp>
      <p:sp>
        <p:nvSpPr>
          <p:cNvPr id="4" name="Slide Number Placeholder 3">
            <a:extLst>
              <a:ext uri="{FF2B5EF4-FFF2-40B4-BE49-F238E27FC236}">
                <a16:creationId xmlns:a16="http://schemas.microsoft.com/office/drawing/2014/main" id="{A59D6794-D14B-44F9-A29B-F691AC062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7146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588918" y="319088"/>
            <a:ext cx="7772400" cy="662709"/>
          </a:xfrm>
        </p:spPr>
        <p:txBody>
          <a:bodyPr>
            <a:normAutofit/>
          </a:bodyPr>
          <a:lstStyle/>
          <a:p>
            <a:r>
              <a:rPr lang="en-US" sz="2800" dirty="0"/>
              <a:t>Module Design: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588917" y="1029712"/>
            <a:ext cx="7945483" cy="384720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Module Name: </a:t>
            </a:r>
            <a:r>
              <a:rPr lang="en-US" sz="2000" dirty="0">
                <a:latin typeface="Times New Roman" panose="02020603050405020304" pitchFamily="18" charset="0"/>
                <a:cs typeface="Times New Roman" panose="02020603050405020304" pitchFamily="18" charset="0"/>
              </a:rPr>
              <a:t>Classification and deployment of efficient machine learning model</a:t>
            </a:r>
          </a:p>
          <a:p>
            <a:pPr algn="just"/>
            <a:endParaRPr lang="en-US" sz="20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Description</a:t>
            </a:r>
            <a:r>
              <a:rPr lang="en-US" sz="1600" dirty="0">
                <a:latin typeface="Times New Roman" panose="02020603050405020304" pitchFamily="18" charset="0"/>
                <a:cs typeface="Times New Roman" panose="02020603050405020304" pitchFamily="18" charset="0"/>
              </a:rPr>
              <a:t>: </a:t>
            </a:r>
          </a:p>
          <a:p>
            <a:pPr algn="just"/>
            <a:endParaRPr lang="en-US" sz="1600" dirty="0"/>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Weights are assigned to all the independent variables which are then fed into the decision tree which predicts results.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Weight of variables predicted wrong by the tree is increased and these variables are then fed to the second decision tree.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individual classifiers/predictors then ensemble to give a strong and more precise model.</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can work on regression, classification, ranking, and user-defined prediction problems.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E50ECDC9-0533-4D80-B3C0-35701DDF00FD}"/>
              </a:ext>
            </a:extLst>
          </p:cNvPr>
          <p:cNvGraphicFramePr/>
          <p:nvPr>
            <p:extLst>
              <p:ext uri="{D42A27DB-BD31-4B8C-83A1-F6EECF244321}">
                <p14:modId xmlns:p14="http://schemas.microsoft.com/office/powerpoint/2010/main" val="2950836287"/>
              </p:ext>
            </p:extLst>
          </p:nvPr>
        </p:nvGraphicFramePr>
        <p:xfrm>
          <a:off x="1706879" y="3998232"/>
          <a:ext cx="6287589" cy="2195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37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588918" y="319088"/>
            <a:ext cx="7772400" cy="662709"/>
          </a:xfrm>
        </p:spPr>
        <p:txBody>
          <a:bodyPr>
            <a:normAutofit/>
          </a:bodyPr>
          <a:lstStyle/>
          <a:p>
            <a:r>
              <a:rPr lang="en-US" sz="2800" dirty="0"/>
              <a:t>Module Design: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588918" y="1029712"/>
            <a:ext cx="7874726" cy="2308324"/>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Module Name: </a:t>
            </a:r>
            <a:r>
              <a:rPr lang="en-US" sz="2000" dirty="0">
                <a:latin typeface="Times New Roman" panose="02020603050405020304" pitchFamily="18" charset="0"/>
                <a:cs typeface="Times New Roman" panose="02020603050405020304" pitchFamily="18" charset="0"/>
              </a:rPr>
              <a:t>Xgboost Classification</a:t>
            </a:r>
          </a:p>
          <a:p>
            <a:pPr algn="just"/>
            <a:endParaRPr lang="en-US" sz="20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Output</a:t>
            </a:r>
            <a:r>
              <a:rPr lang="en-US" sz="1600"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038753D-FB8E-4B1B-9CD6-2446819FAE46}"/>
              </a:ext>
            </a:extLst>
          </p:cNvPr>
          <p:cNvPicPr>
            <a:picLocks noChangeAspect="1"/>
          </p:cNvPicPr>
          <p:nvPr/>
        </p:nvPicPr>
        <p:blipFill>
          <a:blip r:embed="rId2"/>
          <a:stretch>
            <a:fillRect/>
          </a:stretch>
        </p:blipFill>
        <p:spPr>
          <a:xfrm>
            <a:off x="194640" y="2329428"/>
            <a:ext cx="7059600" cy="3803004"/>
          </a:xfrm>
          <a:prstGeom prst="rect">
            <a:avLst/>
          </a:prstGeom>
        </p:spPr>
      </p:pic>
    </p:spTree>
    <p:extLst>
      <p:ext uri="{BB962C8B-B14F-4D97-AF65-F5344CB8AC3E}">
        <p14:creationId xmlns:p14="http://schemas.microsoft.com/office/powerpoint/2010/main" val="145938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914400" y="609268"/>
            <a:ext cx="7772400" cy="662709"/>
          </a:xfrm>
        </p:spPr>
        <p:txBody>
          <a:bodyPr>
            <a:normAutofit/>
          </a:bodyPr>
          <a:lstStyle/>
          <a:p>
            <a:r>
              <a:rPr lang="en-US" sz="2800" dirty="0"/>
              <a:t>Conclusion: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775855" y="1492595"/>
            <a:ext cx="6844146"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have developed a model to build a reliable decision support system for survival prediction of heart failure patients by using XGBoost algorithm.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performance achieved on the publicly available HF dataset as well as the versatility of the proposed approach indicates that it has the potential to be a reliable tool that can be utilized in clinical practice to assist clinicians and practitioners in decision-making.</a:t>
            </a:r>
          </a:p>
        </p:txBody>
      </p:sp>
    </p:spTree>
    <p:extLst>
      <p:ext uri="{BB962C8B-B14F-4D97-AF65-F5344CB8AC3E}">
        <p14:creationId xmlns:p14="http://schemas.microsoft.com/office/powerpoint/2010/main" val="1699130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31E6-25BB-4794-B73C-46656DF32ECE}"/>
              </a:ext>
            </a:extLst>
          </p:cNvPr>
          <p:cNvSpPr>
            <a:spLocks noGrp="1"/>
          </p:cNvSpPr>
          <p:nvPr>
            <p:ph type="title"/>
          </p:nvPr>
        </p:nvSpPr>
        <p:spPr>
          <a:xfrm>
            <a:off x="685800" y="2834132"/>
            <a:ext cx="7772400" cy="1362075"/>
          </a:xfrm>
        </p:spPr>
        <p:txBody>
          <a:bodyPr>
            <a:normAutofit/>
          </a:bodyPr>
          <a:lstStyle/>
          <a:p>
            <a:pPr algn="ctr"/>
            <a:r>
              <a:rPr lang="en-US" sz="6000" dirty="0"/>
              <a:t>Thank you!</a:t>
            </a:r>
          </a:p>
        </p:txBody>
      </p:sp>
      <p:sp>
        <p:nvSpPr>
          <p:cNvPr id="4" name="Slide Number Placeholder 3">
            <a:extLst>
              <a:ext uri="{FF2B5EF4-FFF2-40B4-BE49-F238E27FC236}">
                <a16:creationId xmlns:a16="http://schemas.microsoft.com/office/drawing/2014/main" id="{CD866FB5-1FE6-4C65-BFDA-5E6E8B813A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68803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768926"/>
            <a:ext cx="7772400" cy="662709"/>
          </a:xfrm>
        </p:spPr>
        <p:txBody>
          <a:bodyPr>
            <a:normAutofit/>
          </a:bodyPr>
          <a:lstStyle/>
          <a:p>
            <a:r>
              <a:rPr lang="en-US" sz="2800" dirty="0">
                <a:latin typeface="Times New Roman" panose="02020603050405020304" pitchFamily="18" charset="0"/>
                <a:cs typeface="Times New Roman" panose="02020603050405020304" pitchFamily="18" charset="0"/>
              </a:rPr>
              <a:t>Synopsis:</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30814" y="1662545"/>
            <a:ext cx="7592291" cy="3985706"/>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Literature Survey </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System Architecture </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Existing System</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Module Design</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Disadvantages</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Conclusion</a:t>
            </a: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92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533400" y="392408"/>
            <a:ext cx="7772400" cy="662709"/>
          </a:xfrm>
        </p:spPr>
        <p:txBody>
          <a:bodyPr>
            <a:normAutofit/>
          </a:bodyPr>
          <a:lstStyle/>
          <a:p>
            <a:r>
              <a:rPr lang="en-US" sz="2800" dirty="0"/>
              <a:t>Abstract:</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526676" y="1055117"/>
            <a:ext cx="8090647" cy="55769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this research is to develop a reliable decision-support system for the survival prediction of heart failure patients by utilizing their clinical records and laboratory test results.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Medicine and healthcare are some of the most crucial parts of economy and human life.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algorithms are followed Balanced Random Forest(BRF), K-Nearest Neighbors(KNN) algorithm, Supervised Machine Learning(SVM) algorithm, XGBoost algorithm.</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05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768926"/>
            <a:ext cx="7772400" cy="662709"/>
          </a:xfrm>
        </p:spPr>
        <p:txBody>
          <a:bodyPr>
            <a:normAutofit/>
          </a:bodyPr>
          <a:lstStyle/>
          <a:p>
            <a:r>
              <a:rPr lang="en-US" sz="2800" dirty="0"/>
              <a:t>Introduction: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85800" y="1431635"/>
            <a:ext cx="7592291"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Heart failure (HF) is condition that occurs when the heart is unable to pump enough to the body, and it usually caused by chronic conditions such as coronary heart disease, high blood temperature, or other heart conditions or diseases.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number of patients with HF worldwide has increased drastically, moving in 1990  to staggering 64.3 million in 2017.</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Chi-square test, which is a popular method used in statistics to test the independence of the two events, is utilized in this study to identify the features which are highly dependent on the response variable.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Recursive Feature Elimination (RFE), which is a popular wrapper-based approach, was utilized to identify a subset of features that can optimize the prediction performance for the proposed balanced RF classifier.</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47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588918" y="319088"/>
            <a:ext cx="7772400" cy="662709"/>
          </a:xfrm>
        </p:spPr>
        <p:txBody>
          <a:bodyPr>
            <a:normAutofit/>
          </a:bodyPr>
          <a:lstStyle/>
          <a:p>
            <a:r>
              <a:rPr lang="en-US" sz="2800" dirty="0"/>
              <a:t>Literature Survey:</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6" name="Table 6">
            <a:extLst>
              <a:ext uri="{FF2B5EF4-FFF2-40B4-BE49-F238E27FC236}">
                <a16:creationId xmlns:a16="http://schemas.microsoft.com/office/drawing/2014/main" id="{14BC72F3-E9D6-4C8A-BD77-18F4ECB23C10}"/>
              </a:ext>
            </a:extLst>
          </p:cNvPr>
          <p:cNvGraphicFramePr>
            <a:graphicFrameLocks noGrp="1"/>
          </p:cNvGraphicFramePr>
          <p:nvPr>
            <p:extLst>
              <p:ext uri="{D42A27DB-BD31-4B8C-83A1-F6EECF244321}">
                <p14:modId xmlns:p14="http://schemas.microsoft.com/office/powerpoint/2010/main" val="452317091"/>
              </p:ext>
            </p:extLst>
          </p:nvPr>
        </p:nvGraphicFramePr>
        <p:xfrm>
          <a:off x="1071153" y="1206973"/>
          <a:ext cx="7175863" cy="4924200"/>
        </p:xfrm>
        <a:graphic>
          <a:graphicData uri="http://schemas.openxmlformats.org/drawingml/2006/table">
            <a:tbl>
              <a:tblPr firstRow="1" bandRow="1">
                <a:tableStyleId>{5C22544A-7EE6-4342-B048-85BDC9FD1C3A}</a:tableStyleId>
              </a:tblPr>
              <a:tblGrid>
                <a:gridCol w="1793966">
                  <a:extLst>
                    <a:ext uri="{9D8B030D-6E8A-4147-A177-3AD203B41FA5}">
                      <a16:colId xmlns:a16="http://schemas.microsoft.com/office/drawing/2014/main" val="4000144315"/>
                    </a:ext>
                  </a:extLst>
                </a:gridCol>
                <a:gridCol w="1838152">
                  <a:extLst>
                    <a:ext uri="{9D8B030D-6E8A-4147-A177-3AD203B41FA5}">
                      <a16:colId xmlns:a16="http://schemas.microsoft.com/office/drawing/2014/main" val="1305368797"/>
                    </a:ext>
                  </a:extLst>
                </a:gridCol>
                <a:gridCol w="1749779">
                  <a:extLst>
                    <a:ext uri="{9D8B030D-6E8A-4147-A177-3AD203B41FA5}">
                      <a16:colId xmlns:a16="http://schemas.microsoft.com/office/drawing/2014/main" val="1832019923"/>
                    </a:ext>
                  </a:extLst>
                </a:gridCol>
                <a:gridCol w="1793966">
                  <a:extLst>
                    <a:ext uri="{9D8B030D-6E8A-4147-A177-3AD203B41FA5}">
                      <a16:colId xmlns:a16="http://schemas.microsoft.com/office/drawing/2014/main" val="2980755608"/>
                    </a:ext>
                  </a:extLst>
                </a:gridCol>
              </a:tblGrid>
              <a:tr h="616692">
                <a:tc>
                  <a:txBody>
                    <a:bodyPr/>
                    <a:lstStyle/>
                    <a:p>
                      <a:endParaRPr lang="en-US" dirty="0"/>
                    </a:p>
                    <a:p>
                      <a:r>
                        <a:rPr lang="en-US" dirty="0"/>
                        <a:t>        SNO</a:t>
                      </a:r>
                    </a:p>
                    <a:p>
                      <a:endParaRPr lang="en-US" dirty="0"/>
                    </a:p>
                  </a:txBody>
                  <a:tcPr/>
                </a:tc>
                <a:tc>
                  <a:txBody>
                    <a:bodyPr/>
                    <a:lstStyle/>
                    <a:p>
                      <a:r>
                        <a:rPr lang="en-US" dirty="0"/>
                        <a:t>  </a:t>
                      </a:r>
                    </a:p>
                    <a:p>
                      <a:r>
                        <a:rPr lang="en-US" dirty="0"/>
                        <a:t>   TITLE</a:t>
                      </a:r>
                    </a:p>
                  </a:txBody>
                  <a:tcPr/>
                </a:tc>
                <a:tc>
                  <a:txBody>
                    <a:bodyPr/>
                    <a:lstStyle/>
                    <a:p>
                      <a:endParaRPr lang="en-US" dirty="0"/>
                    </a:p>
                    <a:p>
                      <a:r>
                        <a:rPr lang="en-US" dirty="0"/>
                        <a:t>   YEAR</a:t>
                      </a:r>
                    </a:p>
                  </a:txBody>
                  <a:tcPr/>
                </a:tc>
                <a:tc>
                  <a:txBody>
                    <a:bodyPr/>
                    <a:lstStyle/>
                    <a:p>
                      <a:endParaRPr lang="en-US" dirty="0"/>
                    </a:p>
                    <a:p>
                      <a:r>
                        <a:rPr lang="en-US" dirty="0"/>
                        <a:t>   Author</a:t>
                      </a:r>
                    </a:p>
                  </a:txBody>
                  <a:tcPr/>
                </a:tc>
                <a:extLst>
                  <a:ext uri="{0D108BD9-81ED-4DB2-BD59-A6C34878D82A}">
                    <a16:rowId xmlns:a16="http://schemas.microsoft.com/office/drawing/2014/main" val="3089650014"/>
                  </a:ext>
                </a:extLst>
              </a:tr>
              <a:tr h="1022760">
                <a:tc>
                  <a:txBody>
                    <a:bodyPr/>
                    <a:lstStyle/>
                    <a:p>
                      <a:r>
                        <a:rPr lang="en-US" dirty="0"/>
                        <a:t>1</a:t>
                      </a:r>
                    </a:p>
                  </a:txBody>
                  <a:tcPr/>
                </a:tc>
                <a:tc>
                  <a:txBody>
                    <a:bodyPr/>
                    <a:lstStyle/>
                    <a:p>
                      <a:r>
                        <a:rPr lang="en-US" dirty="0"/>
                        <a:t>Survival prediction of heart failure patients using machine learning techniques </a:t>
                      </a:r>
                    </a:p>
                  </a:txBody>
                  <a:tcPr/>
                </a:tc>
                <a:tc>
                  <a:txBody>
                    <a:bodyPr/>
                    <a:lstStyle/>
                    <a:p>
                      <a:r>
                        <a:rPr lang="en-US" dirty="0"/>
                        <a:t>   2021</a:t>
                      </a:r>
                    </a:p>
                  </a:txBody>
                  <a:tcPr/>
                </a:tc>
                <a:tc>
                  <a:txBody>
                    <a:bodyPr/>
                    <a:lstStyle/>
                    <a:p>
                      <a:r>
                        <a:rPr lang="en-US" dirty="0"/>
                        <a:t>Asif Newaz * , Nadim Ahmed, Farhan Shahriyar Haq </a:t>
                      </a:r>
                    </a:p>
                  </a:txBody>
                  <a:tcPr/>
                </a:tc>
                <a:extLst>
                  <a:ext uri="{0D108BD9-81ED-4DB2-BD59-A6C34878D82A}">
                    <a16:rowId xmlns:a16="http://schemas.microsoft.com/office/drawing/2014/main" val="649787003"/>
                  </a:ext>
                </a:extLst>
              </a:tr>
              <a:tr h="1211163">
                <a:tc>
                  <a:txBody>
                    <a:bodyPr/>
                    <a:lstStyle/>
                    <a:p>
                      <a:r>
                        <a:rPr lang="en-US" dirty="0"/>
                        <a:t>2</a:t>
                      </a:r>
                    </a:p>
                  </a:txBody>
                  <a:tcPr/>
                </a:tc>
                <a:tc>
                  <a:txBody>
                    <a:bodyPr/>
                    <a:lstStyle/>
                    <a:p>
                      <a:r>
                        <a:rPr lang="en-US" dirty="0"/>
                        <a:t>Prediction of Cardiac Disease using Supervised Machine Learning Algorithms</a:t>
                      </a:r>
                    </a:p>
                  </a:txBody>
                  <a:tcPr/>
                </a:tc>
                <a:tc>
                  <a:txBody>
                    <a:bodyPr/>
                    <a:lstStyle/>
                    <a:p>
                      <a:r>
                        <a:rPr lang="en-US" dirty="0"/>
                        <a:t>   2020</a:t>
                      </a:r>
                    </a:p>
                  </a:txBody>
                  <a:tcPr/>
                </a:tc>
                <a:tc>
                  <a:txBody>
                    <a:bodyPr/>
                    <a:lstStyle/>
                    <a:p>
                      <a:r>
                        <a:rPr lang="en-US" dirty="0"/>
                        <a:t>R.Jane Preetha Princy Karunya Institute of Technology and Sciences, Coimbatore </a:t>
                      </a:r>
                    </a:p>
                  </a:txBody>
                  <a:tcPr/>
                </a:tc>
                <a:extLst>
                  <a:ext uri="{0D108BD9-81ED-4DB2-BD59-A6C34878D82A}">
                    <a16:rowId xmlns:a16="http://schemas.microsoft.com/office/drawing/2014/main" val="1568494510"/>
                  </a:ext>
                </a:extLst>
              </a:tr>
              <a:tr h="1587969">
                <a:tc>
                  <a:txBody>
                    <a:bodyPr/>
                    <a:lstStyle/>
                    <a:p>
                      <a:r>
                        <a:rPr lang="en-US" dirty="0"/>
                        <a:t>3</a:t>
                      </a:r>
                    </a:p>
                  </a:txBody>
                  <a:tcPr/>
                </a:tc>
                <a:tc>
                  <a:txBody>
                    <a:bodyPr/>
                    <a:lstStyle/>
                    <a:p>
                      <a:r>
                        <a:rPr lang="en-US" dirty="0"/>
                        <a:t>Heart Disease Prediction Using Machine Learning Algorithms </a:t>
                      </a:r>
                    </a:p>
                  </a:txBody>
                  <a:tcPr/>
                </a:tc>
                <a:tc>
                  <a:txBody>
                    <a:bodyPr/>
                    <a:lstStyle/>
                    <a:p>
                      <a:r>
                        <a:rPr lang="en-US" dirty="0"/>
                        <a:t>   2020</a:t>
                      </a:r>
                    </a:p>
                  </a:txBody>
                  <a:tcPr/>
                </a:tc>
                <a:tc>
                  <a:txBody>
                    <a:bodyPr/>
                    <a:lstStyle/>
                    <a:p>
                      <a:r>
                        <a:rPr lang="en-US" dirty="0"/>
                        <a:t>Archana Singh Computer Science and Engineering Madan Mohan Malaviya University of Technology Gorakhapur, 273010 </a:t>
                      </a:r>
                    </a:p>
                  </a:txBody>
                  <a:tcPr/>
                </a:tc>
                <a:extLst>
                  <a:ext uri="{0D108BD9-81ED-4DB2-BD59-A6C34878D82A}">
                    <a16:rowId xmlns:a16="http://schemas.microsoft.com/office/drawing/2014/main" val="1243844222"/>
                  </a:ext>
                </a:extLst>
              </a:tr>
            </a:tbl>
          </a:graphicData>
        </a:graphic>
      </p:graphicFrame>
    </p:spTree>
    <p:extLst>
      <p:ext uri="{BB962C8B-B14F-4D97-AF65-F5344CB8AC3E}">
        <p14:creationId xmlns:p14="http://schemas.microsoft.com/office/powerpoint/2010/main" val="397085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768926"/>
            <a:ext cx="7772400" cy="662709"/>
          </a:xfrm>
        </p:spPr>
        <p:txBody>
          <a:bodyPr>
            <a:normAutofit/>
          </a:bodyPr>
          <a:lstStyle/>
          <a:p>
            <a:r>
              <a:rPr lang="en-US" sz="2800" dirty="0"/>
              <a:t>System Architecture:</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383E18D3-5CA4-42EC-9A20-8294F1DBCCE4}"/>
              </a:ext>
            </a:extLst>
          </p:cNvPr>
          <p:cNvPicPr>
            <a:picLocks noChangeAspect="1"/>
          </p:cNvPicPr>
          <p:nvPr/>
        </p:nvPicPr>
        <p:blipFill>
          <a:blip r:embed="rId2"/>
          <a:stretch>
            <a:fillRect/>
          </a:stretch>
        </p:blipFill>
        <p:spPr>
          <a:xfrm>
            <a:off x="1091652" y="1610251"/>
            <a:ext cx="5748060" cy="4567483"/>
          </a:xfrm>
          <a:prstGeom prst="rect">
            <a:avLst/>
          </a:prstGeom>
        </p:spPr>
      </p:pic>
    </p:spTree>
    <p:extLst>
      <p:ext uri="{BB962C8B-B14F-4D97-AF65-F5344CB8AC3E}">
        <p14:creationId xmlns:p14="http://schemas.microsoft.com/office/powerpoint/2010/main" val="223224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768926"/>
            <a:ext cx="7772400" cy="662709"/>
          </a:xfrm>
        </p:spPr>
        <p:txBody>
          <a:bodyPr>
            <a:normAutofit/>
          </a:bodyPr>
          <a:lstStyle/>
          <a:p>
            <a:r>
              <a:rPr lang="en-US" sz="2800" dirty="0"/>
              <a:t>Dataset Description: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85800" y="1431635"/>
            <a:ext cx="7592291" cy="707886"/>
          </a:xfrm>
          <a:prstGeom prst="rect">
            <a:avLst/>
          </a:prstGeom>
          <a:noFill/>
        </p:spPr>
        <p:txBody>
          <a:bodyPr wrap="square" rtlCol="0">
            <a:spAutoFit/>
          </a:bodyPr>
          <a:lstStyle/>
          <a:p>
            <a:pPr algn="just"/>
            <a:endParaRPr lang="en-US" sz="2000" dirty="0"/>
          </a:p>
          <a:p>
            <a:pPr marL="285750" indent="-285750" algn="just">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3870B989-ED2D-4C51-A01D-9F5F61BEDBFC}"/>
              </a:ext>
            </a:extLst>
          </p:cNvPr>
          <p:cNvPicPr>
            <a:picLocks noChangeAspect="1"/>
          </p:cNvPicPr>
          <p:nvPr/>
        </p:nvPicPr>
        <p:blipFill>
          <a:blip r:embed="rId2"/>
          <a:stretch>
            <a:fillRect/>
          </a:stretch>
        </p:blipFill>
        <p:spPr>
          <a:xfrm>
            <a:off x="1178168" y="1482053"/>
            <a:ext cx="6607553" cy="4823878"/>
          </a:xfrm>
          <a:prstGeom prst="rect">
            <a:avLst/>
          </a:prstGeom>
        </p:spPr>
      </p:pic>
    </p:spTree>
    <p:extLst>
      <p:ext uri="{BB962C8B-B14F-4D97-AF65-F5344CB8AC3E}">
        <p14:creationId xmlns:p14="http://schemas.microsoft.com/office/powerpoint/2010/main" val="16197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317822"/>
            <a:ext cx="7772400" cy="662709"/>
          </a:xfrm>
        </p:spPr>
        <p:txBody>
          <a:bodyPr>
            <a:normAutofit/>
          </a:bodyPr>
          <a:lstStyle/>
          <a:p>
            <a:r>
              <a:rPr lang="en-US" sz="2800" dirty="0"/>
              <a:t>Existing System:</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85800" y="852285"/>
            <a:ext cx="7592291"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Balanced random forest classifier (BRF)</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Data-level modification or sampling is a standard approach to deal with the imbalanced classification problem, Standard RF classifier fails to tackle the class imbalance issue, getting biased towards the majority class.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order to prevent that, the sampling strategy is incorporated in the model construction stage of the RF classifier.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requires much computational power as well as resources as it builds numerous trees to combine their outputs. It also requires much time for training as it combines a lot of decision trees to determine the class. Due to the ensemble of decision trees, it also suffers interpretability and fails to determine the significance of each variable.</a:t>
            </a:r>
          </a:p>
        </p:txBody>
      </p:sp>
    </p:spTree>
    <p:extLst>
      <p:ext uri="{BB962C8B-B14F-4D97-AF65-F5344CB8AC3E}">
        <p14:creationId xmlns:p14="http://schemas.microsoft.com/office/powerpoint/2010/main" val="390225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84F7D8-AB82-4C86-B258-1DFE229F0BE4}"/>
              </a:ext>
            </a:extLst>
          </p:cNvPr>
          <p:cNvSpPr>
            <a:spLocks noGrp="1"/>
          </p:cNvSpPr>
          <p:nvPr>
            <p:ph type="ctrTitle"/>
          </p:nvPr>
        </p:nvSpPr>
        <p:spPr>
          <a:xfrm>
            <a:off x="0" y="95436"/>
            <a:ext cx="3330389" cy="881717"/>
          </a:xfrm>
        </p:spPr>
        <p:txBody>
          <a:bodyPr>
            <a:normAutofit/>
          </a:bodyPr>
          <a:lstStyle/>
          <a:p>
            <a:r>
              <a:rPr lang="en-US" sz="2800" b="1" dirty="0"/>
              <a:t>Disadvantages</a:t>
            </a:r>
            <a:r>
              <a:rPr lang="en-US" sz="2800" dirty="0"/>
              <a:t>:</a:t>
            </a:r>
            <a:endParaRPr lang="en-IN" sz="2800" dirty="0"/>
          </a:p>
        </p:txBody>
      </p:sp>
      <p:sp>
        <p:nvSpPr>
          <p:cNvPr id="6" name="Subtitle 5">
            <a:extLst>
              <a:ext uri="{FF2B5EF4-FFF2-40B4-BE49-F238E27FC236}">
                <a16:creationId xmlns:a16="http://schemas.microsoft.com/office/drawing/2014/main" id="{3F85DE59-D098-47AE-A5C6-B72EA231B6B5}"/>
              </a:ext>
            </a:extLst>
          </p:cNvPr>
          <p:cNvSpPr>
            <a:spLocks noGrp="1"/>
          </p:cNvSpPr>
          <p:nvPr>
            <p:ph type="subTitle" idx="1"/>
          </p:nvPr>
        </p:nvSpPr>
        <p:spPr>
          <a:xfrm>
            <a:off x="1219200" y="1362635"/>
            <a:ext cx="6400800" cy="4132729"/>
          </a:xfrm>
        </p:spPr>
        <p:txBody>
          <a:bodyPr>
            <a:normAutofit/>
          </a:bodyPr>
          <a:lstStyle/>
          <a:p>
            <a:pPr marL="482600" indent="-457200" algn="l">
              <a:buFont typeface="Arial" panose="020B0604020202020204" pitchFamily="34" charset="0"/>
              <a:buChar char="•"/>
            </a:pPr>
            <a:r>
              <a:rPr lang="en-US" sz="2400" dirty="0">
                <a:solidFill>
                  <a:schemeClr val="tx1"/>
                </a:solidFill>
              </a:rPr>
              <a:t>It requires much computational power as well as resources as it builds numerous trees to combine their outputs.</a:t>
            </a:r>
          </a:p>
          <a:p>
            <a:pPr marL="482600" indent="-457200" algn="l">
              <a:buFont typeface="Arial" panose="020B0604020202020204" pitchFamily="34" charset="0"/>
              <a:buChar char="•"/>
            </a:pPr>
            <a:r>
              <a:rPr lang="en-US" sz="2400" dirty="0">
                <a:solidFill>
                  <a:schemeClr val="tx1"/>
                </a:solidFill>
              </a:rPr>
              <a:t> It also requires much time for training as it combines a lot of decision trees to determine the class.</a:t>
            </a:r>
          </a:p>
          <a:p>
            <a:pPr marL="482600" indent="-457200" algn="l">
              <a:buFont typeface="Arial" panose="020B0604020202020204" pitchFamily="34" charset="0"/>
              <a:buChar char="•"/>
            </a:pPr>
            <a:r>
              <a:rPr lang="en-US" sz="2400" dirty="0">
                <a:solidFill>
                  <a:schemeClr val="tx1"/>
                </a:solidFill>
              </a:rPr>
              <a:t>Due to the ensemble of decision trees, it also suffers interpretability and fails to determine the significance of each variable.</a:t>
            </a:r>
            <a:endParaRPr lang="en-IN" sz="2400" dirty="0">
              <a:solidFill>
                <a:schemeClr val="tx1"/>
              </a:solidFill>
            </a:endParaRPr>
          </a:p>
        </p:txBody>
      </p:sp>
      <p:sp>
        <p:nvSpPr>
          <p:cNvPr id="4" name="Slide Number Placeholder 3">
            <a:extLst>
              <a:ext uri="{FF2B5EF4-FFF2-40B4-BE49-F238E27FC236}">
                <a16:creationId xmlns:a16="http://schemas.microsoft.com/office/drawing/2014/main" id="{27D833B3-211C-4CBB-95EC-11FDEC802A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2879132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931</Words>
  <Application>Microsoft Office PowerPoint</Application>
  <PresentationFormat>On-screen Show (4:3)</PresentationFormat>
  <Paragraphs>114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Synopsis:</vt:lpstr>
      <vt:lpstr>Abstract:</vt:lpstr>
      <vt:lpstr>Introduction:</vt:lpstr>
      <vt:lpstr>Literature Survey:</vt:lpstr>
      <vt:lpstr>System Architecture:</vt:lpstr>
      <vt:lpstr>Dataset Description:</vt:lpstr>
      <vt:lpstr>Existing System:</vt:lpstr>
      <vt:lpstr>Disadvantages:</vt:lpstr>
      <vt:lpstr>Proposed System (XGBOOST):</vt:lpstr>
      <vt:lpstr>Advantages:</vt:lpstr>
      <vt:lpstr>Module Design:</vt:lpstr>
      <vt:lpstr>Module Design: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Rajeshwaran Selvam</cp:lastModifiedBy>
  <cp:revision>35</cp:revision>
  <dcterms:created xsi:type="dcterms:W3CDTF">2021-12-06T04:31:19Z</dcterms:created>
  <dcterms:modified xsi:type="dcterms:W3CDTF">2022-03-21T06:08:20Z</dcterms:modified>
</cp:coreProperties>
</file>