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19" autoAdjust="0"/>
  </p:normalViewPr>
  <p:slideViewPr>
    <p:cSldViewPr snapToGrid="0">
      <p:cViewPr varScale="1">
        <p:scale>
          <a:sx n="45" d="100"/>
          <a:sy n="45" d="100"/>
        </p:scale>
        <p:origin x="53" y="10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CDF62C-866B-4E10-ABAE-2DF9AC95ECD8}" type="doc">
      <dgm:prSet loTypeId="urn:microsoft.com/office/officeart/2005/8/layout/process2" loCatId="process" qsTypeId="urn:microsoft.com/office/officeart/2005/8/quickstyle/simple1" qsCatId="simple" csTypeId="urn:microsoft.com/office/officeart/2005/8/colors/accent1_2" csCatId="accent1" phldr="1"/>
      <dgm:spPr/>
    </dgm:pt>
    <dgm:pt modelId="{58087737-351B-4E40-A09E-BF378A8C0398}">
      <dgm:prSet phldrT="[Text]"/>
      <dgm:spPr/>
      <dgm:t>
        <a:bodyPr/>
        <a:lstStyle/>
        <a:p>
          <a:r>
            <a:rPr lang="en-US" dirty="0"/>
            <a:t>Get a PDF File</a:t>
          </a:r>
        </a:p>
      </dgm:t>
    </dgm:pt>
    <dgm:pt modelId="{82CFFDB0-9B0F-463D-9594-6373F4D40610}" type="parTrans" cxnId="{99873BBE-7668-4AAA-807A-238FEE449546}">
      <dgm:prSet/>
      <dgm:spPr/>
      <dgm:t>
        <a:bodyPr/>
        <a:lstStyle/>
        <a:p>
          <a:endParaRPr lang="en-US"/>
        </a:p>
      </dgm:t>
    </dgm:pt>
    <dgm:pt modelId="{B756A03C-0716-4012-B0F7-C824807CF89A}" type="sibTrans" cxnId="{99873BBE-7668-4AAA-807A-238FEE449546}">
      <dgm:prSet/>
      <dgm:spPr/>
      <dgm:t>
        <a:bodyPr/>
        <a:lstStyle/>
        <a:p>
          <a:endParaRPr lang="en-US"/>
        </a:p>
      </dgm:t>
    </dgm:pt>
    <dgm:pt modelId="{5E4CB412-F65A-4C51-91F4-ABAAE43EDDD3}">
      <dgm:prSet phldrT="[Text]"/>
      <dgm:spPr/>
      <dgm:t>
        <a:bodyPr/>
        <a:lstStyle/>
        <a:p>
          <a:r>
            <a:rPr lang="en-US" dirty="0"/>
            <a:t>Read The PDF file</a:t>
          </a:r>
        </a:p>
      </dgm:t>
    </dgm:pt>
    <dgm:pt modelId="{5EF997B1-ABE8-4A2D-A403-0A6F821B96BC}" type="parTrans" cxnId="{B1180A84-4477-453E-A5AA-E471D9AB96A2}">
      <dgm:prSet/>
      <dgm:spPr/>
      <dgm:t>
        <a:bodyPr/>
        <a:lstStyle/>
        <a:p>
          <a:endParaRPr lang="en-US"/>
        </a:p>
      </dgm:t>
    </dgm:pt>
    <dgm:pt modelId="{60362BC4-065A-4B8C-B479-9EE0DACFEB3A}" type="sibTrans" cxnId="{B1180A84-4477-453E-A5AA-E471D9AB96A2}">
      <dgm:prSet/>
      <dgm:spPr/>
      <dgm:t>
        <a:bodyPr/>
        <a:lstStyle/>
        <a:p>
          <a:endParaRPr lang="en-US"/>
        </a:p>
      </dgm:t>
    </dgm:pt>
    <dgm:pt modelId="{D293A6B0-32A7-471A-A25A-FEFC49601FFE}">
      <dgm:prSet phldrT="[Text]"/>
      <dgm:spPr/>
      <dgm:t>
        <a:bodyPr/>
        <a:lstStyle/>
        <a:p>
          <a:r>
            <a:rPr lang="en-US" dirty="0"/>
            <a:t>Covert File Text to Speech</a:t>
          </a:r>
        </a:p>
      </dgm:t>
    </dgm:pt>
    <dgm:pt modelId="{FE8AE5AF-B27F-474A-AC90-551F9238BE0A}" type="parTrans" cxnId="{78ED21E5-B3AB-49E8-BE97-A65F3A5E1E64}">
      <dgm:prSet/>
      <dgm:spPr/>
      <dgm:t>
        <a:bodyPr/>
        <a:lstStyle/>
        <a:p>
          <a:endParaRPr lang="en-US"/>
        </a:p>
      </dgm:t>
    </dgm:pt>
    <dgm:pt modelId="{98FA9885-FBFA-4F53-A633-132F1783F674}" type="sibTrans" cxnId="{78ED21E5-B3AB-49E8-BE97-A65F3A5E1E64}">
      <dgm:prSet/>
      <dgm:spPr/>
      <dgm:t>
        <a:bodyPr/>
        <a:lstStyle/>
        <a:p>
          <a:endParaRPr lang="en-US"/>
        </a:p>
      </dgm:t>
    </dgm:pt>
    <dgm:pt modelId="{B95E8256-4D4B-445A-8A91-74DC9F86C0B8}" type="pres">
      <dgm:prSet presAssocID="{66CDF62C-866B-4E10-ABAE-2DF9AC95ECD8}" presName="linearFlow" presStyleCnt="0">
        <dgm:presLayoutVars>
          <dgm:resizeHandles val="exact"/>
        </dgm:presLayoutVars>
      </dgm:prSet>
      <dgm:spPr/>
    </dgm:pt>
    <dgm:pt modelId="{F79312AA-2802-49ED-A5D1-5D54F7BEDCD4}" type="pres">
      <dgm:prSet presAssocID="{58087737-351B-4E40-A09E-BF378A8C0398}" presName="node" presStyleLbl="node1" presStyleIdx="0" presStyleCnt="3" custLinFactX="-83602" custLinFactY="38672" custLinFactNeighborX="-100000" custLinFactNeighborY="100000">
        <dgm:presLayoutVars>
          <dgm:bulletEnabled val="1"/>
        </dgm:presLayoutVars>
      </dgm:prSet>
      <dgm:spPr/>
    </dgm:pt>
    <dgm:pt modelId="{FFCB3743-D891-4C45-BFC6-D7374F439D79}" type="pres">
      <dgm:prSet presAssocID="{B756A03C-0716-4012-B0F7-C824807CF89A}" presName="sibTrans" presStyleLbl="sibTrans2D1" presStyleIdx="0" presStyleCnt="2"/>
      <dgm:spPr/>
    </dgm:pt>
    <dgm:pt modelId="{F7E7A4CF-3EEF-4B54-BC8D-08EFFD5BA0F9}" type="pres">
      <dgm:prSet presAssocID="{B756A03C-0716-4012-B0F7-C824807CF89A}" presName="connectorText" presStyleLbl="sibTrans2D1" presStyleIdx="0" presStyleCnt="2"/>
      <dgm:spPr/>
    </dgm:pt>
    <dgm:pt modelId="{D8A9F21E-C081-4812-BDD1-14D1972C410B}" type="pres">
      <dgm:prSet presAssocID="{5E4CB412-F65A-4C51-91F4-ABAAE43EDDD3}" presName="node" presStyleLbl="node1" presStyleIdx="1" presStyleCnt="3" custLinFactY="-6779" custLinFactNeighborX="4044" custLinFactNeighborY="-100000">
        <dgm:presLayoutVars>
          <dgm:bulletEnabled val="1"/>
        </dgm:presLayoutVars>
      </dgm:prSet>
      <dgm:spPr/>
    </dgm:pt>
    <dgm:pt modelId="{0E2CEFEC-D34E-4410-83FF-D5126EC8928B}" type="pres">
      <dgm:prSet presAssocID="{60362BC4-065A-4B8C-B479-9EE0DACFEB3A}" presName="sibTrans" presStyleLbl="sibTrans2D1" presStyleIdx="1" presStyleCnt="2"/>
      <dgm:spPr/>
    </dgm:pt>
    <dgm:pt modelId="{3971ED35-B890-4E03-9ED2-F2FCC3EC1AED}" type="pres">
      <dgm:prSet presAssocID="{60362BC4-065A-4B8C-B479-9EE0DACFEB3A}" presName="connectorText" presStyleLbl="sibTrans2D1" presStyleIdx="1" presStyleCnt="2"/>
      <dgm:spPr/>
    </dgm:pt>
    <dgm:pt modelId="{BBBDB3C0-3078-42DC-87C8-6E81525E442B}" type="pres">
      <dgm:prSet presAssocID="{D293A6B0-32A7-471A-A25A-FEFC49601FFE}" presName="node" presStyleLbl="node1" presStyleIdx="2" presStyleCnt="3" custLinFactX="86027" custLinFactY="-108189" custLinFactNeighborX="100000" custLinFactNeighborY="-200000">
        <dgm:presLayoutVars>
          <dgm:bulletEnabled val="1"/>
        </dgm:presLayoutVars>
      </dgm:prSet>
      <dgm:spPr/>
    </dgm:pt>
  </dgm:ptLst>
  <dgm:cxnLst>
    <dgm:cxn modelId="{E199C603-23BC-4819-9B1D-1492D1D7D725}" type="presOf" srcId="{B756A03C-0716-4012-B0F7-C824807CF89A}" destId="{F7E7A4CF-3EEF-4B54-BC8D-08EFFD5BA0F9}" srcOrd="1" destOrd="0" presId="urn:microsoft.com/office/officeart/2005/8/layout/process2"/>
    <dgm:cxn modelId="{DA385864-9A38-488D-9AF0-99FD71A3073A}" type="presOf" srcId="{60362BC4-065A-4B8C-B479-9EE0DACFEB3A}" destId="{0E2CEFEC-D34E-4410-83FF-D5126EC8928B}" srcOrd="0" destOrd="0" presId="urn:microsoft.com/office/officeart/2005/8/layout/process2"/>
    <dgm:cxn modelId="{80EAEF58-F942-44BD-8EA2-F1D6FEB0A382}" type="presOf" srcId="{60362BC4-065A-4B8C-B479-9EE0DACFEB3A}" destId="{3971ED35-B890-4E03-9ED2-F2FCC3EC1AED}" srcOrd="1" destOrd="0" presId="urn:microsoft.com/office/officeart/2005/8/layout/process2"/>
    <dgm:cxn modelId="{B1180A84-4477-453E-A5AA-E471D9AB96A2}" srcId="{66CDF62C-866B-4E10-ABAE-2DF9AC95ECD8}" destId="{5E4CB412-F65A-4C51-91F4-ABAAE43EDDD3}" srcOrd="1" destOrd="0" parTransId="{5EF997B1-ABE8-4A2D-A403-0A6F821B96BC}" sibTransId="{60362BC4-065A-4B8C-B479-9EE0DACFEB3A}"/>
    <dgm:cxn modelId="{B96B328B-31CB-4FE8-AC40-F17B7A45C38E}" type="presOf" srcId="{5E4CB412-F65A-4C51-91F4-ABAAE43EDDD3}" destId="{D8A9F21E-C081-4812-BDD1-14D1972C410B}" srcOrd="0" destOrd="0" presId="urn:microsoft.com/office/officeart/2005/8/layout/process2"/>
    <dgm:cxn modelId="{135BB68C-E31B-47F1-9F40-0095C106CA09}" type="presOf" srcId="{B756A03C-0716-4012-B0F7-C824807CF89A}" destId="{FFCB3743-D891-4C45-BFC6-D7374F439D79}" srcOrd="0" destOrd="0" presId="urn:microsoft.com/office/officeart/2005/8/layout/process2"/>
    <dgm:cxn modelId="{A78E51B3-118C-4362-8590-5C5E741B1AE8}" type="presOf" srcId="{D293A6B0-32A7-471A-A25A-FEFC49601FFE}" destId="{BBBDB3C0-3078-42DC-87C8-6E81525E442B}" srcOrd="0" destOrd="0" presId="urn:microsoft.com/office/officeart/2005/8/layout/process2"/>
    <dgm:cxn modelId="{BFC39BB9-FB60-4AD2-A763-42F3001F2E70}" type="presOf" srcId="{58087737-351B-4E40-A09E-BF378A8C0398}" destId="{F79312AA-2802-49ED-A5D1-5D54F7BEDCD4}" srcOrd="0" destOrd="0" presId="urn:microsoft.com/office/officeart/2005/8/layout/process2"/>
    <dgm:cxn modelId="{99873BBE-7668-4AAA-807A-238FEE449546}" srcId="{66CDF62C-866B-4E10-ABAE-2DF9AC95ECD8}" destId="{58087737-351B-4E40-A09E-BF378A8C0398}" srcOrd="0" destOrd="0" parTransId="{82CFFDB0-9B0F-463D-9594-6373F4D40610}" sibTransId="{B756A03C-0716-4012-B0F7-C824807CF89A}"/>
    <dgm:cxn modelId="{78ED21E5-B3AB-49E8-BE97-A65F3A5E1E64}" srcId="{66CDF62C-866B-4E10-ABAE-2DF9AC95ECD8}" destId="{D293A6B0-32A7-471A-A25A-FEFC49601FFE}" srcOrd="2" destOrd="0" parTransId="{FE8AE5AF-B27F-474A-AC90-551F9238BE0A}" sibTransId="{98FA9885-FBFA-4F53-A633-132F1783F674}"/>
    <dgm:cxn modelId="{3CD2C3FE-1942-4A48-B3A6-C698804D513B}" type="presOf" srcId="{66CDF62C-866B-4E10-ABAE-2DF9AC95ECD8}" destId="{B95E8256-4D4B-445A-8A91-74DC9F86C0B8}" srcOrd="0" destOrd="0" presId="urn:microsoft.com/office/officeart/2005/8/layout/process2"/>
    <dgm:cxn modelId="{0FA616C8-D5A2-4371-B91A-ADFAEC1B8681}" type="presParOf" srcId="{B95E8256-4D4B-445A-8A91-74DC9F86C0B8}" destId="{F79312AA-2802-49ED-A5D1-5D54F7BEDCD4}" srcOrd="0" destOrd="0" presId="urn:microsoft.com/office/officeart/2005/8/layout/process2"/>
    <dgm:cxn modelId="{EA7DECEE-D0E8-47A5-A1F2-C9E7687169C6}" type="presParOf" srcId="{B95E8256-4D4B-445A-8A91-74DC9F86C0B8}" destId="{FFCB3743-D891-4C45-BFC6-D7374F439D79}" srcOrd="1" destOrd="0" presId="urn:microsoft.com/office/officeart/2005/8/layout/process2"/>
    <dgm:cxn modelId="{CC4E1787-FBB4-4C16-B91F-974224AD8458}" type="presParOf" srcId="{FFCB3743-D891-4C45-BFC6-D7374F439D79}" destId="{F7E7A4CF-3EEF-4B54-BC8D-08EFFD5BA0F9}" srcOrd="0" destOrd="0" presId="urn:microsoft.com/office/officeart/2005/8/layout/process2"/>
    <dgm:cxn modelId="{FF2185BE-A629-4924-B256-25F7BE929226}" type="presParOf" srcId="{B95E8256-4D4B-445A-8A91-74DC9F86C0B8}" destId="{D8A9F21E-C081-4812-BDD1-14D1972C410B}" srcOrd="2" destOrd="0" presId="urn:microsoft.com/office/officeart/2005/8/layout/process2"/>
    <dgm:cxn modelId="{6D2C5D12-A5C5-4E67-A63B-3DC2D747DE9C}" type="presParOf" srcId="{B95E8256-4D4B-445A-8A91-74DC9F86C0B8}" destId="{0E2CEFEC-D34E-4410-83FF-D5126EC8928B}" srcOrd="3" destOrd="0" presId="urn:microsoft.com/office/officeart/2005/8/layout/process2"/>
    <dgm:cxn modelId="{0F61CDA8-2A95-4D31-BC14-896A8A871331}" type="presParOf" srcId="{0E2CEFEC-D34E-4410-83FF-D5126EC8928B}" destId="{3971ED35-B890-4E03-9ED2-F2FCC3EC1AED}" srcOrd="0" destOrd="0" presId="urn:microsoft.com/office/officeart/2005/8/layout/process2"/>
    <dgm:cxn modelId="{4383E3F5-45F8-42E6-89E4-2A82D5DCC61E}" type="presParOf" srcId="{B95E8256-4D4B-445A-8A91-74DC9F86C0B8}" destId="{BBBDB3C0-3078-42DC-87C8-6E81525E442B}"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312AA-2802-49ED-A5D1-5D54F7BEDCD4}">
      <dsp:nvSpPr>
        <dsp:cNvPr id="0" name=""/>
        <dsp:cNvSpPr/>
      </dsp:nvSpPr>
      <dsp:spPr>
        <a:xfrm>
          <a:off x="0" y="1208717"/>
          <a:ext cx="2453639" cy="13631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Get a PDF File</a:t>
          </a:r>
        </a:p>
      </dsp:txBody>
      <dsp:txXfrm>
        <a:off x="39925" y="1248642"/>
        <a:ext cx="2373789" cy="1283283"/>
      </dsp:txXfrm>
    </dsp:sp>
    <dsp:sp modelId="{FFCB3743-D891-4C45-BFC6-D7374F439D79}">
      <dsp:nvSpPr>
        <dsp:cNvPr id="0" name=""/>
        <dsp:cNvSpPr/>
      </dsp:nvSpPr>
      <dsp:spPr>
        <a:xfrm rot="48713">
          <a:off x="2693829" y="1614583"/>
          <a:ext cx="1441718" cy="613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693838" y="1735961"/>
        <a:ext cx="1257695" cy="368045"/>
      </dsp:txXfrm>
    </dsp:sp>
    <dsp:sp modelId="{D8A9F21E-C081-4812-BDD1-14D1972C410B}">
      <dsp:nvSpPr>
        <dsp:cNvPr id="0" name=""/>
        <dsp:cNvSpPr/>
      </dsp:nvSpPr>
      <dsp:spPr>
        <a:xfrm>
          <a:off x="4375738" y="1270726"/>
          <a:ext cx="2453639" cy="13631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Read The PDF file</a:t>
          </a:r>
        </a:p>
      </dsp:txBody>
      <dsp:txXfrm>
        <a:off x="4415663" y="1310651"/>
        <a:ext cx="2373789" cy="1283283"/>
      </dsp:txXfrm>
    </dsp:sp>
    <dsp:sp modelId="{0E2CEFEC-D34E-4410-83FF-D5126EC8928B}">
      <dsp:nvSpPr>
        <dsp:cNvPr id="0" name=""/>
        <dsp:cNvSpPr/>
      </dsp:nvSpPr>
      <dsp:spPr>
        <a:xfrm rot="21584183">
          <a:off x="7044827" y="1635978"/>
          <a:ext cx="1292750" cy="613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044828" y="1759083"/>
        <a:ext cx="1108727" cy="368045"/>
      </dsp:txXfrm>
    </dsp:sp>
    <dsp:sp modelId="{BBBDB3C0-3078-42DC-87C8-6E81525E442B}">
      <dsp:nvSpPr>
        <dsp:cNvPr id="0" name=""/>
        <dsp:cNvSpPr/>
      </dsp:nvSpPr>
      <dsp:spPr>
        <a:xfrm>
          <a:off x="8553027" y="1251506"/>
          <a:ext cx="2453639" cy="13631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Covert File Text to Speech</a:t>
          </a:r>
        </a:p>
      </dsp:txBody>
      <dsp:txXfrm>
        <a:off x="8592952" y="1291431"/>
        <a:ext cx="2373789" cy="12832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7/29/2021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078307"/>
          </a:xfrm>
        </p:spPr>
        <p:txBody>
          <a:bodyPr>
            <a:normAutofit fontScale="90000"/>
          </a:bodyPr>
          <a:lstStyle/>
          <a:p>
            <a:pPr algn="l"/>
            <a:r>
              <a:rPr lang="en-US" sz="4000" dirty="0"/>
              <a:t>Audiobook using Python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2" y="2961365"/>
            <a:ext cx="3485072" cy="2315310"/>
          </a:xfrm>
        </p:spPr>
        <p:txBody>
          <a:bodyPr>
            <a:normAutofit/>
          </a:bodyPr>
          <a:lstStyle/>
          <a:p>
            <a:pPr algn="l"/>
            <a:r>
              <a:rPr lang="en-US" dirty="0"/>
              <a:t>Done by:</a:t>
            </a:r>
          </a:p>
          <a:p>
            <a:pPr algn="l"/>
            <a:endParaRPr lang="en-US" dirty="0"/>
          </a:p>
          <a:p>
            <a:pPr algn="l"/>
            <a:r>
              <a:rPr lang="en-US" sz="2300" dirty="0"/>
              <a:t>Guide: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D9C8-A8EF-40E4-88CA-3F5CC5677E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6DE51A6-5B69-4EA9-9F6B-214DEE20ED02}"/>
              </a:ext>
            </a:extLst>
          </p:cNvPr>
          <p:cNvSpPr>
            <a:spLocks noGrp="1"/>
          </p:cNvSpPr>
          <p:nvPr>
            <p:ph idx="1"/>
          </p:nvPr>
        </p:nvSpPr>
        <p:spPr>
          <a:xfrm>
            <a:off x="1890906" y="1866900"/>
            <a:ext cx="8738205" cy="4584700"/>
          </a:xfrm>
        </p:spPr>
        <p:txBody>
          <a:bodyPr>
            <a:noAutofit/>
          </a:bodyPr>
          <a:lstStyle/>
          <a:p>
            <a:pPr marL="0" marR="0">
              <a:lnSpc>
                <a:spcPct val="107000"/>
              </a:lnSpc>
              <a:spcBef>
                <a:spcPts val="0"/>
              </a:spcBef>
              <a:spcAft>
                <a:spcPts val="300"/>
              </a:spcAft>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How can E- Audio-Book Material be used?</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E-audio-books are instruction materials that blind students can use in every situation and every time without</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being tied to any place or without other people’s help. E-audio-books produced for blind students can create an</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environment to provide, enrich, inform, guide and teach subjects completely by creating an environment to learn</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 also develop independent learning skill to solve problems and answer question as well as discuss on different</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course related topics. Then we have implemented a file content to speech will help the eye challenger people to learn and listen to this speech audio.</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100" dirty="0">
              <a:solidFill>
                <a:schemeClr val="tx1"/>
              </a:solidFill>
            </a:endParaRPr>
          </a:p>
        </p:txBody>
      </p:sp>
    </p:spTree>
    <p:extLst>
      <p:ext uri="{BB962C8B-B14F-4D97-AF65-F5344CB8AC3E}">
        <p14:creationId xmlns:p14="http://schemas.microsoft.com/office/powerpoint/2010/main" val="122959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D4853-563D-4AFA-AE07-1654A1E4BE11}"/>
              </a:ext>
            </a:extLst>
          </p:cNvPr>
          <p:cNvSpPr>
            <a:spLocks noGrp="1"/>
          </p:cNvSpPr>
          <p:nvPr>
            <p:ph idx="1"/>
          </p:nvPr>
        </p:nvSpPr>
        <p:spPr>
          <a:xfrm>
            <a:off x="2192866" y="2486025"/>
            <a:ext cx="7806267" cy="1885950"/>
          </a:xfrm>
        </p:spPr>
        <p:txBody>
          <a:bodyPr>
            <a:normAutofit/>
          </a:bodyPr>
          <a:lstStyle/>
          <a:p>
            <a:pPr marL="36900" indent="0">
              <a:buNone/>
            </a:pPr>
            <a:r>
              <a:rPr lang="en-US" sz="9600" dirty="0"/>
              <a:t>Thanking  You!</a:t>
            </a:r>
          </a:p>
        </p:txBody>
      </p:sp>
    </p:spTree>
    <p:extLst>
      <p:ext uri="{BB962C8B-B14F-4D97-AF65-F5344CB8AC3E}">
        <p14:creationId xmlns:p14="http://schemas.microsoft.com/office/powerpoint/2010/main" val="228691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44088"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581575"/>
            <a:ext cx="4538124" cy="970450"/>
          </a:xfrm>
        </p:spPr>
        <p:txBody>
          <a:bodyPr anchor="b">
            <a:normAutofit/>
          </a:bodyPr>
          <a:lstStyle/>
          <a:p>
            <a:pPr algn="l"/>
            <a:r>
              <a:rPr lang="en-US"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42078" y="1732449"/>
            <a:ext cx="5578678" cy="4058751"/>
          </a:xfrm>
        </p:spPr>
        <p:txBody>
          <a:bodyPr anchor="t">
            <a:normAutofit fontScale="70000" lnSpcReduction="20000"/>
          </a:bodyPr>
          <a:lstStyle/>
          <a:p>
            <a:pPr marL="494100" lvl="0" indent="-457200" algn="just">
              <a:buFont typeface="+mj-lt"/>
              <a:buAutoNum type="arabicPeriod"/>
            </a:pPr>
            <a:r>
              <a:rPr lang="en-US" sz="2400" dirty="0"/>
              <a:t> Integrating novel technologies and their new capacities to increase educational productivity by considering individual differences in distance education are very essential phenomena in effective learning. To approach educational problems sensibly, contemporary education uses and integrates new technologies into distance education in many developed or developing countries.</a:t>
            </a:r>
          </a:p>
          <a:p>
            <a:pPr marL="494100" lvl="0" indent="-457200" algn="just">
              <a:buFont typeface="+mj-lt"/>
              <a:buAutoNum type="arabicPeriod"/>
            </a:pPr>
            <a:r>
              <a:rPr lang="en-US" sz="2400" dirty="0"/>
              <a:t>Also, it provides diverse opportunities to people from different environments, different ages, all income rates and/or all vocational groups. </a:t>
            </a:r>
          </a:p>
          <a:p>
            <a:pPr marL="494100" lvl="0" indent="-457200" algn="just">
              <a:buFont typeface="+mj-lt"/>
              <a:buAutoNum type="arabicPeriod"/>
            </a:pPr>
            <a:r>
              <a:rPr lang="en-US" sz="2400" dirty="0"/>
              <a:t>..Therefore, these people can obtain an equal opportunity without losing their productivity and arrange their own pace and capacity for education as well as benefit from communication technology.</a:t>
            </a:r>
          </a:p>
          <a:p>
            <a:pPr algn="just"/>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F4C1-5554-4B6D-93FA-5275E2E5458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60D39D8-80C2-4D72-9520-BA98AEBB29CA}"/>
              </a:ext>
            </a:extLst>
          </p:cNvPr>
          <p:cNvSpPr>
            <a:spLocks noGrp="1"/>
          </p:cNvSpPr>
          <p:nvPr>
            <p:ph idx="1"/>
          </p:nvPr>
        </p:nvSpPr>
        <p:spPr/>
        <p:txBody>
          <a:bodyPr/>
          <a:lstStyle/>
          <a:p>
            <a:r>
              <a:rPr lang="en-US" dirty="0"/>
              <a:t>As a contemporary system to provide equal education rights to all learners, distance education gives different education opportunities to people who cannot get enough educational services because of the some limitations of traditional education.</a:t>
            </a:r>
          </a:p>
          <a:p>
            <a:r>
              <a:rPr lang="en-US" dirty="0"/>
              <a:t>Distance education at the Open Education System of Anadolu University has been formed for all diverse people who have severely different educational needs and expectations from each other.</a:t>
            </a:r>
          </a:p>
          <a:p>
            <a:r>
              <a:rPr lang="en-US" dirty="0"/>
              <a:t>Therefore, the system provides different educational programs and services to them, especially the people who need special education.</a:t>
            </a:r>
          </a:p>
        </p:txBody>
      </p:sp>
    </p:spTree>
    <p:extLst>
      <p:ext uri="{BB962C8B-B14F-4D97-AF65-F5344CB8AC3E}">
        <p14:creationId xmlns:p14="http://schemas.microsoft.com/office/powerpoint/2010/main" val="58929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F55F-5B0D-4D3A-91CD-92CBFDD503EC}"/>
              </a:ext>
            </a:extLst>
          </p:cNvPr>
          <p:cNvSpPr>
            <a:spLocks noGrp="1"/>
          </p:cNvSpPr>
          <p:nvPr>
            <p:ph type="title"/>
          </p:nvPr>
        </p:nvSpPr>
        <p:spPr>
          <a:xfrm>
            <a:off x="913795" y="609600"/>
            <a:ext cx="10353762" cy="1257300"/>
          </a:xfrm>
        </p:spPr>
        <p:txBody>
          <a:bodyPr/>
          <a:lstStyle/>
          <a:p>
            <a:r>
              <a:rPr lang="en-US" dirty="0"/>
              <a:t>Existing Problem</a:t>
            </a:r>
          </a:p>
        </p:txBody>
      </p:sp>
      <p:sp>
        <p:nvSpPr>
          <p:cNvPr id="3" name="Content Placeholder 2">
            <a:extLst>
              <a:ext uri="{FF2B5EF4-FFF2-40B4-BE49-F238E27FC236}">
                <a16:creationId xmlns:a16="http://schemas.microsoft.com/office/drawing/2014/main" id="{D9E479A0-3CE6-4E6E-ACB3-2A2C61F95453}"/>
              </a:ext>
            </a:extLst>
          </p:cNvPr>
          <p:cNvSpPr>
            <a:spLocks noGrp="1"/>
          </p:cNvSpPr>
          <p:nvPr>
            <p:ph idx="1"/>
          </p:nvPr>
        </p:nvSpPr>
        <p:spPr/>
        <p:txBody>
          <a:bodyPr>
            <a:normAutofit/>
          </a:bodyPr>
          <a:lstStyle/>
          <a:p>
            <a:pPr marL="0" marR="0">
              <a:lnSpc>
                <a:spcPct val="107000"/>
              </a:lnSpc>
              <a:spcBef>
                <a:spcPts val="0"/>
              </a:spcBef>
              <a:spcAft>
                <a:spcPts val="800"/>
              </a:spcAft>
            </a:pPr>
            <a:r>
              <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Google Voice Assistant</a:t>
            </a:r>
          </a:p>
          <a:p>
            <a:pPr marL="342900" marR="0" lvl="0" indent="-342900">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Initial cost could outweigh savings. While it's possible to make both time and cash savings using these virtual assistant devices, they don't always come cheap.</a:t>
            </a:r>
          </a:p>
          <a:p>
            <a:pPr marL="342900" marR="0" lvl="0" indent="-342900">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Security could be an issue. </a:t>
            </a:r>
          </a:p>
          <a:p>
            <a:pPr marL="342900" marR="0" lvl="0" indent="-342900">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Voice recognition isn't perfect.</a:t>
            </a:r>
          </a:p>
          <a:p>
            <a:r>
              <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microphone in your home.</a:t>
            </a:r>
            <a:endParaRPr lang="en-US" sz="25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F90A1C-4668-4203-814C-E98BC6C513E1}"/>
              </a:ext>
            </a:extLst>
          </p:cNvPr>
          <p:cNvPicPr>
            <a:picLocks noChangeAspect="1"/>
          </p:cNvPicPr>
          <p:nvPr/>
        </p:nvPicPr>
        <p:blipFill>
          <a:blip r:embed="rId2"/>
          <a:stretch>
            <a:fillRect/>
          </a:stretch>
        </p:blipFill>
        <p:spPr>
          <a:xfrm>
            <a:off x="6090676" y="3801533"/>
            <a:ext cx="1583267" cy="1583267"/>
          </a:xfrm>
          <a:prstGeom prst="rect">
            <a:avLst/>
          </a:prstGeom>
        </p:spPr>
      </p:pic>
    </p:spTree>
    <p:extLst>
      <p:ext uri="{BB962C8B-B14F-4D97-AF65-F5344CB8AC3E}">
        <p14:creationId xmlns:p14="http://schemas.microsoft.com/office/powerpoint/2010/main" val="9533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18F9-7EC0-441F-A993-8903ECE2967E}"/>
              </a:ext>
            </a:extLst>
          </p:cNvPr>
          <p:cNvSpPr>
            <a:spLocks noGrp="1"/>
          </p:cNvSpPr>
          <p:nvPr>
            <p:ph type="title"/>
          </p:nvPr>
        </p:nvSpPr>
        <p:spPr>
          <a:xfrm>
            <a:off x="1181283" y="609600"/>
            <a:ext cx="10353762" cy="1257300"/>
          </a:xfrm>
        </p:spPr>
        <p:txBody>
          <a:bodyPr/>
          <a:lstStyle/>
          <a:p>
            <a:r>
              <a:rPr lang="en-US" dirty="0"/>
              <a:t>Proposed Problems</a:t>
            </a:r>
          </a:p>
        </p:txBody>
      </p:sp>
      <p:sp>
        <p:nvSpPr>
          <p:cNvPr id="3" name="Content Placeholder 2">
            <a:extLst>
              <a:ext uri="{FF2B5EF4-FFF2-40B4-BE49-F238E27FC236}">
                <a16:creationId xmlns:a16="http://schemas.microsoft.com/office/drawing/2014/main" id="{5F284B8A-8391-4817-B88E-8C220F6CAC7E}"/>
              </a:ext>
            </a:extLst>
          </p:cNvPr>
          <p:cNvSpPr>
            <a:spLocks noGrp="1"/>
          </p:cNvSpPr>
          <p:nvPr>
            <p:ph idx="1"/>
          </p:nvPr>
        </p:nvSpPr>
        <p:spPr>
          <a:xfrm>
            <a:off x="913795" y="2076450"/>
            <a:ext cx="10888738" cy="3968750"/>
          </a:xfrm>
        </p:spPr>
        <p:txBody>
          <a:bodyPr>
            <a:normAutofit/>
          </a:bodyPr>
          <a:lstStyle/>
          <a:p>
            <a:pPr marL="0" marR="0">
              <a:lnSpc>
                <a:spcPct val="107000"/>
              </a:lnSpc>
              <a:spcBef>
                <a:spcPts val="0"/>
              </a:spcBef>
              <a:spcAft>
                <a:spcPts val="800"/>
              </a:spcAf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We have proposed problem on this project is that, read the pdf or any other document by using PyPDF3 package in Python and pyttsx3 in Python</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In Google assistant can’t read as file, we implemented a project on file read operation and then speak the content of the file into speech by pyttsx3.</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We are overcome the disadvantage of the google by file reading then convert into as speech.</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2768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5958-213E-4567-9EE1-B04A4587F3AB}"/>
              </a:ext>
            </a:extLst>
          </p:cNvPr>
          <p:cNvSpPr>
            <a:spLocks noGrp="1"/>
          </p:cNvSpPr>
          <p:nvPr>
            <p:ph type="title"/>
          </p:nvPr>
        </p:nvSpPr>
        <p:spPr>
          <a:xfrm>
            <a:off x="592666" y="1013883"/>
            <a:ext cx="10353762" cy="1257300"/>
          </a:xfrm>
        </p:spPr>
        <p:txBody>
          <a:bodyPr/>
          <a:lstStyle/>
          <a:p>
            <a:r>
              <a:rPr lang="en-US" dirty="0"/>
              <a:t>     Block Diagram </a:t>
            </a:r>
          </a:p>
        </p:txBody>
      </p:sp>
      <p:graphicFrame>
        <p:nvGraphicFramePr>
          <p:cNvPr id="4" name="Content Placeholder 3">
            <a:extLst>
              <a:ext uri="{FF2B5EF4-FFF2-40B4-BE49-F238E27FC236}">
                <a16:creationId xmlns:a16="http://schemas.microsoft.com/office/drawing/2014/main" id="{701C8F83-8234-43BD-9E5A-2D758736BECB}"/>
              </a:ext>
            </a:extLst>
          </p:cNvPr>
          <p:cNvGraphicFramePr>
            <a:graphicFrameLocks noGrp="1"/>
          </p:cNvGraphicFramePr>
          <p:nvPr>
            <p:ph idx="1"/>
            <p:extLst>
              <p:ext uri="{D42A27DB-BD31-4B8C-83A1-F6EECF244321}">
                <p14:modId xmlns:p14="http://schemas.microsoft.com/office/powerpoint/2010/main" val="196928210"/>
              </p:ext>
            </p:extLst>
          </p:nvPr>
        </p:nvGraphicFramePr>
        <p:xfrm>
          <a:off x="592666" y="1642533"/>
          <a:ext cx="11006667" cy="5452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22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6C22-9455-4787-8735-2302F575550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0002B9EE-FBF8-4AB7-BC20-EA840A205E89}"/>
              </a:ext>
            </a:extLst>
          </p:cNvPr>
          <p:cNvSpPr>
            <a:spLocks noGrp="1"/>
          </p:cNvSpPr>
          <p:nvPr>
            <p:ph idx="1"/>
          </p:nvPr>
        </p:nvSpPr>
        <p:spPr>
          <a:xfrm>
            <a:off x="913795" y="2076450"/>
            <a:ext cx="10685538" cy="3714749"/>
          </a:xfrm>
        </p:spPr>
        <p:txBody>
          <a:bodyPr>
            <a:noAutofit/>
          </a:bodyPr>
          <a:lstStyle/>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Portable. You can listen to an audiobook anywhere using your smartphone. ...</a:t>
            </a:r>
            <a:endPar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Enjoy having a book read to you. Audiobooks have fantastic, expressive narrators!</a:t>
            </a:r>
            <a:endPar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Fit more reading into your schedule. ...</a:t>
            </a:r>
            <a:endPar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Multitask.</a:t>
            </a:r>
            <a:endPar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dark. </a:t>
            </a:r>
            <a:endPar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Learn a new language. </a:t>
            </a:r>
            <a:endPar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If holding a book is uncomfortable, listen to an audiobook.</a:t>
            </a:r>
            <a:endParaRPr lang="en-US"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44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256B-FFE6-42CF-8305-DF0611370CAD}"/>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3439630B-FC11-4B6C-B378-C0FC47EF6377}"/>
              </a:ext>
            </a:extLst>
          </p:cNvPr>
          <p:cNvSpPr>
            <a:spLocks noGrp="1"/>
          </p:cNvSpPr>
          <p:nvPr>
            <p:ph idx="1"/>
          </p:nvPr>
        </p:nvSpPr>
        <p:spPr>
          <a:xfrm>
            <a:off x="2043307" y="2071158"/>
            <a:ext cx="8094738" cy="2715683"/>
          </a:xfrm>
        </p:spPr>
        <p:txBody>
          <a:bodyPr>
            <a:normAutofit/>
          </a:bodyPr>
          <a:lstStyle/>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You'll miss the illustrations &amp; graphics.</a:t>
            </a:r>
            <a:endParaRPr lang="en-US" sz="2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You may get the wrong tone for the narrators' voice.</a:t>
            </a:r>
            <a:endParaRPr lang="en-US" sz="2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Lack of imagination, as you won't take a break to think about on continuous reading.</a:t>
            </a:r>
            <a:endParaRPr lang="en-US" sz="2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25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Last but not least the smell of old or new papers of the books!</a:t>
            </a:r>
            <a:endParaRPr lang="en-US" sz="2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sz="2500" dirty="0">
              <a:solidFill>
                <a:schemeClr val="tx1"/>
              </a:solidFill>
            </a:endParaRPr>
          </a:p>
        </p:txBody>
      </p:sp>
    </p:spTree>
    <p:extLst>
      <p:ext uri="{BB962C8B-B14F-4D97-AF65-F5344CB8AC3E}">
        <p14:creationId xmlns:p14="http://schemas.microsoft.com/office/powerpoint/2010/main" val="380864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4135-AC9C-4617-A87C-03221C4B1ABB}"/>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C2EB3644-CD7A-4EFD-BC10-87844E7BB2F1}"/>
              </a:ext>
            </a:extLst>
          </p:cNvPr>
          <p:cNvSpPr>
            <a:spLocks noGrp="1"/>
          </p:cNvSpPr>
          <p:nvPr>
            <p:ph idx="1"/>
          </p:nvPr>
        </p:nvSpPr>
        <p:spPr>
          <a:xfrm>
            <a:off x="2212640" y="1866900"/>
            <a:ext cx="7756072" cy="4171950"/>
          </a:xfrm>
        </p:spPr>
        <p:txBody>
          <a:bodyPr>
            <a:noAutofit/>
          </a:bodyPr>
          <a:lstStyle/>
          <a:p>
            <a:pPr marL="0" marR="0" indent="0">
              <a:lnSpc>
                <a:spcPct val="107000"/>
              </a:lnSpc>
              <a:spcBef>
                <a:spcPts val="0"/>
              </a:spcBef>
              <a:spcAft>
                <a:spcPts val="800"/>
              </a:spcAft>
              <a:buNone/>
            </a:pPr>
            <a:r>
              <a:rPr lang="en-US" sz="2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audiobook apps in Google Play Store</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tabLst>
                <a:tab pos="457200" algn="l"/>
              </a:tabLst>
            </a:pPr>
            <a:r>
              <a:rPr lang="en-US" sz="2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Google Play Books. Google brought audiobooks to Play Store in January 2018. </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tabLst>
                <a:tab pos="457200" algn="l"/>
              </a:tabLst>
            </a:pPr>
            <a:r>
              <a:rPr lang="en-US" sz="2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Audible. If you have tried audiobooks and realized they are your thing, you should try Audible. </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tabLst>
                <a:tab pos="457200" algn="l"/>
              </a:tabLst>
            </a:pPr>
            <a:r>
              <a:rPr lang="en-US" sz="21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LibriVox</a:t>
            </a:r>
            <a:r>
              <a:rPr lang="en-US" sz="2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tabLst>
                <a:tab pos="457200" algn="l"/>
              </a:tabLst>
            </a:pPr>
            <a:r>
              <a:rPr lang="en-US" sz="2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Libby.</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tabLst>
                <a:tab pos="457200" algn="l"/>
              </a:tabLst>
            </a:pPr>
            <a:r>
              <a:rPr lang="en-US" sz="2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Audio Books. </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tabLst>
                <a:tab pos="457200" algn="l"/>
              </a:tabLst>
            </a:pPr>
            <a:r>
              <a:rPr lang="en-US" sz="2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Oodles. </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tabLst>
                <a:tab pos="457200" algn="l"/>
              </a:tabLst>
            </a:pPr>
            <a:r>
              <a:rPr lang="en-US" sz="21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Kobo. </a:t>
            </a:r>
            <a:endParaRPr lang="en-US"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100" dirty="0">
                <a:solidFill>
                  <a:schemeClr val="tx1"/>
                </a:solidFill>
                <a:effectLst/>
                <a:latin typeface="Arial" panose="020B0604020202020204" pitchFamily="34" charset="0"/>
                <a:ea typeface="Times New Roman" panose="02020603050405020304" pitchFamily="18" charset="0"/>
              </a:rPr>
              <a:t>Kindle for Android</a:t>
            </a:r>
            <a:endParaRPr lang="en-US" sz="2100" dirty="0">
              <a:solidFill>
                <a:schemeClr val="tx1"/>
              </a:solidFill>
            </a:endParaRPr>
          </a:p>
        </p:txBody>
      </p:sp>
    </p:spTree>
    <p:extLst>
      <p:ext uri="{BB962C8B-B14F-4D97-AF65-F5344CB8AC3E}">
        <p14:creationId xmlns:p14="http://schemas.microsoft.com/office/powerpoint/2010/main" val="2418723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{07891899-2BCD-4787-827A-477534437099}tf55705232_win32</Template>
  <TotalTime>29</TotalTime>
  <Words>624</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Goudy Old Style</vt:lpstr>
      <vt:lpstr>Symbol</vt:lpstr>
      <vt:lpstr>Times New Roman</vt:lpstr>
      <vt:lpstr>Wingdings 2</vt:lpstr>
      <vt:lpstr>SlateVTI</vt:lpstr>
      <vt:lpstr>Audiobook using Python</vt:lpstr>
      <vt:lpstr>Introduction </vt:lpstr>
      <vt:lpstr>Abstract</vt:lpstr>
      <vt:lpstr>Existing Problem</vt:lpstr>
      <vt:lpstr>Proposed Problems</vt:lpstr>
      <vt:lpstr>     Block Diagram </vt:lpstr>
      <vt:lpstr>Advantages</vt:lpstr>
      <vt:lpstr>Disadvantages</vt:lpstr>
      <vt:lpstr>Application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Audiobook using Python</dc:title>
  <dc:creator>Rajeshwaran Selvam</dc:creator>
  <cp:lastModifiedBy>Rajeshwaran Selvam</cp:lastModifiedBy>
  <cp:revision>1</cp:revision>
  <dcterms:created xsi:type="dcterms:W3CDTF">2021-07-28T18:51:18Z</dcterms:created>
  <dcterms:modified xsi:type="dcterms:W3CDTF">2021-07-28T19:20:44Z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