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70" r:id="rId4"/>
    <p:sldId id="271" r:id="rId5"/>
    <p:sldId id="269" r:id="rId6"/>
    <p:sldId id="259" r:id="rId7"/>
    <p:sldId id="262" r:id="rId8"/>
    <p:sldId id="274" r:id="rId9"/>
    <p:sldId id="272" r:id="rId10"/>
    <p:sldId id="273" r:id="rId11"/>
    <p:sldId id="264" r:id="rId12"/>
    <p:sldId id="263" r:id="rId13"/>
    <p:sldId id="26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6D"/>
    <a:srgbClr val="FF2549"/>
    <a:srgbClr val="003635"/>
    <a:srgbClr val="005856"/>
    <a:srgbClr val="9EFF29"/>
    <a:srgbClr val="007033"/>
    <a:srgbClr val="5EEC3C"/>
    <a:srgbClr val="F1C88B"/>
    <a:srgbClr val="FE9202"/>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514" y="67"/>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14603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6966" y="1563330"/>
            <a:ext cx="8203575" cy="1680063"/>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79092" y="3259395"/>
            <a:ext cx="8188953" cy="1116236"/>
          </a:xfrm>
        </p:spPr>
        <p:txBody>
          <a:bodyPr>
            <a:normAutofit/>
          </a:bodyPr>
          <a:lstStyle>
            <a:lvl1pPr marL="0" indent="0" algn="r">
              <a:buNone/>
              <a:defRPr sz="2800" b="0" i="0">
                <a:solidFill>
                  <a:srgbClr val="FF856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68580"/>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664917"/>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02482" y="391788"/>
            <a:ext cx="6284320"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02482" y="1155313"/>
            <a:ext cx="6284320"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7/28/2021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7" y="220029"/>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0390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7629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0390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7629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7/28/2021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7/28/2021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7/28/2021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7/28/2021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7/28/2021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stefanoleone992/imdb-extensive-dataset" TargetMode="External"/><Relationship Id="rId2" Type="http://schemas.openxmlformats.org/officeDocument/2006/relationships/hyperlink" Target="https://www.kaggle.com/ashirwadsangwan/imdb-dataset" TargetMode="External"/><Relationship Id="rId1" Type="http://schemas.openxmlformats.org/officeDocument/2006/relationships/slideLayout" Target="../slideLayouts/slideLayout6.xml"/><Relationship Id="rId4" Type="http://schemas.openxmlformats.org/officeDocument/2006/relationships/hyperlink" Target="https://www.kaggle.com/lakshmi25npathi/sentiment-analysis-of-imdb-movie-review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0838" y="79512"/>
            <a:ext cx="7610169" cy="848139"/>
          </a:xfrm>
        </p:spPr>
        <p:txBody>
          <a:bodyPr>
            <a:noAutofit/>
          </a:bodyPr>
          <a:lstStyle/>
          <a:p>
            <a:pPr algn="ctr"/>
            <a:r>
              <a:rPr lang="en-US" sz="3000" dirty="0"/>
              <a:t>Movie Sentiment Analysis Using Python</a:t>
            </a:r>
          </a:p>
        </p:txBody>
      </p:sp>
      <p:sp>
        <p:nvSpPr>
          <p:cNvPr id="3" name="Subtitle 2"/>
          <p:cNvSpPr>
            <a:spLocks noGrp="1"/>
          </p:cNvSpPr>
          <p:nvPr>
            <p:ph type="subTitle" idx="1"/>
          </p:nvPr>
        </p:nvSpPr>
        <p:spPr>
          <a:xfrm>
            <a:off x="670838" y="1901687"/>
            <a:ext cx="8130208" cy="2941983"/>
          </a:xfrm>
        </p:spPr>
        <p:txBody>
          <a:bodyPr>
            <a:normAutofit fontScale="47500" lnSpcReduction="20000"/>
          </a:bodyPr>
          <a:lstStyle/>
          <a:p>
            <a:r>
              <a:rPr lang="en-US" sz="4400" dirty="0">
                <a:solidFill>
                  <a:schemeClr val="bg1"/>
                </a:solidFill>
                <a:latin typeface="Times New Roman" pitchFamily="18" charset="0"/>
                <a:cs typeface="Times New Roman" pitchFamily="18" charset="0"/>
              </a:rPr>
              <a:t>Done by:  </a:t>
            </a:r>
          </a:p>
          <a:p>
            <a:endParaRPr lang="en-US" sz="4400" dirty="0">
              <a:solidFill>
                <a:schemeClr val="bg1"/>
              </a:solidFill>
              <a:latin typeface="Times New Roman" pitchFamily="18" charset="0"/>
              <a:cs typeface="Times New Roman" pitchFamily="18" charset="0"/>
            </a:endParaRPr>
          </a:p>
          <a:p>
            <a:r>
              <a:rPr lang="en-US" sz="4400" dirty="0">
                <a:solidFill>
                  <a:schemeClr val="bg1"/>
                </a:solidFill>
                <a:latin typeface="Times New Roman" pitchFamily="18" charset="0"/>
                <a:cs typeface="Times New Roman" pitchFamily="18" charset="0"/>
              </a:rPr>
              <a:t>Stephen </a:t>
            </a:r>
            <a:r>
              <a:rPr lang="en-US" sz="4400" dirty="0" err="1">
                <a:solidFill>
                  <a:schemeClr val="bg1"/>
                </a:solidFill>
                <a:latin typeface="Times New Roman" pitchFamily="18" charset="0"/>
                <a:cs typeface="Times New Roman" pitchFamily="18" charset="0"/>
              </a:rPr>
              <a:t>Raj.R</a:t>
            </a:r>
            <a:endParaRPr lang="en-US" sz="4400" dirty="0">
              <a:solidFill>
                <a:schemeClr val="bg1"/>
              </a:solidFill>
              <a:latin typeface="Times New Roman" pitchFamily="18" charset="0"/>
              <a:cs typeface="Times New Roman" pitchFamily="18" charset="0"/>
            </a:endParaRPr>
          </a:p>
          <a:p>
            <a:r>
              <a:rPr lang="en-US" sz="4400" dirty="0" err="1">
                <a:solidFill>
                  <a:schemeClr val="bg1"/>
                </a:solidFill>
                <a:latin typeface="Times New Roman" pitchFamily="18" charset="0"/>
                <a:cs typeface="Times New Roman" pitchFamily="18" charset="0"/>
              </a:rPr>
              <a:t>Bhuvaneshwari.G</a:t>
            </a:r>
            <a:endParaRPr lang="en-US" sz="4400" dirty="0">
              <a:solidFill>
                <a:schemeClr val="bg1"/>
              </a:solidFill>
              <a:latin typeface="Times New Roman" pitchFamily="18" charset="0"/>
              <a:cs typeface="Times New Roman" pitchFamily="18" charset="0"/>
            </a:endParaRPr>
          </a:p>
          <a:p>
            <a:r>
              <a:rPr lang="en-US" sz="4400" dirty="0" err="1">
                <a:solidFill>
                  <a:schemeClr val="bg1"/>
                </a:solidFill>
                <a:latin typeface="Times New Roman" pitchFamily="18" charset="0"/>
                <a:cs typeface="Times New Roman" pitchFamily="18" charset="0"/>
              </a:rPr>
              <a:t>Sujatha.A</a:t>
            </a:r>
            <a:endParaRPr lang="en-US" sz="4400" dirty="0">
              <a:solidFill>
                <a:schemeClr val="bg1"/>
              </a:solidFill>
              <a:latin typeface="Times New Roman" pitchFamily="18" charset="0"/>
              <a:cs typeface="Times New Roman" pitchFamily="18" charset="0"/>
            </a:endParaRPr>
          </a:p>
          <a:p>
            <a:r>
              <a:rPr lang="en-US" sz="4400" dirty="0" err="1">
                <a:solidFill>
                  <a:schemeClr val="bg1"/>
                </a:solidFill>
                <a:latin typeface="Times New Roman" pitchFamily="18" charset="0"/>
                <a:cs typeface="Times New Roman" pitchFamily="18" charset="0"/>
              </a:rPr>
              <a:t>Kavithra.K</a:t>
            </a:r>
            <a:endParaRPr lang="en-US" sz="4400" dirty="0">
              <a:solidFill>
                <a:schemeClr val="bg1"/>
              </a:solidFill>
              <a:latin typeface="Times New Roman" pitchFamily="18" charset="0"/>
              <a:cs typeface="Times New Roman" pitchFamily="18" charset="0"/>
            </a:endParaRPr>
          </a:p>
          <a:p>
            <a:endParaRPr lang="en-US" sz="4400" dirty="0">
              <a:solidFill>
                <a:schemeClr val="bg1"/>
              </a:solidFill>
              <a:latin typeface="Times New Roman" pitchFamily="18" charset="0"/>
              <a:cs typeface="Times New Roman" pitchFamily="18" charset="0"/>
            </a:endParaRPr>
          </a:p>
          <a:p>
            <a:r>
              <a:rPr lang="en-US" sz="4400" dirty="0" err="1">
                <a:solidFill>
                  <a:schemeClr val="bg1"/>
                </a:solidFill>
                <a:latin typeface="Times New Roman" pitchFamily="18" charset="0"/>
                <a:cs typeface="Times New Roman" pitchFamily="18" charset="0"/>
              </a:rPr>
              <a:t>Guide:MsV.Dhanalakshmi</a:t>
            </a:r>
            <a:r>
              <a:rPr lang="en-US" sz="4400" dirty="0">
                <a:solidFill>
                  <a:schemeClr val="bg1"/>
                </a:solidFill>
                <a:latin typeface="Times New Roman" pitchFamily="18" charset="0"/>
                <a:cs typeface="Times New Roman" pitchFamily="18" charset="0"/>
              </a:rPr>
              <a:t>.</a:t>
            </a:r>
          </a:p>
          <a:p>
            <a:r>
              <a:rPr lang="en-US" sz="4400" dirty="0">
                <a:solidFill>
                  <a:schemeClr val="bg1"/>
                </a:solidFill>
                <a:latin typeface="Times New Roman" pitchFamily="18" charset="0"/>
                <a:cs typeface="Times New Roman" pitchFamily="18" charset="0"/>
              </a:rPr>
              <a:t>(HOD CSE)</a:t>
            </a:r>
          </a:p>
          <a:p>
            <a:endParaRPr lang="en-IN" dirty="0">
              <a:solidFill>
                <a:schemeClr val="bg1"/>
              </a:solidFill>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45;p2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9" name="TextBox 8"/>
          <p:cNvSpPr txBox="1"/>
          <p:nvPr/>
        </p:nvSpPr>
        <p:spPr>
          <a:xfrm>
            <a:off x="4402316" y="415748"/>
            <a:ext cx="2735463" cy="461665"/>
          </a:xfrm>
          <a:prstGeom prst="rect">
            <a:avLst/>
          </a:prstGeom>
          <a:noFill/>
        </p:spPr>
        <p:txBody>
          <a:bodyPr wrap="square" rtlCol="0">
            <a:spAutoFit/>
          </a:bodyPr>
          <a:lstStyle/>
          <a:p>
            <a:r>
              <a:rPr lang="en-US" sz="2400" b="1" dirty="0">
                <a:solidFill>
                  <a:schemeClr val="bg1"/>
                </a:solidFill>
                <a:latin typeface="Times New Roman" pitchFamily="18" charset="0"/>
                <a:cs typeface="Times New Roman" pitchFamily="18" charset="0"/>
              </a:rPr>
              <a:t>Logistic Regression </a:t>
            </a:r>
            <a:endParaRPr lang="en-IN" sz="2400" b="1" dirty="0">
              <a:solidFill>
                <a:schemeClr val="bg1"/>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3DF5E40B-F1F6-4566-BD39-FD39EA01C768}"/>
              </a:ext>
            </a:extLst>
          </p:cNvPr>
          <p:cNvSpPr txBox="1"/>
          <p:nvPr/>
        </p:nvSpPr>
        <p:spPr>
          <a:xfrm>
            <a:off x="4402316" y="1053369"/>
            <a:ext cx="2641214" cy="1200329"/>
          </a:xfrm>
          <a:prstGeom prst="rect">
            <a:avLst/>
          </a:prstGeom>
          <a:noFill/>
        </p:spPr>
        <p:txBody>
          <a:bodyPr wrap="square" rtlCol="0">
            <a:spAutoFit/>
          </a:bodyPr>
          <a:lstStyle/>
          <a:p>
            <a:pPr algn="l"/>
            <a:r>
              <a:rPr lang="en-US" b="0" i="0" dirty="0">
                <a:solidFill>
                  <a:srgbClr val="292929"/>
                </a:solidFill>
                <a:effectLst/>
                <a:latin typeface="charter"/>
              </a:rPr>
              <a:t>Output = 0 or 1</a:t>
            </a:r>
          </a:p>
          <a:p>
            <a:pPr algn="l"/>
            <a:r>
              <a:rPr lang="en-US" b="0" i="0" dirty="0">
                <a:solidFill>
                  <a:srgbClr val="292929"/>
                </a:solidFill>
                <a:effectLst/>
                <a:latin typeface="charter"/>
              </a:rPr>
              <a:t>Hypothesis =&gt; Z = WX + B</a:t>
            </a:r>
          </a:p>
          <a:p>
            <a:pPr algn="l"/>
            <a:r>
              <a:rPr lang="en-US" b="0" i="0" dirty="0">
                <a:solidFill>
                  <a:srgbClr val="292929"/>
                </a:solidFill>
                <a:effectLst/>
                <a:latin typeface="charter"/>
              </a:rPr>
              <a:t>h</a:t>
            </a:r>
            <a:r>
              <a:rPr lang="el-GR" b="0" i="0" dirty="0">
                <a:solidFill>
                  <a:srgbClr val="292929"/>
                </a:solidFill>
                <a:effectLst/>
                <a:latin typeface="charter"/>
              </a:rPr>
              <a:t>Θ(</a:t>
            </a:r>
            <a:r>
              <a:rPr lang="en-US" b="0" i="0" dirty="0">
                <a:solidFill>
                  <a:srgbClr val="292929"/>
                </a:solidFill>
                <a:effectLst/>
                <a:latin typeface="charter"/>
              </a:rPr>
              <a:t>x) = sigmoid (Z)</a:t>
            </a:r>
          </a:p>
          <a:p>
            <a:endParaRPr lang="en-US" dirty="0"/>
          </a:p>
        </p:txBody>
      </p:sp>
      <p:pic>
        <p:nvPicPr>
          <p:cNvPr id="5" name="Picture 4">
            <a:extLst>
              <a:ext uri="{FF2B5EF4-FFF2-40B4-BE49-F238E27FC236}">
                <a16:creationId xmlns:a16="http://schemas.microsoft.com/office/drawing/2014/main" id="{2E0F10EA-6D85-44A7-B0C3-C7D9A8F44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0828" y="2165200"/>
            <a:ext cx="4572976" cy="2416731"/>
          </a:xfrm>
          <a:prstGeom prst="rect">
            <a:avLst/>
          </a:prstGeom>
        </p:spPr>
      </p:pic>
    </p:spTree>
    <p:extLst>
      <p:ext uri="{BB962C8B-B14F-4D97-AF65-F5344CB8AC3E}">
        <p14:creationId xmlns:p14="http://schemas.microsoft.com/office/powerpoint/2010/main" val="96326652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Times New Roman" pitchFamily="18" charset="0"/>
                <a:cs typeface="Times New Roman" pitchFamily="18" charset="0"/>
              </a:rPr>
              <a:t>CONCLUSIONS</a:t>
            </a:r>
          </a:p>
        </p:txBody>
      </p:sp>
      <p:sp>
        <p:nvSpPr>
          <p:cNvPr id="6" name="Content Placeholder 5"/>
          <p:cNvSpPr>
            <a:spLocks noGrp="1"/>
          </p:cNvSpPr>
          <p:nvPr>
            <p:ph sz="half" idx="2"/>
          </p:nvPr>
        </p:nvSpPr>
        <p:spPr>
          <a:xfrm>
            <a:off x="536878" y="1246909"/>
            <a:ext cx="7994057" cy="3740727"/>
          </a:xfrm>
        </p:spPr>
        <p:txBody>
          <a:bodyPr>
            <a:normAutofit/>
          </a:bodyPr>
          <a:lstStyle/>
          <a:p>
            <a:pPr marL="285750" indent="-285750" algn="just">
              <a:buFont typeface="Wingdings" pitchFamily="2" charset="2"/>
              <a:buChar char="§"/>
            </a:pPr>
            <a:r>
              <a:rPr lang="en-US" dirty="0">
                <a:latin typeface="Times New Roman" pitchFamily="18" charset="0"/>
                <a:cs typeface="Times New Roman" pitchFamily="18" charset="0"/>
              </a:rPr>
              <a:t> We have implemented a project on Movie</a:t>
            </a:r>
            <a:r>
              <a:rPr lang="en-IN" dirty="0">
                <a:latin typeface="Times New Roman" pitchFamily="18" charset="0"/>
                <a:cs typeface="Times New Roman" pitchFamily="18" charset="0"/>
              </a:rPr>
              <a:t> Sentiment Analysis, Many people of world try to get the most complicate stage of review in this project.</a:t>
            </a:r>
          </a:p>
          <a:p>
            <a:pPr marL="285750" indent="-285750" algn="just">
              <a:buFont typeface="Wingdings" pitchFamily="2" charset="2"/>
              <a:buChar char="§"/>
            </a:pPr>
            <a:r>
              <a:rPr lang="en-IN" dirty="0">
                <a:latin typeface="Times New Roman" pitchFamily="18" charset="0"/>
                <a:cs typeface="Times New Roman" pitchFamily="18" charset="0"/>
              </a:rPr>
              <a:t>We tried most in the trained and tested datasets to deliver an accurate output in the positive ratio of 0.7</a:t>
            </a:r>
          </a:p>
          <a:p>
            <a:pPr marL="285750" indent="-285750" algn="just">
              <a:buFont typeface="Wingdings" pitchFamily="2" charset="2"/>
              <a:buChar char="§"/>
            </a:pPr>
            <a:r>
              <a:rPr lang="en-IN" dirty="0">
                <a:latin typeface="Times New Roman" pitchFamily="18" charset="0"/>
                <a:cs typeface="Times New Roman" pitchFamily="18" charset="0"/>
              </a:rPr>
              <a:t>We must have a stable internet connection</a:t>
            </a:r>
          </a:p>
          <a:p>
            <a:pPr marL="285750" indent="-285750" algn="just">
              <a:buFont typeface="Wingdings" pitchFamily="2" charset="2"/>
              <a:buChar char="§"/>
            </a:pPr>
            <a:r>
              <a:rPr lang="en-IN" dirty="0">
                <a:latin typeface="Times New Roman" pitchFamily="18" charset="0"/>
                <a:cs typeface="Times New Roman" pitchFamily="18" charset="0"/>
              </a:rPr>
              <a:t>We can not work with Complicated Words/Sentences</a:t>
            </a:r>
          </a:p>
          <a:p>
            <a:pPr marL="285750" indent="-285750" algn="just">
              <a:buFont typeface="Wingdings" pitchFamily="2" charset="2"/>
              <a:buChar char="§"/>
            </a:pPr>
            <a:r>
              <a:rPr lang="en-IN" dirty="0">
                <a:latin typeface="Times New Roman" pitchFamily="18" charset="0"/>
                <a:cs typeface="Times New Roman" pitchFamily="18" charset="0"/>
              </a:rPr>
              <a:t>It is time consuming process on training and testing datasets</a:t>
            </a:r>
          </a:p>
        </p:txBody>
      </p:sp>
    </p:spTree>
    <p:extLst>
      <p:ext uri="{BB962C8B-B14F-4D97-AF65-F5344CB8AC3E}">
        <p14:creationId xmlns:p14="http://schemas.microsoft.com/office/powerpoint/2010/main" val="16392685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b="1" dirty="0">
                <a:latin typeface="Times New Roman" pitchFamily="18" charset="0"/>
                <a:cs typeface="Times New Roman" pitchFamily="18" charset="0"/>
              </a:rPr>
              <a:t>REFERENCES</a:t>
            </a:r>
          </a:p>
        </p:txBody>
      </p:sp>
      <p:sp>
        <p:nvSpPr>
          <p:cNvPr id="6" name="Content Placeholder 5"/>
          <p:cNvSpPr>
            <a:spLocks noGrp="1"/>
          </p:cNvSpPr>
          <p:nvPr>
            <p:ph sz="half" idx="2"/>
          </p:nvPr>
        </p:nvSpPr>
        <p:spPr>
          <a:xfrm>
            <a:off x="536878" y="1163782"/>
            <a:ext cx="8191485" cy="4478482"/>
          </a:xfrm>
        </p:spPr>
        <p:txBody>
          <a:bodyPr>
            <a:noAutofit/>
          </a:bodyPr>
          <a:lstStyle/>
          <a:p>
            <a:pPr algn="just">
              <a:buFont typeface="Wingdings" panose="05000000000000000000" pitchFamily="2" charset="2"/>
              <a:buChar char="§"/>
            </a:pPr>
            <a:endParaRPr lang="en-US" sz="2500" dirty="0">
              <a:latin typeface="Times New Roman" pitchFamily="18" charset="0"/>
              <a:cs typeface="Times New Roman" pitchFamily="18" charset="0"/>
            </a:endParaRPr>
          </a:p>
          <a:p>
            <a:pPr algn="just">
              <a:buFont typeface="Wingdings" panose="05000000000000000000" pitchFamily="2" charset="2"/>
              <a:buChar char="§"/>
            </a:pPr>
            <a:r>
              <a:rPr lang="en-US" sz="2500" dirty="0">
                <a:latin typeface="Times New Roman" pitchFamily="18" charset="0"/>
                <a:cs typeface="Times New Roman" pitchFamily="18" charset="0"/>
              </a:rPr>
              <a:t>I Have get my resources and datasets from the below links:</a:t>
            </a:r>
          </a:p>
          <a:p>
            <a:pPr algn="just"/>
            <a:r>
              <a:rPr lang="en-US" sz="2500" dirty="0">
                <a:latin typeface="Times New Roman" pitchFamily="18" charset="0"/>
                <a:cs typeface="Times New Roman" pitchFamily="18" charset="0"/>
                <a:hlinkClick r:id="rId2"/>
              </a:rPr>
              <a:t>https://www.kaggle.com/ashirwadsangwan/imdb-dataset</a:t>
            </a:r>
            <a:endParaRPr lang="en-US"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hlinkClick r:id="rId3"/>
              </a:rPr>
              <a:t>https://www.kaggle.com/stefanoleone992/imdb-extensive-dataset</a:t>
            </a:r>
            <a:endParaRPr lang="en-US" sz="2500" dirty="0">
              <a:latin typeface="Times New Roman" pitchFamily="18" charset="0"/>
              <a:cs typeface="Times New Roman" pitchFamily="18" charset="0"/>
            </a:endParaRPr>
          </a:p>
          <a:p>
            <a:pPr algn="just"/>
            <a:r>
              <a:rPr lang="en-US" sz="2500" dirty="0">
                <a:latin typeface="Times New Roman" pitchFamily="18" charset="0"/>
                <a:cs typeface="Times New Roman" pitchFamily="18" charset="0"/>
                <a:hlinkClick r:id="rId4"/>
              </a:rPr>
              <a:t>https://www.kaggle.com/lakshmi25npathi/sentiment-analysis-of-imdb-movie-reviews</a:t>
            </a:r>
            <a:endParaRPr lang="en-US" sz="2500" dirty="0">
              <a:latin typeface="Times New Roman" pitchFamily="18" charset="0"/>
              <a:cs typeface="Times New Roman" pitchFamily="18" charset="0"/>
            </a:endParaRPr>
          </a:p>
          <a:p>
            <a:pPr marL="0" indent="0" algn="just">
              <a:buNone/>
            </a:pPr>
            <a:endParaRPr lang="en-US" sz="2500" dirty="0">
              <a:latin typeface="Times New Roman" pitchFamily="18" charset="0"/>
              <a:cs typeface="Times New Roman" pitchFamily="18" charset="0"/>
            </a:endParaRPr>
          </a:p>
          <a:p>
            <a:pPr marL="0" indent="0" algn="just">
              <a:buNone/>
            </a:pPr>
            <a:endParaRPr lang="en-US" sz="2500" dirty="0">
              <a:latin typeface="Times New Roman" pitchFamily="18" charset="0"/>
              <a:cs typeface="Times New Roman" pitchFamily="18" charset="0"/>
            </a:endParaRPr>
          </a:p>
        </p:txBody>
      </p:sp>
    </p:spTree>
    <p:extLst>
      <p:ext uri="{BB962C8B-B14F-4D97-AF65-F5344CB8AC3E}">
        <p14:creationId xmlns:p14="http://schemas.microsoft.com/office/powerpoint/2010/main" val="419936900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7094" y="2025288"/>
            <a:ext cx="4094698" cy="546462"/>
          </a:xfrm>
        </p:spPr>
        <p:txBody>
          <a:bodyPr>
            <a:normAutofit fontScale="85000" lnSpcReduction="20000"/>
          </a:bodyPr>
          <a:lstStyle/>
          <a:p>
            <a:pPr marL="0" indent="0">
              <a:buNone/>
            </a:pPr>
            <a:r>
              <a:rPr lang="en-US" sz="4000" b="1" dirty="0">
                <a:latin typeface="Times New Roman" pitchFamily="18" charset="0"/>
                <a:cs typeface="Times New Roman" pitchFamily="18" charset="0"/>
              </a:rPr>
              <a:t>!THANKING YOU!</a:t>
            </a:r>
            <a:endParaRPr lang="en-IN"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53021490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itchFamily="18" charset="0"/>
                <a:cs typeface="Times New Roman" pitchFamily="18" charset="0"/>
              </a:rPr>
              <a:t>INTRODUCTION</a:t>
            </a:r>
          </a:p>
        </p:txBody>
      </p:sp>
      <p:pic>
        <p:nvPicPr>
          <p:cNvPr id="7" name="Content Placeholder 6">
            <a:extLst>
              <a:ext uri="{FF2B5EF4-FFF2-40B4-BE49-F238E27FC236}">
                <a16:creationId xmlns:a16="http://schemas.microsoft.com/office/drawing/2014/main" id="{31B1DBB4-76A2-4616-A4BB-CAC45C661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152" y="1356001"/>
            <a:ext cx="8083696" cy="3665538"/>
          </a:xfrm>
        </p:spPr>
      </p:pic>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itchFamily="18" charset="0"/>
                <a:cs typeface="Times New Roman" pitchFamily="18" charset="0"/>
              </a:rPr>
              <a:t>INTRODUCTION</a:t>
            </a:r>
          </a:p>
        </p:txBody>
      </p:sp>
      <p:pic>
        <p:nvPicPr>
          <p:cNvPr id="6" name="Content Placeholder 5">
            <a:extLst>
              <a:ext uri="{FF2B5EF4-FFF2-40B4-BE49-F238E27FC236}">
                <a16:creationId xmlns:a16="http://schemas.microsoft.com/office/drawing/2014/main" id="{0E58D1EA-EE40-452C-95FC-77329E277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832" y="1262391"/>
            <a:ext cx="7466335" cy="3665538"/>
          </a:xfrm>
        </p:spPr>
      </p:pic>
    </p:spTree>
    <p:extLst>
      <p:ext uri="{BB962C8B-B14F-4D97-AF65-F5344CB8AC3E}">
        <p14:creationId xmlns:p14="http://schemas.microsoft.com/office/powerpoint/2010/main" val="3111500036"/>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itchFamily="18" charset="0"/>
                <a:cs typeface="Times New Roman" pitchFamily="18" charset="0"/>
              </a:rPr>
              <a:t>INTRODUCTION</a:t>
            </a:r>
          </a:p>
        </p:txBody>
      </p:sp>
      <p:pic>
        <p:nvPicPr>
          <p:cNvPr id="7" name="Content Placeholder 6">
            <a:extLst>
              <a:ext uri="{FF2B5EF4-FFF2-40B4-BE49-F238E27FC236}">
                <a16:creationId xmlns:a16="http://schemas.microsoft.com/office/drawing/2014/main" id="{0F6418AE-B39A-4DD6-8C7A-475836C6AF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631" y="1316244"/>
            <a:ext cx="8127279" cy="3665538"/>
          </a:xfrm>
        </p:spPr>
      </p:pic>
    </p:spTree>
    <p:extLst>
      <p:ext uri="{BB962C8B-B14F-4D97-AF65-F5344CB8AC3E}">
        <p14:creationId xmlns:p14="http://schemas.microsoft.com/office/powerpoint/2010/main" val="198890211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itchFamily="18" charset="0"/>
                <a:cs typeface="Times New Roman" pitchFamily="18" charset="0"/>
              </a:rPr>
              <a:t>ABSTRACT</a:t>
            </a:r>
          </a:p>
        </p:txBody>
      </p:sp>
      <p:sp>
        <p:nvSpPr>
          <p:cNvPr id="3" name="Content Placeholder 2"/>
          <p:cNvSpPr>
            <a:spLocks noGrp="1"/>
          </p:cNvSpPr>
          <p:nvPr>
            <p:ph idx="1"/>
          </p:nvPr>
        </p:nvSpPr>
        <p:spPr/>
        <p:txBody>
          <a:bodyPr>
            <a:normAutofit/>
          </a:bodyPr>
          <a:lstStyle/>
          <a:p>
            <a:pPr algn="just"/>
            <a:r>
              <a:rPr lang="en-US" sz="2000" dirty="0"/>
              <a:t>NLP stands for natural language processing which is basically used to understand and interpret human language to the machine. In short it is the automatic way to manipulate the natural language, like speech and text, by software for further analysis to get the required information from them </a:t>
            </a:r>
          </a:p>
          <a:p>
            <a:pPr marL="0" indent="0" algn="just">
              <a:buNone/>
            </a:pPr>
            <a:endParaRPr lang="en-US" sz="2000" dirty="0">
              <a:latin typeface="Times New Roman" pitchFamily="18" charset="0"/>
              <a:cs typeface="Times New Roman" pitchFamily="18" charset="0"/>
            </a:endParaRPr>
          </a:p>
          <a:p>
            <a:pPr algn="just"/>
            <a:endParaRPr lang="en-US" dirty="0"/>
          </a:p>
          <a:p>
            <a:pPr algn="just"/>
            <a:endParaRPr lang="en-US" dirty="0"/>
          </a:p>
        </p:txBody>
      </p:sp>
      <p:pic>
        <p:nvPicPr>
          <p:cNvPr id="5" name="Picture 4">
            <a:extLst>
              <a:ext uri="{FF2B5EF4-FFF2-40B4-BE49-F238E27FC236}">
                <a16:creationId xmlns:a16="http://schemas.microsoft.com/office/drawing/2014/main" id="{ADE8116A-0726-42CD-AFB3-6F7040A265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025" y="2789479"/>
            <a:ext cx="4805523" cy="1965896"/>
          </a:xfrm>
          <a:prstGeom prst="rect">
            <a:avLst/>
          </a:prstGeom>
        </p:spPr>
      </p:pic>
    </p:spTree>
    <p:extLst>
      <p:ext uri="{BB962C8B-B14F-4D97-AF65-F5344CB8AC3E}">
        <p14:creationId xmlns:p14="http://schemas.microsoft.com/office/powerpoint/2010/main" val="3942773321"/>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24400" y="360615"/>
            <a:ext cx="6284320" cy="725349"/>
          </a:xfrm>
        </p:spPr>
        <p:txBody>
          <a:bodyPr>
            <a:normAutofit fontScale="90000"/>
          </a:bodyPr>
          <a:lstStyle/>
          <a:p>
            <a:pPr algn="ctr"/>
            <a:r>
              <a:rPr lang="en-US" b="1" dirty="0">
                <a:latin typeface="Times New Roman" pitchFamily="18" charset="0"/>
                <a:cs typeface="Times New Roman" pitchFamily="18" charset="0"/>
              </a:rPr>
              <a:t>PROPOSED-METHODOLOGY</a:t>
            </a:r>
          </a:p>
        </p:txBody>
      </p:sp>
      <p:sp>
        <p:nvSpPr>
          <p:cNvPr id="5" name="Content Placeholder 4"/>
          <p:cNvSpPr>
            <a:spLocks noGrp="1"/>
          </p:cNvSpPr>
          <p:nvPr>
            <p:ph idx="1"/>
          </p:nvPr>
        </p:nvSpPr>
        <p:spPr>
          <a:xfrm>
            <a:off x="505116" y="1836533"/>
            <a:ext cx="8844076" cy="2200950"/>
          </a:xfrm>
        </p:spPr>
        <p:txBody>
          <a:bodyPr>
            <a:noAutofit/>
          </a:bodyPr>
          <a:lstStyle/>
          <a:p>
            <a:pPr marL="0" indent="0">
              <a:buNone/>
            </a:pPr>
            <a:r>
              <a:rPr lang="en-US" sz="2400" dirty="0">
                <a:latin typeface="Times New Roman" pitchFamily="18" charset="0"/>
                <a:cs typeface="Times New Roman" pitchFamily="18" charset="0"/>
              </a:rPr>
              <a:t>The proposed methodology is implemented as:</a:t>
            </a:r>
          </a:p>
          <a:p>
            <a:pPr marL="0" indent="0">
              <a:buNone/>
            </a:pPr>
            <a:r>
              <a:rPr lang="en-US" sz="2400" dirty="0">
                <a:latin typeface="Times New Roman" pitchFamily="18" charset="0"/>
                <a:cs typeface="Times New Roman" pitchFamily="18" charset="0"/>
              </a:rPr>
              <a:t>		 </a:t>
            </a:r>
          </a:p>
        </p:txBody>
      </p:sp>
      <p:grpSp>
        <p:nvGrpSpPr>
          <p:cNvPr id="3" name="Group 2"/>
          <p:cNvGrpSpPr/>
          <p:nvPr/>
        </p:nvGrpSpPr>
        <p:grpSpPr>
          <a:xfrm>
            <a:off x="494533" y="2366653"/>
            <a:ext cx="8649467" cy="1241444"/>
            <a:chOff x="98997" y="3616028"/>
            <a:chExt cx="8649467" cy="1241444"/>
          </a:xfrm>
        </p:grpSpPr>
        <p:sp>
          <p:nvSpPr>
            <p:cNvPr id="11" name="Rectangle 10"/>
            <p:cNvSpPr/>
            <p:nvPr/>
          </p:nvSpPr>
          <p:spPr>
            <a:xfrm>
              <a:off x="141520" y="3749433"/>
              <a:ext cx="1637084" cy="982557"/>
            </a:xfrm>
            <a:prstGeom prst="rect">
              <a:avLst/>
            </a:prstGeom>
            <a:solidFill>
              <a:schemeClr val="bg1"/>
            </a:solidFill>
            <a:ln>
              <a:solidFill>
                <a:schemeClr val="tx1"/>
              </a:solidFill>
            </a:ln>
            <a:effectLst>
              <a:glow rad="1397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98997" y="3972608"/>
              <a:ext cx="1749647" cy="553998"/>
            </a:xfrm>
            <a:prstGeom prst="rect">
              <a:avLst/>
            </a:prstGeom>
            <a:noFill/>
          </p:spPr>
          <p:txBody>
            <a:bodyPr wrap="square" rtlCol="0">
              <a:spAutoFit/>
            </a:bodyPr>
            <a:lstStyle/>
            <a:p>
              <a:r>
                <a:rPr lang="en-US" sz="1500" dirty="0">
                  <a:latin typeface="Times New Roman" pitchFamily="18" charset="0"/>
                  <a:cs typeface="Times New Roman" pitchFamily="18" charset="0"/>
                </a:rPr>
                <a:t>Data </a:t>
              </a:r>
            </a:p>
            <a:p>
              <a:r>
                <a:rPr lang="en-US" sz="1500" dirty="0">
                  <a:latin typeface="Times New Roman" pitchFamily="18" charset="0"/>
                  <a:cs typeface="Times New Roman" pitchFamily="18" charset="0"/>
                </a:rPr>
                <a:t>Pre-Processing</a:t>
              </a:r>
              <a:endParaRPr lang="en-IN" sz="1500" dirty="0">
                <a:latin typeface="Times New Roman" pitchFamily="18" charset="0"/>
                <a:cs typeface="Times New Roman" pitchFamily="18"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554" y="3647986"/>
              <a:ext cx="1871663" cy="11826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3674785"/>
              <a:ext cx="2088232"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p:cNvSpPr txBox="1"/>
            <p:nvPr/>
          </p:nvSpPr>
          <p:spPr>
            <a:xfrm>
              <a:off x="2267744" y="3865503"/>
              <a:ext cx="1584920" cy="707886"/>
            </a:xfrm>
            <a:prstGeom prst="rect">
              <a:avLst/>
            </a:prstGeom>
            <a:noFill/>
          </p:spPr>
          <p:txBody>
            <a:bodyPr wrap="square" rtlCol="0">
              <a:spAutoFit/>
            </a:bodyPr>
            <a:lstStyle/>
            <a:p>
              <a:r>
                <a:rPr lang="en-US" sz="2000" dirty="0">
                  <a:latin typeface="Times New Roman" pitchFamily="18" charset="0"/>
                  <a:cs typeface="Times New Roman" pitchFamily="18" charset="0"/>
                </a:rPr>
                <a:t>Training AND Testing</a:t>
              </a:r>
              <a:endParaRPr lang="en-IN" sz="2000" dirty="0">
                <a:latin typeface="Times New Roman" pitchFamily="18" charset="0"/>
                <a:cs typeface="Times New Roman" pitchFamily="18" charset="0"/>
              </a:endParaRPr>
            </a:p>
          </p:txBody>
        </p:sp>
        <p:sp>
          <p:nvSpPr>
            <p:cNvPr id="18" name="TextBox 17"/>
            <p:cNvSpPr txBox="1"/>
            <p:nvPr/>
          </p:nvSpPr>
          <p:spPr>
            <a:xfrm>
              <a:off x="6915844" y="3749433"/>
              <a:ext cx="1656184" cy="707886"/>
            </a:xfrm>
            <a:prstGeom prst="rect">
              <a:avLst/>
            </a:prstGeom>
            <a:noFill/>
          </p:spPr>
          <p:txBody>
            <a:bodyPr wrap="square" rtlCol="0">
              <a:spAutoFit/>
            </a:bodyPr>
            <a:lstStyle/>
            <a:p>
              <a:r>
                <a:rPr lang="en-US" sz="2000" dirty="0">
                  <a:latin typeface="Times New Roman" pitchFamily="18" charset="0"/>
                  <a:cs typeface="Times New Roman" pitchFamily="18" charset="0"/>
                </a:rPr>
                <a:t>Ratio Of Analysis</a:t>
              </a:r>
              <a:endParaRPr lang="en-IN" sz="2000" dirty="0">
                <a:latin typeface="Times New Roman" pitchFamily="18" charset="0"/>
                <a:cs typeface="Times New Roman" pitchFamily="18" charset="0"/>
              </a:endParaRPr>
            </a:p>
          </p:txBody>
        </p:sp>
        <p:sp>
          <p:nvSpPr>
            <p:cNvPr id="19" name="Right Arrow 18"/>
            <p:cNvSpPr/>
            <p:nvPr/>
          </p:nvSpPr>
          <p:spPr>
            <a:xfrm>
              <a:off x="1749574" y="4072006"/>
              <a:ext cx="518170" cy="35394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p:cNvGrpSpPr/>
            <p:nvPr/>
          </p:nvGrpSpPr>
          <p:grpSpPr>
            <a:xfrm>
              <a:off x="3887352" y="3616028"/>
              <a:ext cx="2292438" cy="1182687"/>
              <a:chOff x="3887352" y="3616028"/>
              <a:chExt cx="2292438" cy="1182687"/>
            </a:xfrm>
          </p:grpSpPr>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127" y="3616028"/>
                <a:ext cx="1871663" cy="118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p:cNvSpPr txBox="1"/>
              <p:nvPr/>
            </p:nvSpPr>
            <p:spPr>
              <a:xfrm>
                <a:off x="4531618" y="3832440"/>
                <a:ext cx="1368152" cy="707886"/>
              </a:xfrm>
              <a:prstGeom prst="rect">
                <a:avLst/>
              </a:prstGeom>
              <a:noFill/>
            </p:spPr>
            <p:txBody>
              <a:bodyPr wrap="square" rtlCol="0">
                <a:spAutoFit/>
              </a:bodyPr>
              <a:lstStyle/>
              <a:p>
                <a:r>
                  <a:rPr lang="en-US" sz="2000" dirty="0">
                    <a:latin typeface="Times New Roman" pitchFamily="18" charset="0"/>
                    <a:cs typeface="Times New Roman" pitchFamily="18" charset="0"/>
                  </a:rPr>
                  <a:t>Modeling Techniques</a:t>
                </a:r>
                <a:endParaRPr lang="en-IN" sz="2000" dirty="0">
                  <a:latin typeface="Times New Roman" pitchFamily="18" charset="0"/>
                  <a:cs typeface="Times New Roman" pitchFamily="18" charset="0"/>
                </a:endParaRPr>
              </a:p>
            </p:txBody>
          </p:sp>
          <p:sp>
            <p:nvSpPr>
              <p:cNvPr id="20" name="Right Arrow 19"/>
              <p:cNvSpPr/>
              <p:nvPr/>
            </p:nvSpPr>
            <p:spPr>
              <a:xfrm>
                <a:off x="3887352" y="4080293"/>
                <a:ext cx="540632" cy="35394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Right Arrow 20"/>
            <p:cNvSpPr/>
            <p:nvPr/>
          </p:nvSpPr>
          <p:spPr>
            <a:xfrm>
              <a:off x="6084168" y="4042475"/>
              <a:ext cx="648072" cy="35394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45;p2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9" name="TextBox 8"/>
          <p:cNvSpPr txBox="1"/>
          <p:nvPr/>
        </p:nvSpPr>
        <p:spPr>
          <a:xfrm>
            <a:off x="2341603" y="216966"/>
            <a:ext cx="6100616" cy="830997"/>
          </a:xfrm>
          <a:prstGeom prst="rect">
            <a:avLst/>
          </a:prstGeom>
          <a:noFill/>
        </p:spPr>
        <p:txBody>
          <a:bodyPr wrap="square" rtlCol="0">
            <a:spAutoFit/>
          </a:bodyPr>
          <a:lstStyle/>
          <a:p>
            <a:r>
              <a:rPr lang="en-US" sz="2400" b="1" dirty="0">
                <a:solidFill>
                  <a:schemeClr val="bg1"/>
                </a:solidFill>
                <a:latin typeface="Times New Roman" pitchFamily="18" charset="0"/>
                <a:cs typeface="Times New Roman" pitchFamily="18" charset="0"/>
              </a:rPr>
              <a:t>Screenshot Of the Movie Sentiment Analysis</a:t>
            </a:r>
          </a:p>
          <a:p>
            <a:endParaRPr lang="en-IN" sz="24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3191469B-E11C-4C01-9C1C-608B5EE320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2415" y="1047963"/>
            <a:ext cx="6839550" cy="3318535"/>
          </a:xfrm>
          <a:prstGeom prst="rect">
            <a:avLst/>
          </a:prstGeom>
        </p:spPr>
      </p:pic>
    </p:spTree>
    <p:extLst>
      <p:ext uri="{BB962C8B-B14F-4D97-AF65-F5344CB8AC3E}">
        <p14:creationId xmlns:p14="http://schemas.microsoft.com/office/powerpoint/2010/main" val="90514386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45;p2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9" name="TextBox 8"/>
          <p:cNvSpPr txBox="1"/>
          <p:nvPr/>
        </p:nvSpPr>
        <p:spPr>
          <a:xfrm>
            <a:off x="2341603" y="216966"/>
            <a:ext cx="6100616" cy="830997"/>
          </a:xfrm>
          <a:prstGeom prst="rect">
            <a:avLst/>
          </a:prstGeom>
          <a:noFill/>
        </p:spPr>
        <p:txBody>
          <a:bodyPr wrap="square" rtlCol="0">
            <a:spAutoFit/>
          </a:bodyPr>
          <a:lstStyle/>
          <a:p>
            <a:r>
              <a:rPr lang="en-US" sz="2400" b="1" dirty="0">
                <a:solidFill>
                  <a:schemeClr val="bg1"/>
                </a:solidFill>
                <a:latin typeface="Times New Roman" pitchFamily="18" charset="0"/>
                <a:cs typeface="Times New Roman" pitchFamily="18" charset="0"/>
              </a:rPr>
              <a:t>Screenshot Of the Movie Sentiment Analysis</a:t>
            </a:r>
          </a:p>
          <a:p>
            <a:endParaRPr lang="en-IN" sz="2400" b="1" dirty="0">
              <a:solidFill>
                <a:schemeClr val="bg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3C54117-976D-447D-A6F8-95E9D9C576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4572" y="884189"/>
            <a:ext cx="6861593" cy="3530861"/>
          </a:xfrm>
          <a:prstGeom prst="rect">
            <a:avLst/>
          </a:prstGeom>
        </p:spPr>
      </p:pic>
    </p:spTree>
    <p:extLst>
      <p:ext uri="{BB962C8B-B14F-4D97-AF65-F5344CB8AC3E}">
        <p14:creationId xmlns:p14="http://schemas.microsoft.com/office/powerpoint/2010/main" val="353293528"/>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45;p23"/>
          <p:cNvSpPr txBox="1">
            <a:spLocks noGrp="1"/>
          </p:cNvSpPr>
          <p:nvPr>
            <p:ph type="sldNum" idx="12"/>
          </p:nvPr>
        </p:nvSpPr>
        <p:spPr>
          <a:xfrm>
            <a:off x="4297650" y="4749851"/>
            <a:ext cx="548700" cy="393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9" name="TextBox 8"/>
          <p:cNvSpPr txBox="1"/>
          <p:nvPr/>
        </p:nvSpPr>
        <p:spPr>
          <a:xfrm>
            <a:off x="4402316" y="415748"/>
            <a:ext cx="2735463" cy="461665"/>
          </a:xfrm>
          <a:prstGeom prst="rect">
            <a:avLst/>
          </a:prstGeom>
          <a:noFill/>
        </p:spPr>
        <p:txBody>
          <a:bodyPr wrap="square" rtlCol="0">
            <a:spAutoFit/>
          </a:bodyPr>
          <a:lstStyle/>
          <a:p>
            <a:r>
              <a:rPr lang="en-US" sz="2400" b="1" dirty="0">
                <a:solidFill>
                  <a:schemeClr val="bg1"/>
                </a:solidFill>
                <a:latin typeface="Times New Roman" pitchFamily="18" charset="0"/>
                <a:cs typeface="Times New Roman" pitchFamily="18" charset="0"/>
              </a:rPr>
              <a:t>Logistic Regression </a:t>
            </a:r>
            <a:endParaRPr lang="en-IN" sz="2400" b="1" dirty="0">
              <a:solidFill>
                <a:schemeClr val="bg1"/>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EA2DB5BF-48DE-4F94-B8C0-38185727C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028" y="994273"/>
            <a:ext cx="6146038" cy="3755578"/>
          </a:xfrm>
          <a:prstGeom prst="rect">
            <a:avLst/>
          </a:prstGeom>
        </p:spPr>
      </p:pic>
    </p:spTree>
    <p:extLst>
      <p:ext uri="{BB962C8B-B14F-4D97-AF65-F5344CB8AC3E}">
        <p14:creationId xmlns:p14="http://schemas.microsoft.com/office/powerpoint/2010/main" val="544433684"/>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Words>
  <Application>Microsoft Office PowerPoint</Application>
  <PresentationFormat>On-screen Show (16:9)</PresentationFormat>
  <Paragraphs>49</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charter</vt:lpstr>
      <vt:lpstr>Times New Roman</vt:lpstr>
      <vt:lpstr>Wingdings</vt:lpstr>
      <vt:lpstr>Office Theme</vt:lpstr>
      <vt:lpstr>Movie Sentiment Analysis Using Python</vt:lpstr>
      <vt:lpstr>INTRODUCTION</vt:lpstr>
      <vt:lpstr>INTRODUCTION</vt:lpstr>
      <vt:lpstr>INTRODUCTION</vt:lpstr>
      <vt:lpstr>ABSTRACT</vt:lpstr>
      <vt:lpstr>PROPOSED-METHODOLOGY</vt:lpstr>
      <vt:lpstr>PowerPoint Presentation</vt:lpstr>
      <vt:lpstr>PowerPoint Presentation</vt:lpstr>
      <vt:lpstr>PowerPoint Presentation</vt:lpstr>
      <vt:lpstr>PowerPoint Presentation</vt:lpstr>
      <vt:lpstr>CONCLUSIONS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2021-07-28T16:25:13Z</dcterms:modified>
</cp:coreProperties>
</file>