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72" r:id="rId6"/>
    <p:sldId id="263" r:id="rId7"/>
    <p:sldId id="271" r:id="rId8"/>
    <p:sldId id="261" r:id="rId9"/>
    <p:sldId id="264" r:id="rId10"/>
    <p:sldId id="267" r:id="rId11"/>
    <p:sldId id="273" r:id="rId12"/>
    <p:sldId id="268" r:id="rId13"/>
    <p:sldId id="278" r:id="rId14"/>
  </p:sldIdLst>
  <p:sldSz cx="9144000" cy="5143500"/>
  <p:notesSz cx="6858000" cy="9144000"/>
  <p:embeddedFontLst>
    <p:embeddedFont>
      <p:font typeface="Montserrat" panose="00000500000000000000"/>
      <p:regular r:id="rId18"/>
    </p:embeddedFont>
    <p:embeddedFont>
      <p:font typeface="Montserrat Light" panose="0000050000000000000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fc25fbfc5_1_47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fc25fbfc5_1_4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35ed75ccf_04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35ed75ccf_03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35ed75ccf_05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gradFill>
          <a:gsLst>
            <a:gs pos="0">
              <a:schemeClr val="accent2"/>
            </a:gs>
            <a:gs pos="100000">
              <a:schemeClr val="accent1"/>
            </a:gs>
          </a:gsLst>
          <a:path path="circle">
            <a:fillToRect l="100000" t="100000"/>
          </a:path>
          <a:tileRect r="-100000" b="-100000"/>
        </a:gra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4" name="Google Shape;14;p2"/>
          <p:cNvSpPr txBox="1"/>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2"/>
            </a:gs>
            <a:gs pos="100000">
              <a:schemeClr val="accent1"/>
            </a:gs>
          </a:gsLst>
          <a:path path="circle">
            <a:fillToRect l="100000" t="100000"/>
          </a:path>
          <a:tileRect r="-100000" b="-100000"/>
        </a:gradFill>
        <a:effectLst/>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11"/>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1"/>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 name="Google Shape;20;p3"/>
          <p:cNvSpPr txBox="1"/>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100000">
              <a:schemeClr val="accent2"/>
            </a:gs>
          </a:gsLst>
          <a:path path="circle">
            <a:fillToRect l="100000" t="100000"/>
          </a:path>
          <a:tileRect r="-100000" b="-100000"/>
        </a:gradFill>
        <a:effectLst/>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4"/>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4"/>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 name="Google Shape;27;p4"/>
          <p:cNvSpPr txBox="1"/>
          <p:nvPr>
            <p:ph type="body" idx="1"/>
          </p:nvPr>
        </p:nvSpPr>
        <p:spPr>
          <a:xfrm>
            <a:off x="810450" y="1593500"/>
            <a:ext cx="5783700" cy="27369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9600" b="1">
                <a:solidFill>
                  <a:schemeClr val="lt1"/>
                </a:solidFill>
                <a:latin typeface="Montserrat" panose="00000500000000000000"/>
                <a:ea typeface="Montserrat" panose="00000500000000000000"/>
                <a:cs typeface="Montserrat" panose="00000500000000000000"/>
                <a:sym typeface="Montserrat" panose="00000500000000000000"/>
              </a:rPr>
              <a:t>“</a:t>
            </a:r>
            <a:endParaRPr sz="9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9" name="Google Shape;29;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 name="Google Shape;35;p5"/>
          <p:cNvSpPr txBox="1"/>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p:txBody>
      </p:sp>
      <p:sp>
        <p:nvSpPr>
          <p:cNvPr id="37" name="Google Shape;37;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 name="Google Shape;43;p6"/>
          <p:cNvSpPr txBox="1"/>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p:txBody>
      </p:sp>
      <p:sp>
        <p:nvSpPr>
          <p:cNvPr id="45" name="Google Shape;45;p6"/>
          <p:cNvSpPr txBox="1"/>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p:txBody>
      </p:sp>
      <p:sp>
        <p:nvSpPr>
          <p:cNvPr id="46" name="Google Shape;46;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2" name="Google Shape;52;p7"/>
          <p:cNvSpPr txBox="1"/>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type="body" idx="1"/>
          </p:nvPr>
        </p:nvSpPr>
        <p:spPr>
          <a:xfrm>
            <a:off x="855300"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p:txBody>
      </p:sp>
      <p:sp>
        <p:nvSpPr>
          <p:cNvPr id="54" name="Google Shape;54;p7"/>
          <p:cNvSpPr txBox="1"/>
          <p:nvPr>
            <p:ph type="body" idx="2"/>
          </p:nvPr>
        </p:nvSpPr>
        <p:spPr>
          <a:xfrm>
            <a:off x="3414211"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p:txBody>
      </p:sp>
      <p:sp>
        <p:nvSpPr>
          <p:cNvPr id="55" name="Google Shape;55;p7"/>
          <p:cNvSpPr txBox="1"/>
          <p:nvPr>
            <p:ph type="body" idx="3"/>
          </p:nvPr>
        </p:nvSpPr>
        <p:spPr>
          <a:xfrm>
            <a:off x="5973122"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p:txBody>
      </p:sp>
      <p:sp>
        <p:nvSpPr>
          <p:cNvPr id="56" name="Google Shape;56;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8"/>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8"/>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2" name="Google Shape;62;p8"/>
          <p:cNvSpPr txBox="1"/>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9"/>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9"/>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9"/>
          <p:cNvSpPr txBox="1"/>
          <p:nvPr>
            <p:ph type="body" idx="1"/>
          </p:nvPr>
        </p:nvSpPr>
        <p:spPr>
          <a:xfrm>
            <a:off x="855300" y="4406300"/>
            <a:ext cx="7433400" cy="300000"/>
          </a:xfrm>
          <a:prstGeom prst="rect">
            <a:avLst/>
          </a:prstGeom>
        </p:spPr>
        <p:txBody>
          <a:bodyPr spcFirstLastPara="1" wrap="square" lIns="0" tIns="0" rIns="0" bIns="0" anchor="t" anchorCtr="0">
            <a:noAutofit/>
          </a:bodyPr>
          <a:lstStyle>
            <a:lvl1pPr marL="457200" lvl="0" indent="-2286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6" name="Google Shape;76;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rtl="0">
              <a:lnSpc>
                <a:spcPct val="90000"/>
              </a:lnSpc>
              <a:spcBef>
                <a:spcPts val="0"/>
              </a:spcBef>
              <a:spcAft>
                <a:spcPts val="0"/>
              </a:spcAft>
              <a:buClr>
                <a:schemeClr val="accent1"/>
              </a:buClr>
              <a:buSzPts val="3000"/>
              <a:buFont typeface="Montserrat" panose="00000500000000000000"/>
              <a:buNone/>
              <a:defRPr sz="3000" b="1">
                <a:solidFill>
                  <a:schemeClr val="accen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1pPr>
            <a:lvl2pPr marL="914400" lvl="1" indent="-381000" rtl="0">
              <a:spcBef>
                <a:spcPts val="600"/>
              </a:spcBef>
              <a:spcAft>
                <a:spcPts val="0"/>
              </a:spcAft>
              <a:buClr>
                <a:schemeClr val="accent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2pPr>
            <a:lvl3pPr marL="1371600" lvl="2"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3pPr>
            <a:lvl4pPr marL="1828800" lvl="3"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4pPr>
            <a:lvl5pPr marL="2286000" lvl="4"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5pPr>
            <a:lvl6pPr marL="2743200" lvl="5"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6pPr>
            <a:lvl7pPr marL="3200400" lvl="6"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7pPr>
            <a:lvl8pPr marL="3657600" lvl="7" indent="-381000" rtl="0">
              <a:spcBef>
                <a:spcPts val="600"/>
              </a:spcBef>
              <a:spcAft>
                <a:spcPts val="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8pPr>
            <a:lvl9pPr marL="4114800" lvl="8" indent="-381000" rtl="0">
              <a:spcBef>
                <a:spcPts val="600"/>
              </a:spcBef>
              <a:spcAft>
                <a:spcPts val="600"/>
              </a:spcAft>
              <a:buClr>
                <a:schemeClr val="dk1"/>
              </a:buClr>
              <a:buSzPts val="2400"/>
              <a:buFont typeface="Montserrat Light" panose="00000500000000000000"/>
              <a:buChar char="■"/>
              <a:defRPr sz="2400">
                <a:solidFill>
                  <a:schemeClr val="dk1"/>
                </a:solidFill>
                <a:latin typeface="Montserrat Light" panose="00000500000000000000"/>
                <a:ea typeface="Montserrat Light" panose="00000500000000000000"/>
                <a:cs typeface="Montserrat Light" panose="00000500000000000000"/>
                <a:sym typeface="Montserrat Light" panose="00000500000000000000"/>
              </a:defRPr>
            </a:lvl9pPr>
          </a:lstStyle>
          <a:p/>
        </p:txBody>
      </p:sp>
      <p:sp>
        <p:nvSpPr>
          <p:cNvPr id="8" name="Google Shape;8;p1"/>
          <p:cNvSpPr txBox="1"/>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1pPr>
            <a:lvl2pPr lvl="1"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2pPr>
            <a:lvl3pPr lvl="2"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3pPr>
            <a:lvl4pPr lvl="3"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4pPr>
            <a:lvl5pPr lvl="4"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5pPr>
            <a:lvl6pPr lvl="5"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6pPr>
            <a:lvl7pPr lvl="6"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7pPr>
            <a:lvl8pPr lvl="7"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8pPr>
            <a:lvl9pPr lvl="8" algn="r" rtl="0">
              <a:buNone/>
              <a:defRPr sz="1300" b="1">
                <a:solidFill>
                  <a:schemeClr val="dk2"/>
                </a:solidFill>
                <a:latin typeface="Montserrat" panose="00000500000000000000"/>
                <a:ea typeface="Montserrat" panose="00000500000000000000"/>
                <a:cs typeface="Montserrat" panose="00000500000000000000"/>
                <a:sym typeface="Montserra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2"/>
          <p:cNvSpPr txBox="1"/>
          <p:nvPr>
            <p:ph type="ctrTitle"/>
          </p:nvPr>
        </p:nvSpPr>
        <p:spPr>
          <a:xfrm>
            <a:off x="539115" y="843815"/>
            <a:ext cx="7772400" cy="1600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000"/>
              <a:t>LOAN STATUS PREDICTION USING </a:t>
            </a:r>
            <a:r>
              <a:rPr lang="en-IN" altLang="en-GB" sz="4000"/>
              <a:t>LINEAR REGRESSION</a:t>
            </a:r>
            <a:endParaRPr lang="en-IN" altLang="en-GB" sz="4000"/>
          </a:p>
        </p:txBody>
      </p:sp>
      <p:sp>
        <p:nvSpPr>
          <p:cNvPr id="2" name="Text Box 1"/>
          <p:cNvSpPr txBox="1"/>
          <p:nvPr/>
        </p:nvSpPr>
        <p:spPr>
          <a:xfrm>
            <a:off x="6282690" y="3796030"/>
            <a:ext cx="2695575" cy="922020"/>
          </a:xfrm>
          <a:prstGeom prst="rect">
            <a:avLst/>
          </a:prstGeom>
          <a:noFill/>
        </p:spPr>
        <p:txBody>
          <a:bodyPr wrap="square" rtlCol="0">
            <a:spAutoFit/>
          </a:bodyPr>
          <a:p>
            <a:r>
              <a:rPr lang="en-IN" altLang="en-US" sz="1800">
                <a:solidFill>
                  <a:schemeClr val="bg1"/>
                </a:solidFill>
              </a:rPr>
              <a:t>BY</a:t>
            </a:r>
            <a:endParaRPr lang="en-IN" altLang="en-US" sz="1800">
              <a:solidFill>
                <a:schemeClr val="bg1"/>
              </a:solidFill>
            </a:endParaRPr>
          </a:p>
          <a:p>
            <a:r>
              <a:rPr lang="en-IN" altLang="en-US" sz="1800">
                <a:solidFill>
                  <a:schemeClr val="bg1"/>
                </a:solidFill>
              </a:rPr>
              <a:t>VIGNESH B</a:t>
            </a:r>
            <a:endParaRPr lang="en-IN" altLang="en-US" sz="1800">
              <a:solidFill>
                <a:schemeClr val="bg1"/>
              </a:solidFill>
            </a:endParaRPr>
          </a:p>
          <a:p>
            <a:r>
              <a:rPr lang="en-IN" altLang="en-US" sz="1800">
                <a:solidFill>
                  <a:schemeClr val="bg1"/>
                </a:solidFill>
              </a:rPr>
              <a:t>SELVAGANAPATHY R</a:t>
            </a:r>
            <a:endParaRPr lang="en-IN" altLang="en-US" sz="1800">
              <a:solidFill>
                <a:schemeClr val="bg1"/>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612140" y="267970"/>
            <a:ext cx="7433310" cy="7416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sz="4800"/>
              <a:t>CONCLUSION</a:t>
            </a:r>
            <a:endParaRPr lang="en-IN" altLang="en-GB" sz="4800"/>
          </a:p>
        </p:txBody>
      </p:sp>
      <p:sp>
        <p:nvSpPr>
          <p:cNvPr id="203" name="Google Shape;203;p2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 Box 1"/>
          <p:cNvSpPr txBox="1"/>
          <p:nvPr/>
        </p:nvSpPr>
        <p:spPr>
          <a:xfrm>
            <a:off x="612140" y="1275715"/>
            <a:ext cx="7971790" cy="2306955"/>
          </a:xfrm>
          <a:prstGeom prst="rect">
            <a:avLst/>
          </a:prstGeom>
          <a:noFill/>
        </p:spPr>
        <p:txBody>
          <a:bodyPr wrap="square" rtlCol="0">
            <a:spAutoFit/>
          </a:bodyPr>
          <a:p>
            <a:r>
              <a:rPr lang="en-US" sz="1800"/>
              <a:t>In this study, a model of prediction is use with the use of algorithms of logistic regressions. More than 600 sample data were collected to use and the tested to build the model of logistic classifier to predict the status of the loan.</a:t>
            </a:r>
            <a:endParaRPr lang="en-US" sz="1800"/>
          </a:p>
          <a:p>
            <a:endParaRPr lang="en-US" sz="1800"/>
          </a:p>
          <a:p>
            <a:r>
              <a:rPr lang="en-US" sz="1800"/>
              <a:t>The maximum accuracy this model can achieve is more than 90%.</a:t>
            </a:r>
            <a:endParaRPr lang="en-US" sz="1800"/>
          </a:p>
          <a:p>
            <a:endParaRPr lang="en-US" sz="1800"/>
          </a:p>
          <a:p>
            <a:r>
              <a:rPr lang="en-US" sz="1800"/>
              <a:t>And this accuracy is achieved with the help of the model of regression.</a:t>
            </a:r>
            <a:endParaRPr lang="en-US" sz="18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8" name="Google Shape;328;p34"/>
          <p:cNvSpPr txBox="1"/>
          <p:nvPr>
            <p:ph type="ctrTitle" idx="4294967295"/>
          </p:nvPr>
        </p:nvSpPr>
        <p:spPr>
          <a:xfrm>
            <a:off x="1475105" y="1635760"/>
            <a:ext cx="6593840" cy="129603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8000"/>
              <a:t>Thank</a:t>
            </a:r>
            <a:r>
              <a:rPr lang="en-IN" altLang="en-GB" sz="8000"/>
              <a:t> You</a:t>
            </a:r>
            <a:r>
              <a:rPr lang="en-GB" sz="9600"/>
              <a:t>!</a:t>
            </a:r>
            <a:endParaRPr sz="9600"/>
          </a:p>
        </p:txBody>
      </p:sp>
      <p:sp>
        <p:nvSpPr>
          <p:cNvPr id="330" name="Google Shape;330;p3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1"/>
                </a:solidFill>
              </a:rPr>
            </a:fld>
            <a:endParaRPr>
              <a:solidFill>
                <a:schemeClr val="lt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2" name="Google Shape;102;p14"/>
          <p:cNvSpPr txBox="1"/>
          <p:nvPr>
            <p:ph type="ctrTitle" idx="4294967295"/>
          </p:nvPr>
        </p:nvSpPr>
        <p:spPr>
          <a:xfrm>
            <a:off x="685800" y="914388"/>
            <a:ext cx="6593700" cy="131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9600"/>
              <a:t>Hello!</a:t>
            </a:r>
            <a:endParaRPr sz="9600"/>
          </a:p>
        </p:txBody>
      </p:sp>
      <p:sp>
        <p:nvSpPr>
          <p:cNvPr id="103" name="Google Shape;103;p14"/>
          <p:cNvSpPr txBox="1"/>
          <p:nvPr>
            <p:ph type="subTitle" idx="4294967295"/>
          </p:nvPr>
        </p:nvSpPr>
        <p:spPr>
          <a:xfrm>
            <a:off x="685800" y="2268608"/>
            <a:ext cx="6593700" cy="196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3600" b="1">
              <a:solidFill>
                <a:schemeClr val="accent2"/>
              </a:solidFill>
            </a:endParaRPr>
          </a:p>
          <a:p>
            <a:pPr marL="0" lvl="0" indent="0" algn="l" rtl="0">
              <a:spcBef>
                <a:spcPts val="600"/>
              </a:spcBef>
              <a:spcAft>
                <a:spcPts val="0"/>
              </a:spcAft>
              <a:buClr>
                <a:schemeClr val="dk1"/>
              </a:buClr>
              <a:buSzPts val="1100"/>
              <a:buFont typeface="Arial" panose="020B0604020202020204"/>
              <a:buNone/>
            </a:pPr>
            <a:r>
              <a:rPr lang="en-IN" altLang="en-GB"/>
              <a:t>We are</a:t>
            </a:r>
            <a:r>
              <a:rPr lang="en-GB"/>
              <a:t> here to give presentations</a:t>
            </a:r>
            <a:r>
              <a:rPr lang="en-IN" altLang="en-GB"/>
              <a:t> about loan status prediction</a:t>
            </a:r>
            <a:r>
              <a:rPr lang="en-GB"/>
              <a:t>. </a:t>
            </a:r>
            <a:endParaRPr sz="3600" b="1"/>
          </a:p>
        </p:txBody>
      </p:sp>
      <p:sp>
        <p:nvSpPr>
          <p:cNvPr id="104" name="Google Shape;104;p1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1"/>
                </a:solidFill>
              </a:rPr>
            </a:fld>
            <a:endParaRPr>
              <a:solidFill>
                <a:schemeClr val="lt1"/>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612140" y="123825"/>
            <a:ext cx="7433310" cy="6794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sz="4800"/>
              <a:t>ABSTRACT</a:t>
            </a:r>
            <a:endParaRPr lang="en-IN" altLang="en-GB" sz="4800"/>
          </a:p>
        </p:txBody>
      </p:sp>
      <p:sp>
        <p:nvSpPr>
          <p:cNvPr id="242" name="Google Shape;242;p2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 Box 1"/>
          <p:cNvSpPr txBox="1"/>
          <p:nvPr/>
        </p:nvSpPr>
        <p:spPr>
          <a:xfrm>
            <a:off x="1188085" y="988060"/>
            <a:ext cx="6308090" cy="3538220"/>
          </a:xfrm>
          <a:prstGeom prst="rect">
            <a:avLst/>
          </a:prstGeom>
          <a:noFill/>
        </p:spPr>
        <p:txBody>
          <a:bodyPr wrap="square" rtlCol="0">
            <a:spAutoFit/>
          </a:bodyPr>
          <a:p>
            <a:r>
              <a:rPr lang="en-US"/>
              <a:t>In our banking system, main source of income of any banks is on its credit line.</a:t>
            </a:r>
            <a:endParaRPr lang="en-US"/>
          </a:p>
          <a:p>
            <a:r>
              <a:rPr lang="en-US"/>
              <a:t>A bank's profit or a loss depends to a loans whether the customers are paying back the loan or defaulting. </a:t>
            </a:r>
            <a:endParaRPr lang="en-US"/>
          </a:p>
          <a:p>
            <a:endParaRPr lang="en-US"/>
          </a:p>
          <a:p>
            <a:r>
              <a:rPr lang="en-GB">
                <a:sym typeface="+mn-ea"/>
              </a:rPr>
              <a:t>Linear regression</a:t>
            </a:r>
            <a:r>
              <a:rPr lang="en-US"/>
              <a:t> models have been performed and the different measures of performances are computed. The models are compared on the basis of the performance measures such as sensitivity and specificity.</a:t>
            </a:r>
            <a:endParaRPr lang="en-US"/>
          </a:p>
          <a:p>
            <a:endParaRPr lang="en-US"/>
          </a:p>
          <a:p>
            <a:r>
              <a:rPr lang="en-US"/>
              <a:t>Model includes variables (personal attributes of customer like age, purpose, credit history, credit amount, credit duration, etc.) other than checking account information</a:t>
            </a:r>
            <a:r>
              <a:rPr lang="en-IN" altLang="en-US"/>
              <a:t> </a:t>
            </a:r>
            <a:r>
              <a:rPr lang="en-US"/>
              <a:t>that should be taken into account to calculate the probability of default on loan correctly. </a:t>
            </a:r>
            <a:endParaRPr lang="en-US"/>
          </a:p>
          <a:p>
            <a:endParaRPr lang="en-US"/>
          </a:p>
          <a:p>
            <a:r>
              <a:rPr lang="en-US"/>
              <a:t>Therefore, by using a </a:t>
            </a:r>
            <a:r>
              <a:rPr lang="en-GB">
                <a:sym typeface="+mn-ea"/>
              </a:rPr>
              <a:t>Linear regression</a:t>
            </a:r>
            <a:r>
              <a:rPr lang="en-US"/>
              <a:t> approach, the right customers to be targeted for granting loan can be easily detected by evaluat</a:t>
            </a:r>
            <a:r>
              <a:rPr lang="en-IN" altLang="en-US"/>
              <a:t>e</a:t>
            </a:r>
            <a:r>
              <a:rPr lang="en-US" sz="1200"/>
              <a:t>.</a:t>
            </a:r>
            <a:endParaRPr lang="en-US" sz="120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19"/>
          <p:cNvSpPr txBox="1"/>
          <p:nvPr>
            <p:ph type="body" idx="1"/>
          </p:nvPr>
        </p:nvSpPr>
        <p:spPr>
          <a:xfrm>
            <a:off x="1188085" y="1223645"/>
            <a:ext cx="6938010" cy="269621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GB" sz="1400">
                <a:sym typeface="+mn-ea"/>
              </a:rPr>
              <a:t>•</a:t>
            </a:r>
            <a:r>
              <a:rPr lang="en-GB" sz="1800">
                <a:sym typeface="+mn-ea"/>
              </a:rPr>
              <a:t>With the help of machine learning and Linear regression algorithm ,this application is build to choose the perfect candidate who eligible to acquire the loan.</a:t>
            </a:r>
            <a:endParaRPr lang="en-GB" sz="1800"/>
          </a:p>
          <a:p>
            <a:pPr marL="0" lvl="0" indent="0" algn="l" rtl="0">
              <a:spcBef>
                <a:spcPts val="0"/>
              </a:spcBef>
              <a:spcAft>
                <a:spcPts val="600"/>
              </a:spcAft>
              <a:buNone/>
            </a:pPr>
            <a:endParaRPr lang="en-GB" sz="1800"/>
          </a:p>
          <a:p>
            <a:pPr marL="0" lvl="0" indent="0" algn="l" rtl="0">
              <a:spcBef>
                <a:spcPts val="0"/>
              </a:spcBef>
              <a:spcAft>
                <a:spcPts val="600"/>
              </a:spcAft>
              <a:buNone/>
            </a:pPr>
            <a:r>
              <a:rPr lang="en-GB" sz="1800">
                <a:sym typeface="+mn-ea"/>
              </a:rPr>
              <a:t>•With the help of this application we can predict the loan status and if the candidate would be able to pay the loan in the time.</a:t>
            </a:r>
            <a:endParaRPr lang="en-GB" sz="1800"/>
          </a:p>
          <a:p>
            <a:pPr marL="0" lvl="0" indent="0" algn="l" rtl="0">
              <a:spcBef>
                <a:spcPts val="0"/>
              </a:spcBef>
              <a:spcAft>
                <a:spcPts val="600"/>
              </a:spcAft>
              <a:buNone/>
            </a:pPr>
            <a:endParaRPr lang="en-GB" sz="1800"/>
          </a:p>
          <a:p>
            <a:pPr marL="0" lvl="0" indent="0" algn="l" rtl="0">
              <a:spcBef>
                <a:spcPts val="0"/>
              </a:spcBef>
              <a:spcAft>
                <a:spcPts val="600"/>
              </a:spcAft>
              <a:buNone/>
            </a:pPr>
            <a:r>
              <a:rPr lang="en-GB" sz="1800">
                <a:sym typeface="+mn-ea"/>
              </a:rPr>
              <a:t>•To predict the out come I have used Data set consisting some real time values of accounts holders who are paying loans.</a:t>
            </a:r>
            <a:endParaRPr lang="en-GB" sz="1800"/>
          </a:p>
          <a:p>
            <a:pPr marL="0" lvl="0" indent="0" algn="l" rtl="0">
              <a:spcBef>
                <a:spcPts val="0"/>
              </a:spcBef>
              <a:spcAft>
                <a:spcPts val="0"/>
              </a:spcAft>
              <a:buNone/>
            </a:pPr>
            <a:endParaRPr lang="en-GB" sz="1800"/>
          </a:p>
        </p:txBody>
      </p:sp>
      <p:sp>
        <p:nvSpPr>
          <p:cNvPr id="149" name="Google Shape;149;p19"/>
          <p:cNvSpPr txBox="1"/>
          <p:nvPr>
            <p:ph type="title"/>
          </p:nvPr>
        </p:nvSpPr>
        <p:spPr>
          <a:xfrm>
            <a:off x="323850" y="339725"/>
            <a:ext cx="7433310" cy="80391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4800">
                <a:sym typeface="+mn-ea"/>
              </a:rPr>
              <a:t>1.</a:t>
            </a:r>
            <a:r>
              <a:rPr lang="en-IN" altLang="en-GB" sz="4800">
                <a:sym typeface="+mn-ea"/>
              </a:rPr>
              <a:t>INTRODUCTION </a:t>
            </a:r>
            <a:endParaRPr lang="en-GB" sz="4800"/>
          </a:p>
        </p:txBody>
      </p:sp>
      <p:sp>
        <p:nvSpPr>
          <p:cNvPr id="151" name="Google Shape;151;p1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27"/>
          <p:cNvSpPr txBox="1"/>
          <p:nvPr>
            <p:ph type="ctrTitle" idx="4294967295"/>
          </p:nvPr>
        </p:nvSpPr>
        <p:spPr>
          <a:xfrm>
            <a:off x="467315" y="268270"/>
            <a:ext cx="76029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800"/>
              <a:t>ALGORITHM</a:t>
            </a:r>
            <a:endParaRPr lang="en-IN" sz="4800"/>
          </a:p>
        </p:txBody>
      </p:sp>
      <p:sp>
        <p:nvSpPr>
          <p:cNvPr id="236" name="Google Shape;236;p2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611505" y="1779905"/>
            <a:ext cx="8202295" cy="1599565"/>
          </a:xfrm>
          <a:prstGeom prst="rect">
            <a:avLst/>
          </a:prstGeom>
          <a:noFill/>
        </p:spPr>
        <p:txBody>
          <a:bodyPr wrap="square" rtlCol="0">
            <a:spAutoFit/>
          </a:bodyPr>
          <a:p>
            <a:r>
              <a:rPr lang="en-US"/>
              <a:t>Linear Regression is a machine learning algorithm based on supervised learning. </a:t>
            </a:r>
            <a:endParaRPr lang="en-US"/>
          </a:p>
          <a:p>
            <a:r>
              <a:rPr lang="en-US"/>
              <a:t>Regression models a target prediction value based on independent variables. It is mostly used for finding out the relationship between variables and forecasting. </a:t>
            </a:r>
            <a:endParaRPr lang="en-US"/>
          </a:p>
          <a:p>
            <a:endParaRPr lang="en-US"/>
          </a:p>
          <a:p>
            <a:r>
              <a:rPr lang="en-US"/>
              <a:t>Linear regression performs the task to predict a dependent variable value (y) based on a given independent variable (x). So, this regression technique finds out a linear relationship between x (input) and y(output). Hence, the name is Linear Regression.</a:t>
            </a:r>
            <a:endParaRPr lang="en-US"/>
          </a:p>
        </p:txBody>
      </p:sp>
      <p:sp>
        <p:nvSpPr>
          <p:cNvPr id="2" name="Text Box 1"/>
          <p:cNvSpPr txBox="1"/>
          <p:nvPr/>
        </p:nvSpPr>
        <p:spPr>
          <a:xfrm>
            <a:off x="2816860" y="1275715"/>
            <a:ext cx="2903855" cy="398780"/>
          </a:xfrm>
          <a:prstGeom prst="rect">
            <a:avLst/>
          </a:prstGeom>
          <a:noFill/>
        </p:spPr>
        <p:txBody>
          <a:bodyPr wrap="square" rtlCol="0">
            <a:spAutoFit/>
          </a:bodyPr>
          <a:p>
            <a:r>
              <a:rPr lang="en-IN" altLang="en-US" sz="2000">
                <a:solidFill>
                  <a:schemeClr val="accent2"/>
                </a:solidFill>
              </a:rPr>
              <a:t>LINEAR REGRESSION</a:t>
            </a:r>
            <a:endParaRPr lang="en-IN" altLang="en-US" sz="2000">
              <a:solidFill>
                <a:schemeClr val="accent2"/>
              </a:solidFill>
            </a:endParaRPr>
          </a:p>
        </p:txBody>
      </p:sp>
      <p:pic>
        <p:nvPicPr>
          <p:cNvPr id="4" name="Picture 3" descr="linear"/>
          <p:cNvPicPr>
            <a:picLocks noChangeAspect="1"/>
          </p:cNvPicPr>
          <p:nvPr/>
        </p:nvPicPr>
        <p:blipFill>
          <a:blip r:embed="rId1"/>
          <a:stretch>
            <a:fillRect/>
          </a:stretch>
        </p:blipFill>
        <p:spPr>
          <a:xfrm>
            <a:off x="3203575" y="3435985"/>
            <a:ext cx="2155825" cy="1438275"/>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855345" y="483870"/>
            <a:ext cx="7433310" cy="7429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sz="4800"/>
              <a:t>Purpose </a:t>
            </a:r>
            <a:endParaRPr lang="en-IN" altLang="en-GB" sz="4800"/>
          </a:p>
        </p:txBody>
      </p:sp>
      <p:sp>
        <p:nvSpPr>
          <p:cNvPr id="122" name="Google Shape;122;p17"/>
          <p:cNvSpPr txBox="1"/>
          <p:nvPr>
            <p:ph type="body" idx="1"/>
          </p:nvPr>
        </p:nvSpPr>
        <p:spPr>
          <a:xfrm>
            <a:off x="899795" y="1635760"/>
            <a:ext cx="7433310" cy="153543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GB"/>
              <a:t> </a:t>
            </a:r>
            <a:r>
              <a:rPr lang="en-GB" sz="1800"/>
              <a:t>employs a set of pre-classified examples to develop a model that can classify the population of records at large.</a:t>
            </a:r>
            <a:endParaRPr lang="en-GB" sz="1800"/>
          </a:p>
          <a:p>
            <a:pPr marL="457200" lvl="0" indent="-381000" algn="l" rtl="0">
              <a:spcBef>
                <a:spcPts val="0"/>
              </a:spcBef>
              <a:spcAft>
                <a:spcPts val="0"/>
              </a:spcAft>
              <a:buSzPts val="2400"/>
              <a:buChar char="●"/>
            </a:pPr>
            <a:endParaRPr lang="en-GB" sz="1800"/>
          </a:p>
          <a:p>
            <a:pPr marL="457200" lvl="0" indent="-381000" algn="l" rtl="0">
              <a:spcBef>
                <a:spcPts val="0"/>
              </a:spcBef>
              <a:spcAft>
                <a:spcPts val="0"/>
              </a:spcAft>
              <a:buSzPts val="2400"/>
              <a:buChar char="●"/>
            </a:pPr>
            <a:r>
              <a:rPr lang="en-GB" sz="1800"/>
              <a:t>Fraud detection and credit risk applications are particularly well suited to classification technique.</a:t>
            </a:r>
            <a:endParaRPr lang="en-GB" sz="1800"/>
          </a:p>
          <a:p>
            <a:pPr marL="457200" lvl="0" indent="-381000" algn="l" rtl="0">
              <a:spcBef>
                <a:spcPts val="0"/>
              </a:spcBef>
              <a:spcAft>
                <a:spcPts val="0"/>
              </a:spcAft>
              <a:buSzPts val="2400"/>
              <a:buChar char="●"/>
            </a:pPr>
            <a:endParaRPr lang="en-GB" sz="1800"/>
          </a:p>
          <a:p>
            <a:pPr marL="457200" lvl="0" indent="-381000" algn="l" rtl="0">
              <a:spcBef>
                <a:spcPts val="0"/>
              </a:spcBef>
              <a:spcAft>
                <a:spcPts val="0"/>
              </a:spcAft>
              <a:buSzPts val="2400"/>
              <a:buChar char="●"/>
            </a:pPr>
            <a:endParaRPr lang="en-GB" sz="1800"/>
          </a:p>
        </p:txBody>
      </p:sp>
      <p:sp>
        <p:nvSpPr>
          <p:cNvPr id="123" name="Google Shape;123;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95605" y="195580"/>
            <a:ext cx="7433310" cy="76073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sz="4800"/>
              <a:t>FLOW CHART</a:t>
            </a:r>
            <a:endParaRPr lang="en-IN" altLang="en-GB" sz="4800"/>
          </a:p>
        </p:txBody>
      </p:sp>
      <p:sp>
        <p:nvSpPr>
          <p:cNvPr id="160" name="Google Shape;160;p2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04210" y="915670"/>
            <a:ext cx="2531745" cy="419036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pic>
        <p:nvPicPr>
          <p:cNvPr id="2"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43940" y="1419860"/>
            <a:ext cx="5943600" cy="3190875"/>
          </a:xfrm>
          <a:prstGeom prst="rect">
            <a:avLst/>
          </a:prstGeom>
          <a:noFill/>
          <a:ln>
            <a:noFill/>
          </a:ln>
        </p:spPr>
      </p:pic>
      <p:sp>
        <p:nvSpPr>
          <p:cNvPr id="179" name="Google Shape;179;p23"/>
          <p:cNvSpPr txBox="1"/>
          <p:nvPr>
            <p:ph type="title"/>
          </p:nvPr>
        </p:nvSpPr>
        <p:spPr>
          <a:xfrm>
            <a:off x="855345" y="576580"/>
            <a:ext cx="7433310" cy="65595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sz="4800"/>
              <a:t>BLOCK DIAGRAM </a:t>
            </a:r>
            <a:endParaRPr lang="en-IN" altLang="en-GB" sz="4800"/>
          </a:p>
        </p:txBody>
      </p:sp>
      <p:sp>
        <p:nvSpPr>
          <p:cNvPr id="180" name="Google Shape;180;p2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539750" y="195580"/>
            <a:ext cx="7795260" cy="59563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a:t>ADVANTAGES AND DIS-ADVANTAGES</a:t>
            </a:r>
            <a:endParaRPr lang="en-IN" altLang="en-GB"/>
          </a:p>
        </p:txBody>
      </p:sp>
      <p:sp>
        <p:nvSpPr>
          <p:cNvPr id="273" name="Google Shape;273;p29"/>
          <p:cNvSpPr txBox="1"/>
          <p:nvPr>
            <p:ph type="body" idx="1"/>
          </p:nvPr>
        </p:nvSpPr>
        <p:spPr>
          <a:xfrm>
            <a:off x="539750" y="915670"/>
            <a:ext cx="3282950" cy="383413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solidFill>
                  <a:schemeClr val="accent2">
                    <a:lumMod val="60000"/>
                    <a:lumOff val="40000"/>
                  </a:schemeClr>
                </a:solidFill>
              </a:rPr>
              <a:t>ADVANTAGES:</a:t>
            </a:r>
            <a:endParaRPr lang="en-IN">
              <a:solidFill>
                <a:schemeClr val="accent2">
                  <a:lumMod val="60000"/>
                  <a:lumOff val="40000"/>
                </a:schemeClr>
              </a:solidFill>
            </a:endParaRPr>
          </a:p>
          <a:p>
            <a:pPr marL="0" lvl="0" indent="0" algn="l" rtl="0">
              <a:spcBef>
                <a:spcPts val="0"/>
              </a:spcBef>
              <a:spcAft>
                <a:spcPts val="0"/>
              </a:spcAft>
              <a:buNone/>
            </a:pPr>
            <a:endParaRPr lang="en-IN" sz="1200"/>
          </a:p>
          <a:p>
            <a:pPr marL="0" lvl="0" indent="0" algn="l" rtl="0">
              <a:spcBef>
                <a:spcPts val="0"/>
              </a:spcBef>
              <a:spcAft>
                <a:spcPts val="0"/>
              </a:spcAft>
              <a:buNone/>
            </a:pPr>
            <a:r>
              <a:rPr lang="en-IN" sz="1400"/>
              <a:t>One of the main advantage is that the prediction is going to be done by the help of machine learning and that will give you the most accurate outcome. </a:t>
            </a:r>
            <a:endParaRPr lang="en-IN" sz="1400"/>
          </a:p>
          <a:p>
            <a:pPr marL="0" lvl="0" indent="0" algn="l" rtl="0">
              <a:spcBef>
                <a:spcPts val="0"/>
              </a:spcBef>
              <a:spcAft>
                <a:spcPts val="0"/>
              </a:spcAft>
              <a:buNone/>
            </a:pPr>
            <a:endParaRPr lang="en-IN" sz="1400"/>
          </a:p>
          <a:p>
            <a:pPr marL="0" lvl="0" indent="0" algn="l" rtl="0">
              <a:spcBef>
                <a:spcPts val="0"/>
              </a:spcBef>
              <a:spcAft>
                <a:spcPts val="0"/>
              </a:spcAft>
              <a:buNone/>
            </a:pPr>
            <a:r>
              <a:rPr lang="en-IN" sz="1400"/>
              <a:t>It also reduces the man force for performing experiments to find the solutions to the problems.</a:t>
            </a:r>
            <a:endParaRPr lang="en-IN" sz="1400"/>
          </a:p>
          <a:p>
            <a:pPr marL="0" lvl="0" indent="0" algn="l" rtl="0">
              <a:spcBef>
                <a:spcPts val="0"/>
              </a:spcBef>
              <a:spcAft>
                <a:spcPts val="0"/>
              </a:spcAft>
              <a:buNone/>
            </a:pPr>
            <a:endParaRPr lang="en-IN" sz="1400"/>
          </a:p>
          <a:p>
            <a:pPr marL="0" lvl="0" indent="0" algn="l" rtl="0">
              <a:spcBef>
                <a:spcPts val="0"/>
              </a:spcBef>
              <a:spcAft>
                <a:spcPts val="0"/>
              </a:spcAft>
              <a:buNone/>
            </a:pPr>
            <a:r>
              <a:rPr lang="en-IN" sz="1400"/>
              <a:t>It is also budget friendly as it is less expensive.</a:t>
            </a:r>
            <a:endParaRPr lang="en-IN" sz="1400"/>
          </a:p>
        </p:txBody>
      </p:sp>
      <p:sp>
        <p:nvSpPr>
          <p:cNvPr id="276" name="Google Shape;276;p2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 Placeholder 1"/>
          <p:cNvSpPr/>
          <p:nvPr>
            <p:ph type="body" idx="2"/>
          </p:nvPr>
        </p:nvSpPr>
        <p:spPr>
          <a:xfrm>
            <a:off x="4664075" y="915035"/>
            <a:ext cx="3520440" cy="3834130"/>
          </a:xfrm>
        </p:spPr>
        <p:txBody>
          <a:bodyPr/>
          <a:p>
            <a:pPr marL="114300" indent="0">
              <a:buNone/>
            </a:pPr>
            <a:r>
              <a:rPr lang="en-IN" altLang="en-US">
                <a:solidFill>
                  <a:schemeClr val="accent2">
                    <a:lumMod val="60000"/>
                    <a:lumOff val="40000"/>
                  </a:schemeClr>
                </a:solidFill>
              </a:rPr>
              <a:t>DIS-ADVANTAGES:</a:t>
            </a:r>
            <a:endParaRPr lang="en-IN" altLang="en-US">
              <a:solidFill>
                <a:schemeClr val="accent2">
                  <a:lumMod val="60000"/>
                  <a:lumOff val="40000"/>
                </a:schemeClr>
              </a:solidFill>
            </a:endParaRPr>
          </a:p>
          <a:p>
            <a:pPr marL="114300" indent="0">
              <a:buNone/>
            </a:pPr>
            <a:endParaRPr lang="en-IN" altLang="en-US">
              <a:solidFill>
                <a:schemeClr val="accent2">
                  <a:lumMod val="60000"/>
                  <a:lumOff val="40000"/>
                </a:schemeClr>
              </a:solidFill>
            </a:endParaRPr>
          </a:p>
          <a:p>
            <a:pPr marL="114300" indent="0">
              <a:buNone/>
            </a:pPr>
            <a:r>
              <a:rPr lang="en-IN" altLang="en-US" sz="1400">
                <a:solidFill>
                  <a:schemeClr val="tx1"/>
                </a:solidFill>
              </a:rPr>
              <a:t>There is possibility that the outcome will not be predicted in the right way and it would not be exactly approximate and that could be troublesome.</a:t>
            </a:r>
            <a:endParaRPr lang="en-IN" altLang="en-US" sz="1400">
              <a:solidFill>
                <a:schemeClr val="tx1"/>
              </a:solidFill>
            </a:endParaRPr>
          </a:p>
        </p:txBody>
      </p:sp>
    </p:spTree>
  </p:cSld>
  <p:clrMapOvr>
    <a:masterClrMapping/>
  </p:clrMapOvr>
  <p:transition>
    <p:fade thruBlk="1"/>
  </p:transition>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3032</Words>
  <Application>WPS Presentation</Application>
  <PresentationFormat/>
  <Paragraphs>95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vt:lpstr>
      <vt:lpstr>Montserrat</vt:lpstr>
      <vt:lpstr>Montserrat Light</vt:lpstr>
      <vt:lpstr>Calibri</vt:lpstr>
      <vt:lpstr>Microsoft YaHei</vt:lpstr>
      <vt:lpstr>Arial Unicode MS</vt:lpstr>
      <vt:lpstr>Nicholas template</vt:lpstr>
      <vt:lpstr>LOAN STATUS PREDICTION USING EXPLORATORY DATA ANALYSIS</vt:lpstr>
      <vt:lpstr>Hello!</vt:lpstr>
      <vt:lpstr>ABSTRACT</vt:lpstr>
      <vt:lpstr>1.INTRODUCTION </vt:lpstr>
      <vt:lpstr>ALGORITHM</vt:lpstr>
      <vt:lpstr>Purpose </vt:lpstr>
      <vt:lpstr>FLOW CHART</vt:lpstr>
      <vt:lpstr>BLOCK DIAGRAM </vt:lpstr>
      <vt:lpstr>ADVANTAGES AND DIS-ADVANTAGES</vt:lpstr>
      <vt:lpstr>CONCLUSION</vt:lpstr>
      <vt:lpstr>Thanks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 USING EXPLORATORY DATA ANALYSIS</dc:title>
  <dc:creator/>
  <cp:lastModifiedBy>vigne</cp:lastModifiedBy>
  <cp:revision>6</cp:revision>
  <dcterms:created xsi:type="dcterms:W3CDTF">2021-04-20T07:02:00Z</dcterms:created>
  <dcterms:modified xsi:type="dcterms:W3CDTF">2021-04-29T06:39:16Z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