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8"/>
  </p:handoutMasterIdLst>
  <p:sldIdLst>
    <p:sldId id="256" r:id="rId4"/>
    <p:sldId id="257" r:id="rId6"/>
    <p:sldId id="259" r:id="rId7"/>
    <p:sldId id="262" r:id="rId8"/>
    <p:sldId id="260" r:id="rId9"/>
    <p:sldId id="261" r:id="rId10"/>
    <p:sldId id="264" r:id="rId11"/>
    <p:sldId id="265" r:id="rId12"/>
    <p:sldId id="266" r:id="rId13"/>
    <p:sldId id="263" r:id="rId14"/>
    <p:sldId id="267" r:id="rId15"/>
    <p:sldId id="268" r:id="rId16"/>
    <p:sldId id="269" r:id="rId17"/>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Bebas" pitchFamily="2" charset="0"/>
        <a:ea typeface="굴림" charset="-127"/>
        <a:cs typeface="+mn-cs"/>
      </a:defRPr>
    </a:lvl1pPr>
    <a:lvl2pPr marL="457200" algn="l" rtl="0" fontAlgn="base">
      <a:spcBef>
        <a:spcPct val="0"/>
      </a:spcBef>
      <a:spcAft>
        <a:spcPct val="0"/>
      </a:spcAft>
      <a:defRPr sz="2000" kern="1200">
        <a:solidFill>
          <a:schemeClr val="bg1"/>
        </a:solidFill>
        <a:latin typeface="Bebas" pitchFamily="2" charset="0"/>
        <a:ea typeface="굴림" charset="-127"/>
        <a:cs typeface="+mn-cs"/>
      </a:defRPr>
    </a:lvl2pPr>
    <a:lvl3pPr marL="914400" algn="l" rtl="0" fontAlgn="base">
      <a:spcBef>
        <a:spcPct val="0"/>
      </a:spcBef>
      <a:spcAft>
        <a:spcPct val="0"/>
      </a:spcAft>
      <a:defRPr sz="2000" kern="1200">
        <a:solidFill>
          <a:schemeClr val="bg1"/>
        </a:solidFill>
        <a:latin typeface="Bebas" pitchFamily="2" charset="0"/>
        <a:ea typeface="굴림" charset="-127"/>
        <a:cs typeface="+mn-cs"/>
      </a:defRPr>
    </a:lvl3pPr>
    <a:lvl4pPr marL="1371600" algn="l" rtl="0" fontAlgn="base">
      <a:spcBef>
        <a:spcPct val="0"/>
      </a:spcBef>
      <a:spcAft>
        <a:spcPct val="0"/>
      </a:spcAft>
      <a:defRPr sz="2000" kern="1200">
        <a:solidFill>
          <a:schemeClr val="bg1"/>
        </a:solidFill>
        <a:latin typeface="Bebas" pitchFamily="2" charset="0"/>
        <a:ea typeface="굴림" charset="-127"/>
        <a:cs typeface="+mn-cs"/>
      </a:defRPr>
    </a:lvl4pPr>
    <a:lvl5pPr marL="1828800" algn="l" rtl="0" fontAlgn="base">
      <a:spcBef>
        <a:spcPct val="0"/>
      </a:spcBef>
      <a:spcAft>
        <a:spcPct val="0"/>
      </a:spcAft>
      <a:defRPr sz="2000" kern="1200">
        <a:solidFill>
          <a:schemeClr val="bg1"/>
        </a:solidFill>
        <a:latin typeface="Bebas" pitchFamily="2" charset="0"/>
        <a:ea typeface="굴림" charset="-127"/>
        <a:cs typeface="+mn-cs"/>
      </a:defRPr>
    </a:lvl5pPr>
    <a:lvl6pPr marL="2286000" algn="l" defTabSz="914400" rtl="0" eaLnBrk="1" latinLnBrk="0" hangingPunct="1">
      <a:defRPr sz="2000" kern="1200">
        <a:solidFill>
          <a:schemeClr val="bg1"/>
        </a:solidFill>
        <a:latin typeface="Bebas" pitchFamily="2" charset="0"/>
        <a:ea typeface="굴림" charset="-127"/>
        <a:cs typeface="+mn-cs"/>
      </a:defRPr>
    </a:lvl6pPr>
    <a:lvl7pPr marL="2743200" algn="l" defTabSz="914400" rtl="0" eaLnBrk="1" latinLnBrk="0" hangingPunct="1">
      <a:defRPr sz="2000" kern="1200">
        <a:solidFill>
          <a:schemeClr val="bg1"/>
        </a:solidFill>
        <a:latin typeface="Bebas" pitchFamily="2" charset="0"/>
        <a:ea typeface="굴림" charset="-127"/>
        <a:cs typeface="+mn-cs"/>
      </a:defRPr>
    </a:lvl7pPr>
    <a:lvl8pPr marL="3200400" algn="l" defTabSz="914400" rtl="0" eaLnBrk="1" latinLnBrk="0" hangingPunct="1">
      <a:defRPr sz="2000" kern="1200">
        <a:solidFill>
          <a:schemeClr val="bg1"/>
        </a:solidFill>
        <a:latin typeface="Bebas" pitchFamily="2" charset="0"/>
        <a:ea typeface="굴림" charset="-127"/>
        <a:cs typeface="+mn-cs"/>
      </a:defRPr>
    </a:lvl8pPr>
    <a:lvl9pPr marL="3657600" algn="l" defTabSz="914400" rtl="0" eaLnBrk="1" latinLnBrk="0" hangingPunct="1">
      <a:defRPr sz="2000" kern="1200">
        <a:solidFill>
          <a:schemeClr val="bg1"/>
        </a:solidFill>
        <a:latin typeface="Bebas" pitchFamily="2" charset="0"/>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B7ABC"/>
    <a:srgbClr val="038CDB"/>
    <a:srgbClr val="231F20"/>
    <a:srgbClr val="FFFFFF"/>
    <a:srgbClr val="393939"/>
    <a:srgbClr val="49494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648" autoAdjust="0"/>
  </p:normalViewPr>
  <p:slideViewPr>
    <p:cSldViewPr>
      <p:cViewPr>
        <p:scale>
          <a:sx n="101" d="100"/>
          <a:sy n="101" d="100"/>
        </p:scale>
        <p:origin x="-1404" y="-654"/>
      </p:cViewPr>
      <p:guideLst>
        <p:guide orient="horz" pos="2160"/>
        <p:guide pos="2881"/>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endParaRPr lang="en-US"/>
          </a:p>
        </p:txBody>
      </p:sp>
      <p:sp>
        <p:nvSpPr>
          <p:cNvPr id="3553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defRPr>
            </a:lvl1pPr>
          </a:lstStyle>
          <a:p>
            <a:fld id="{EAE4D1E7-D7C1-413E-A597-B9C290248203}"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0467C9-4BFD-4076-84CD-216F02816F3D}" type="slidenum">
              <a:rPr lang="en-US"/>
            </a:fld>
            <a:endParaRPr lang="en-US"/>
          </a:p>
        </p:txBody>
      </p:sp>
      <p:sp>
        <p:nvSpPr>
          <p:cNvPr id="356354" name="Rectangle 2"/>
          <p:cNvSpPr>
            <a:spLocks noRot="1" noChangeArrowheads="1" noTextEdit="1"/>
          </p:cNvSpPr>
          <p:nvPr>
            <p:ph type="sldImg"/>
          </p:nvPr>
        </p:nvSpPr>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FDABA1-7185-4F95-A7B1-AD1D48222FAE}" type="slidenum">
              <a:rPr lang="en-US"/>
            </a:fld>
            <a:endParaRPr lang="en-US"/>
          </a:p>
        </p:txBody>
      </p:sp>
      <p:sp>
        <p:nvSpPr>
          <p:cNvPr id="357378" name="Rectangle 2"/>
          <p:cNvSpPr>
            <a:spLocks noRot="1" noChangeArrowheads="1" noTextEdit="1"/>
          </p:cNvSpPr>
          <p:nvPr>
            <p:ph type="sldImg"/>
          </p:nvPr>
        </p:nvSpPr>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71550" y="3573463"/>
            <a:ext cx="7200900" cy="1585912"/>
          </a:xfrm>
        </p:spPr>
        <p:txBody>
          <a:bodyPr/>
          <a:lstStyle>
            <a:lvl1pPr algn="ctr">
              <a:defRPr/>
            </a:lvl1pPr>
          </a:lstStyle>
          <a:p>
            <a:pPr lvl="0"/>
            <a:r>
              <a:rPr lang="ru-RU" noProof="0" smtClean="0"/>
              <a:t>Образец заголовка</a:t>
            </a:r>
            <a:endParaRPr lang="ru-RU" noProof="0" smtClean="0"/>
          </a:p>
        </p:txBody>
      </p:sp>
      <p:sp>
        <p:nvSpPr>
          <p:cNvPr id="5123" name="Rectangle 3"/>
          <p:cNvSpPr>
            <a:spLocks noGrp="1" noChangeArrowheads="1"/>
          </p:cNvSpPr>
          <p:nvPr>
            <p:ph type="subTitle" idx="1"/>
          </p:nvPr>
        </p:nvSpPr>
        <p:spPr>
          <a:xfrm>
            <a:off x="971550" y="5876925"/>
            <a:ext cx="7200900" cy="64770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a:latin typeface="Futura LT Book" pitchFamily="2" charset="0"/>
                <a:ea typeface="굴림" charset="-127"/>
              </a:defRPr>
            </a:lvl1pPr>
          </a:lstStyle>
          <a:p>
            <a:pPr lvl="0"/>
            <a:r>
              <a:rPr lang="ru-RU" noProof="0" smtClean="0"/>
              <a:t>Образец подзаголовка</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16688" y="1125538"/>
            <a:ext cx="1943100" cy="5399087"/>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84213" y="1125538"/>
            <a:ext cx="5680075" cy="5399087"/>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752E101-CCB9-4751-A453-943B427F0791}" type="slidenum">
              <a:rPr lang="ru-RU"/>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8B74BDA-0516-4617-964E-C3763386ECAB}" type="slidenum">
              <a:rPr lang="ru-RU"/>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CC91AAB-5116-438D-8918-1667656012E5}" type="slidenum">
              <a:rPr lang="ru-RU"/>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825625"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5362575" y="1600200"/>
            <a:ext cx="33861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F3B5CB-8397-44C3-8FE3-127DB0E2D53E}" type="slidenum">
              <a:rPr lang="ru-RU"/>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191E4D61-C56A-422A-A512-6EC8DA6E3E41}" type="slidenum">
              <a:rPr lang="ru-RU"/>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E7DAF3A6-61B0-4819-B38A-19B34E8D7B62}" type="slidenum">
              <a:rPr lang="ru-RU"/>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1A345A0-8F86-4056-BDD9-32E3F2FD22CE}" type="slidenum">
              <a:rPr lang="ru-RU"/>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9AFEFFB-4C5E-4C86-A48F-BAE58EFF184E}"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0670A5B-A735-4D35-8C4B-75EE72F428C6}" type="slidenum">
              <a:rPr lang="ru-RU"/>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944D61-FB35-4867-A75C-3F054DDC982B}" type="slidenum">
              <a:rPr lang="ru-RU"/>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8338" y="274638"/>
            <a:ext cx="1730375"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825625" y="274638"/>
            <a:ext cx="5040313"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B3509E6-4F33-428B-96BC-A33A0B0B9D4C}"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84213" y="2276475"/>
            <a:ext cx="38115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48200" y="2276475"/>
            <a:ext cx="38115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125538"/>
            <a:ext cx="7775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684213" y="2276475"/>
            <a:ext cx="77755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spcBef>
          <a:spcPct val="0"/>
        </a:spcBef>
        <a:spcAft>
          <a:spcPct val="0"/>
        </a:spcAft>
        <a:defRPr sz="3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defRPr>
      </a:lvl2pPr>
      <a:lvl3pPr algn="r" rtl="0" eaLnBrk="1" fontAlgn="base" hangingPunct="1">
        <a:spcBef>
          <a:spcPct val="0"/>
        </a:spcBef>
        <a:spcAft>
          <a:spcPct val="0"/>
        </a:spcAft>
        <a:defRPr sz="3200">
          <a:solidFill>
            <a:schemeClr val="bg1"/>
          </a:solidFill>
          <a:latin typeface="Futura LT Book" pitchFamily="2" charset="0"/>
        </a:defRPr>
      </a:lvl3pPr>
      <a:lvl4pPr algn="r" rtl="0" eaLnBrk="1" fontAlgn="base" hangingPunct="1">
        <a:spcBef>
          <a:spcPct val="0"/>
        </a:spcBef>
        <a:spcAft>
          <a:spcPct val="0"/>
        </a:spcAft>
        <a:defRPr sz="3200">
          <a:solidFill>
            <a:schemeClr val="bg1"/>
          </a:solidFill>
          <a:latin typeface="Futura LT Book" pitchFamily="2" charset="0"/>
        </a:defRPr>
      </a:lvl4pPr>
      <a:lvl5pPr algn="r" rtl="0" eaLnBrk="1" fontAlgn="base" hangingPunct="1">
        <a:spcBef>
          <a:spcPct val="0"/>
        </a:spcBef>
        <a:spcAft>
          <a:spcPct val="0"/>
        </a:spcAft>
        <a:defRPr sz="3200">
          <a:solidFill>
            <a:schemeClr val="bg1"/>
          </a:solidFill>
          <a:latin typeface="Futura LT Book" pitchFamily="2" charset="0"/>
        </a:defRPr>
      </a:lvl5pPr>
      <a:lvl6pPr marL="457200" algn="r" rtl="0" eaLnBrk="1" fontAlgn="base" hangingPunct="1">
        <a:spcBef>
          <a:spcPct val="0"/>
        </a:spcBef>
        <a:spcAft>
          <a:spcPct val="0"/>
        </a:spcAft>
        <a:defRPr sz="3200">
          <a:solidFill>
            <a:schemeClr val="bg1"/>
          </a:solidFill>
          <a:latin typeface="Futura LT Book" pitchFamily="2" charset="0"/>
        </a:defRPr>
      </a:lvl6pPr>
      <a:lvl7pPr marL="914400" algn="r" rtl="0" eaLnBrk="1" fontAlgn="base" hangingPunct="1">
        <a:spcBef>
          <a:spcPct val="0"/>
        </a:spcBef>
        <a:spcAft>
          <a:spcPct val="0"/>
        </a:spcAft>
        <a:defRPr sz="3200">
          <a:solidFill>
            <a:schemeClr val="bg1"/>
          </a:solidFill>
          <a:latin typeface="Futura LT Book" pitchFamily="2" charset="0"/>
        </a:defRPr>
      </a:lvl7pPr>
      <a:lvl8pPr marL="1371600" algn="r" rtl="0" eaLnBrk="1" fontAlgn="base" hangingPunct="1">
        <a:spcBef>
          <a:spcPct val="0"/>
        </a:spcBef>
        <a:spcAft>
          <a:spcPct val="0"/>
        </a:spcAft>
        <a:defRPr sz="3200">
          <a:solidFill>
            <a:schemeClr val="bg1"/>
          </a:solidFill>
          <a:latin typeface="Futura LT Book" pitchFamily="2" charset="0"/>
        </a:defRPr>
      </a:lvl8pPr>
      <a:lvl9pPr marL="1828800" algn="r" rtl="0" eaLnBrk="1" fontAlgn="base" hangingPunct="1">
        <a:spcBef>
          <a:spcPct val="0"/>
        </a:spcBef>
        <a:spcAft>
          <a:spcPct val="0"/>
        </a:spcAft>
        <a:defRPr sz="32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913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ru-RU" smtClean="0"/>
              <a:t>Click to edit Master title style</a:t>
            </a:r>
            <a:endParaRPr lang="ru-RU" smtClean="0"/>
          </a:p>
        </p:txBody>
      </p:sp>
      <p:sp>
        <p:nvSpPr>
          <p:cNvPr id="359427" name="Rectangle 3"/>
          <p:cNvSpPr>
            <a:spLocks noGrp="1" noChangeArrowheads="1"/>
          </p:cNvSpPr>
          <p:nvPr>
            <p:ph type="body" idx="1"/>
          </p:nvPr>
        </p:nvSpPr>
        <p:spPr bwMode="auto">
          <a:xfrm>
            <a:off x="1825625" y="1600200"/>
            <a:ext cx="69230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ru-RU" smtClean="0"/>
              <a:t>Click to edit Master text styles</a:t>
            </a:r>
            <a:endParaRPr lang="ru-RU" smtClean="0"/>
          </a:p>
          <a:p>
            <a:pPr lvl="1"/>
            <a:r>
              <a:rPr lang="ru-RU" smtClean="0"/>
              <a:t>Second level</a:t>
            </a:r>
            <a:endParaRPr lang="ru-RU" smtClean="0"/>
          </a:p>
          <a:p>
            <a:pPr lvl="2"/>
            <a:r>
              <a:rPr lang="ru-RU" smtClean="0"/>
              <a:t>Third level</a:t>
            </a:r>
            <a:endParaRPr lang="ru-RU" smtClean="0"/>
          </a:p>
          <a:p>
            <a:pPr lvl="3"/>
            <a:r>
              <a:rPr lang="ru-RU" smtClean="0"/>
              <a:t>Fourth level</a:t>
            </a:r>
            <a:endParaRPr lang="ru-RU" smtClean="0"/>
          </a:p>
          <a:p>
            <a:pPr lvl="4"/>
            <a:r>
              <a:rPr lang="ru-RU" smtClean="0"/>
              <a:t>Fifth level</a:t>
            </a:r>
            <a:endParaRPr lang="ru-RU" smtClean="0"/>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chemeClr val="tx1"/>
                </a:solidFill>
                <a:latin typeface="+mn-lt"/>
              </a:defRPr>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solidFill>
                  <a:schemeClr val="tx1"/>
                </a:solidFill>
                <a:latin typeface="+mn-lt"/>
              </a:defRPr>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latin typeface="+mn-lt"/>
              </a:defRPr>
            </a:lvl1pPr>
          </a:lstStyle>
          <a:p>
            <a:fld id="{58548E53-7B71-485B-B537-DCA64D9DA1CC}" type="slidenum">
              <a:rPr lang="ru-RU"/>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85115" y="3382645"/>
            <a:ext cx="8587740" cy="1920240"/>
          </a:xfrm>
          <a:noFill/>
        </p:spPr>
        <p:txBody>
          <a:bodyPr/>
          <a:lstStyle/>
          <a:p>
            <a:r>
              <a:rPr lang="en-US">
                <a:latin typeface="Times New Roman" panose="02020603050405020304" charset="0"/>
                <a:cs typeface="Times New Roman" panose="02020603050405020304" charset="0"/>
              </a:rPr>
              <a:t>PYTHON FOR DATA SCIENCE AND MACHINE LEARNING - Getting Started </a:t>
            </a:r>
            <a:endParaRPr lang="en-US">
              <a:latin typeface="Times New Roman" panose="02020603050405020304" charset="0"/>
              <a:cs typeface="Times New Roman" panose="02020603050405020304" charset="0"/>
            </a:endParaRPr>
          </a:p>
        </p:txBody>
      </p:sp>
      <p:sp>
        <p:nvSpPr>
          <p:cNvPr id="34819" name="Rectangle 3"/>
          <p:cNvSpPr>
            <a:spLocks noGrp="1" noChangeArrowheads="1"/>
          </p:cNvSpPr>
          <p:nvPr>
            <p:ph type="subTitle" idx="1"/>
          </p:nvPr>
        </p:nvSpPr>
        <p:spPr>
          <a:xfrm>
            <a:off x="1119188" y="5949950"/>
            <a:ext cx="6908800" cy="576263"/>
          </a:xfrm>
        </p:spPr>
        <p:txBody>
          <a:bodyPr/>
          <a:lstStyle/>
          <a:p>
            <a:pPr>
              <a:lnSpc>
                <a:spcPct val="90000"/>
              </a:lnSpc>
            </a:pPr>
            <a:r>
              <a:rPr lang="en-US"/>
              <a:t>LearnVirtual</a:t>
            </a:r>
            <a:endParaRPr lang="en-US"/>
          </a:p>
        </p:txBody>
      </p:sp>
      <p:pic>
        <p:nvPicPr>
          <p:cNvPr id="2" name="Picture 1" descr="main-qimg-0bae652f0a90dd6987a6e4b4fbde5eb0"/>
          <p:cNvPicPr>
            <a:picLocks noChangeAspect="1"/>
          </p:cNvPicPr>
          <p:nvPr/>
        </p:nvPicPr>
        <p:blipFill>
          <a:blip r:embed="rId1"/>
          <a:stretch>
            <a:fillRect/>
          </a:stretch>
        </p:blipFill>
        <p:spPr>
          <a:xfrm>
            <a:off x="15875" y="5628640"/>
            <a:ext cx="290957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56515"/>
            <a:ext cx="6913880" cy="965835"/>
          </a:xfrm>
        </p:spPr>
        <p:txBody>
          <a:bodyPr/>
          <a:p>
            <a:r>
              <a:rPr lang="en-US">
                <a:solidFill>
                  <a:schemeClr val="tx1"/>
                </a:solidFill>
                <a:latin typeface="Times New Roman" panose="02020603050405020304" charset="0"/>
                <a:cs typeface="Times New Roman" panose="02020603050405020304" charset="0"/>
              </a:rPr>
              <a:t>GETTING FAMILIAR WITH JUPYTER NOTEBOOK INTERFACE</a:t>
            </a:r>
            <a:endParaRPr lang="en-US">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1185545"/>
            <a:ext cx="7237095" cy="5487035"/>
          </a:xfrm>
        </p:spPr>
        <p:txBody>
          <a:bodyPr/>
          <a:p>
            <a:pPr marL="0" indent="0">
              <a:buNone/>
            </a:pPr>
            <a:r>
              <a:rPr lang="en-US">
                <a:solidFill>
                  <a:schemeClr val="tx1"/>
                </a:solidFill>
                <a:latin typeface="Times New Roman" panose="02020603050405020304" charset="0"/>
                <a:cs typeface="Times New Roman" panose="02020603050405020304" charset="0"/>
              </a:rPr>
              <a:t>The jupyter Dashboard is just like the computer file explorer, where you can view files in folders or sub-folders and rename or navigate through.</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You can rename files on the jupyter notebook by clicking on them. </a:t>
            </a: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Upload - for uploading files directly from your computer</a:t>
            </a:r>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the </a:t>
            </a:r>
            <a:r>
              <a:rPr lang="en-US" b="1">
                <a:solidFill>
                  <a:schemeClr val="tx1"/>
                </a:solidFill>
                <a:latin typeface="Times New Roman" panose="02020603050405020304" charset="0"/>
                <a:cs typeface="Times New Roman" panose="02020603050405020304" charset="0"/>
              </a:rPr>
              <a:t>' New'</a:t>
            </a:r>
            <a:r>
              <a:rPr lang="en-US">
                <a:solidFill>
                  <a:schemeClr val="tx1"/>
                </a:solidFill>
                <a:latin typeface="Times New Roman" panose="02020603050405020304" charset="0"/>
                <a:cs typeface="Times New Roman" panose="02020603050405020304" charset="0"/>
              </a:rPr>
              <a:t> tab is used for starting a new 'Notebook' in the format </a:t>
            </a:r>
            <a:r>
              <a:rPr lang="en-US" b="1">
                <a:solidFill>
                  <a:schemeClr val="tx1"/>
                </a:solidFill>
                <a:latin typeface="Times New Roman" panose="02020603050405020304" charset="0"/>
                <a:cs typeface="Times New Roman" panose="02020603050405020304" charset="0"/>
              </a:rPr>
              <a:t>.ipynb </a:t>
            </a:r>
            <a:r>
              <a:rPr lang="en-US">
                <a:solidFill>
                  <a:schemeClr val="tx1"/>
                </a:solidFill>
                <a:latin typeface="Times New Roman" panose="02020603050405020304" charset="0"/>
                <a:cs typeface="Times New Roman" panose="02020603050405020304" charset="0"/>
              </a:rPr>
              <a:t>(Interactive Python Notebook) </a:t>
            </a:r>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To start a new notebook, click on new and click on python 3.</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410210"/>
            <a:ext cx="6913880" cy="666115"/>
          </a:xfrm>
        </p:spPr>
        <p:txBody>
          <a:bodyPr/>
          <a:p>
            <a:r>
              <a:rPr lang="en-US">
                <a:solidFill>
                  <a:schemeClr val="tx1"/>
                </a:solidFill>
                <a:latin typeface="Times New Roman" panose="02020603050405020304" charset="0"/>
                <a:cs typeface="Times New Roman" panose="02020603050405020304" charset="0"/>
                <a:sym typeface="+mn-ea"/>
              </a:rPr>
              <a:t>GETTING FAMILIAR WITH JUPYTER NOTEBOOK INTERFACE</a:t>
            </a:r>
            <a:br>
              <a:rPr lang="en-US">
                <a:solidFill>
                  <a:schemeClr val="tx1"/>
                </a:solidFill>
                <a:latin typeface="Times New Roman" panose="02020603050405020304" charset="0"/>
                <a:cs typeface="Times New Roman" panose="02020603050405020304" charset="0"/>
              </a:rPr>
            </a:br>
            <a:endParaRPr lang="en-US">
              <a:solidFill>
                <a:schemeClr val="tx1"/>
              </a:solidFill>
              <a:latin typeface="Times New Roman" panose="02020603050405020304" charset="0"/>
              <a:cs typeface="Times New Roman" panose="02020603050405020304" charset="0"/>
            </a:endParaRPr>
          </a:p>
        </p:txBody>
      </p:sp>
      <p:pic>
        <p:nvPicPr>
          <p:cNvPr id="4" name="Content Placeholder 3" descr="Annotation 2020-04-06 181754"/>
          <p:cNvPicPr>
            <a:picLocks noChangeAspect="1"/>
          </p:cNvPicPr>
          <p:nvPr>
            <p:ph idx="1"/>
          </p:nvPr>
        </p:nvPicPr>
        <p:blipFill>
          <a:blip r:embed="rId1"/>
          <a:stretch>
            <a:fillRect/>
          </a:stretch>
        </p:blipFill>
        <p:spPr>
          <a:xfrm>
            <a:off x="1825625" y="1256030"/>
            <a:ext cx="6923405" cy="53225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410210"/>
            <a:ext cx="6913880" cy="666115"/>
          </a:xfrm>
        </p:spPr>
        <p:txBody>
          <a:bodyPr/>
          <a:p>
            <a:r>
              <a:rPr lang="en-US">
                <a:solidFill>
                  <a:schemeClr val="tx1"/>
                </a:solidFill>
                <a:latin typeface="Times New Roman" panose="02020603050405020304" charset="0"/>
                <a:cs typeface="Times New Roman" panose="02020603050405020304" charset="0"/>
                <a:sym typeface="+mn-ea"/>
              </a:rPr>
              <a:t>GETTING FAMILIAR WITH JUPYTER NOTEBOOK INTERFACE</a:t>
            </a:r>
            <a:br>
              <a:rPr lang="en-US">
                <a:solidFill>
                  <a:schemeClr val="tx1"/>
                </a:solidFill>
                <a:latin typeface="Times New Roman" panose="02020603050405020304" charset="0"/>
                <a:cs typeface="Times New Roman" panose="02020603050405020304" charset="0"/>
              </a:rPr>
            </a:br>
            <a:endParaRPr lang="en-US">
              <a:solidFill>
                <a:schemeClr val="tx1"/>
              </a:solidFill>
              <a:latin typeface="Times New Roman" panose="02020603050405020304" charset="0"/>
              <a:cs typeface="Times New Roman" panose="02020603050405020304" charset="0"/>
            </a:endParaRPr>
          </a:p>
        </p:txBody>
      </p:sp>
      <p:pic>
        <p:nvPicPr>
          <p:cNvPr id="5" name="Content Placeholder 4" descr="Annotation 2020-04-06 181833"/>
          <p:cNvPicPr>
            <a:picLocks noChangeAspect="1"/>
          </p:cNvPicPr>
          <p:nvPr>
            <p:ph idx="1"/>
          </p:nvPr>
        </p:nvPicPr>
        <p:blipFill>
          <a:blip r:embed="rId1"/>
          <a:stretch>
            <a:fillRect/>
          </a:stretch>
        </p:blipFill>
        <p:spPr>
          <a:xfrm>
            <a:off x="1835150" y="3548380"/>
            <a:ext cx="6923405" cy="3228975"/>
          </a:xfrm>
          <a:prstGeom prst="rect">
            <a:avLst/>
          </a:prstGeom>
        </p:spPr>
      </p:pic>
      <p:sp>
        <p:nvSpPr>
          <p:cNvPr id="6" name="Text Box 5"/>
          <p:cNvSpPr txBox="1"/>
          <p:nvPr/>
        </p:nvSpPr>
        <p:spPr>
          <a:xfrm>
            <a:off x="1835150" y="1242060"/>
            <a:ext cx="7311390" cy="2306955"/>
          </a:xfrm>
          <a:prstGeom prst="rect">
            <a:avLst/>
          </a:prstGeom>
          <a:noFill/>
        </p:spPr>
        <p:txBody>
          <a:bodyPr wrap="square" rtlCol="0">
            <a:spAutoFit/>
          </a:bodyPr>
          <a:p>
            <a:pPr algn="just"/>
            <a:r>
              <a:rPr lang="en-US" sz="1600">
                <a:solidFill>
                  <a:schemeClr val="tx1"/>
                </a:solidFill>
                <a:latin typeface="Times New Roman" panose="02020603050405020304" charset="0"/>
                <a:cs typeface="Times New Roman" panose="02020603050405020304" charset="0"/>
              </a:rPr>
              <a:t>Jupyter Notebook is the interactive editor where codes are run in cells. The cells are used for input. Each cell can be run independently. Cells are numbered according to how they run. use </a:t>
            </a:r>
            <a:r>
              <a:rPr lang="en-US" sz="1600" b="1">
                <a:solidFill>
                  <a:schemeClr val="tx1"/>
                </a:solidFill>
                <a:latin typeface="Times New Roman" panose="02020603050405020304" charset="0"/>
                <a:cs typeface="Times New Roman" panose="02020603050405020304" charset="0"/>
              </a:rPr>
              <a:t>Shift + Enter </a:t>
            </a:r>
            <a:r>
              <a:rPr lang="en-US" sz="1600">
                <a:solidFill>
                  <a:schemeClr val="tx1"/>
                </a:solidFill>
                <a:latin typeface="Times New Roman" panose="02020603050405020304" charset="0"/>
                <a:cs typeface="Times New Roman" panose="02020603050405020304" charset="0"/>
              </a:rPr>
              <a:t>to run a cell.</a:t>
            </a:r>
            <a:endParaRPr lang="en-US" sz="1600">
              <a:solidFill>
                <a:schemeClr val="tx1"/>
              </a:solidFill>
              <a:latin typeface="Times New Roman" panose="02020603050405020304" charset="0"/>
              <a:cs typeface="Times New Roman" panose="02020603050405020304" charset="0"/>
            </a:endParaRPr>
          </a:p>
          <a:p>
            <a:pPr algn="just"/>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You can also switch between cells using the arrow keys on your keyboard. </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You can also switch between codes and plain text(Markdown) using the ' </a:t>
            </a:r>
            <a:r>
              <a:rPr lang="en-US" sz="1600" b="1">
                <a:solidFill>
                  <a:schemeClr val="tx1"/>
                </a:solidFill>
                <a:latin typeface="Times New Roman" panose="02020603050405020304" charset="0"/>
                <a:cs typeface="Times New Roman" panose="02020603050405020304" charset="0"/>
              </a:rPr>
              <a:t>Y' </a:t>
            </a:r>
            <a:r>
              <a:rPr lang="en-US" sz="1600">
                <a:solidFill>
                  <a:schemeClr val="tx1"/>
                </a:solidFill>
                <a:latin typeface="Times New Roman" panose="02020603050405020304" charset="0"/>
                <a:cs typeface="Times New Roman" panose="02020603050405020304" charset="0"/>
              </a:rPr>
              <a:t>key- for code and '</a:t>
            </a:r>
            <a:r>
              <a:rPr lang="en-US" sz="1600" b="1">
                <a:solidFill>
                  <a:schemeClr val="tx1"/>
                </a:solidFill>
                <a:latin typeface="Times New Roman" panose="02020603050405020304" charset="0"/>
                <a:cs typeface="Times New Roman" panose="02020603050405020304" charset="0"/>
              </a:rPr>
              <a:t>M' </a:t>
            </a:r>
            <a:r>
              <a:rPr lang="en-US" sz="1600">
                <a:solidFill>
                  <a:schemeClr val="tx1"/>
                </a:solidFill>
                <a:latin typeface="Times New Roman" panose="02020603050405020304" charset="0"/>
                <a:cs typeface="Times New Roman" panose="02020603050405020304" charset="0"/>
              </a:rPr>
              <a:t>key- for markdown</a:t>
            </a:r>
            <a:endParaRPr lang="en-US" sz="1600">
              <a:solidFill>
                <a:schemeClr val="tx1"/>
              </a:solidFill>
              <a:latin typeface="Times New Roman" panose="02020603050405020304" charset="0"/>
              <a:cs typeface="Times New Roman" panose="02020603050405020304" charset="0"/>
            </a:endParaRPr>
          </a:p>
          <a:p>
            <a:pPr algn="just"/>
            <a:r>
              <a:rPr lang="en-US" sz="1600">
                <a:solidFill>
                  <a:schemeClr val="tx1"/>
                </a:solidFill>
                <a:latin typeface="Times New Roman" panose="02020603050405020304" charset="0"/>
                <a:cs typeface="Times New Roman" panose="02020603050405020304" charset="0"/>
              </a:rPr>
              <a:t>Insert new cells using the plus ' +' sign, cut cells using the scissors sign on the jupyter notebook</a:t>
            </a:r>
            <a:endParaRPr lang="en-US" sz="1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 (1)"/>
          <p:cNvPicPr>
            <a:picLocks noChangeAspect="1"/>
          </p:cNvPicPr>
          <p:nvPr>
            <p:ph idx="1"/>
          </p:nvPr>
        </p:nvPicPr>
        <p:blipFill>
          <a:blip r:embed="rId1"/>
          <a:stretch>
            <a:fillRect/>
          </a:stretch>
        </p:blipFill>
        <p:spPr>
          <a:xfrm>
            <a:off x="2539365" y="1542415"/>
            <a:ext cx="5931535" cy="4777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1770" y="1442085"/>
            <a:ext cx="8869680" cy="763270"/>
          </a:xfrm>
        </p:spPr>
        <p:txBody>
          <a:bodyPr/>
          <a:lstStyle/>
          <a:p>
            <a:pPr algn="ctr"/>
            <a:r>
              <a:rPr lang="en-US" altLang="uk-UA" sz="4800" b="1">
                <a:latin typeface="Times New Roman" panose="02020603050405020304" charset="0"/>
                <a:cs typeface="Times New Roman" panose="02020603050405020304" charset="0"/>
              </a:rPr>
              <a:t>Getting Started</a:t>
            </a:r>
            <a:endParaRPr lang="en-US" altLang="uk-UA" sz="4800" b="1">
              <a:latin typeface="Times New Roman" panose="02020603050405020304" charset="0"/>
              <a:cs typeface="Times New Roman" panose="02020603050405020304" charset="0"/>
            </a:endParaRPr>
          </a:p>
        </p:txBody>
      </p:sp>
      <p:sp>
        <p:nvSpPr>
          <p:cNvPr id="36867" name="Rectangle 3"/>
          <p:cNvSpPr>
            <a:spLocks noGrp="1" noChangeArrowheads="1"/>
          </p:cNvSpPr>
          <p:nvPr>
            <p:ph type="body" idx="1"/>
          </p:nvPr>
        </p:nvSpPr>
        <p:spPr>
          <a:xfrm>
            <a:off x="-12065" y="2178050"/>
            <a:ext cx="9074150" cy="4346575"/>
          </a:xfrm>
        </p:spPr>
        <p:txBody>
          <a:bodyPr/>
          <a:lstStyle/>
          <a:p>
            <a:pPr>
              <a:lnSpc>
                <a:spcPct val="80000"/>
              </a:lnSpc>
            </a:pPr>
            <a:endParaRPr lang="en-US" altLang="uk-UA"/>
          </a:p>
          <a:p>
            <a:pPr>
              <a:lnSpc>
                <a:spcPct val="80000"/>
              </a:lnSpc>
            </a:pPr>
            <a:r>
              <a:rPr lang="en-US" altLang="uk-UA"/>
              <a:t>Welcome</a:t>
            </a:r>
            <a:endParaRPr lang="en-US" altLang="uk-UA"/>
          </a:p>
          <a:p>
            <a:pPr marL="0" indent="0">
              <a:lnSpc>
                <a:spcPct val="80000"/>
              </a:lnSpc>
              <a:buNone/>
            </a:pPr>
            <a:endParaRPr lang="en-US" altLang="uk-UA"/>
          </a:p>
          <a:p>
            <a:pPr>
              <a:lnSpc>
                <a:spcPct val="80000"/>
              </a:lnSpc>
            </a:pPr>
            <a:r>
              <a:rPr lang="en-US" altLang="uk-UA"/>
              <a:t>Introduction of Tutors</a:t>
            </a:r>
            <a:endParaRPr lang="en-US" altLang="uk-UA"/>
          </a:p>
          <a:p>
            <a:pPr marL="0" indent="0">
              <a:lnSpc>
                <a:spcPct val="80000"/>
              </a:lnSpc>
              <a:buNone/>
            </a:pPr>
            <a:endParaRPr lang="en-US" altLang="uk-UA"/>
          </a:p>
          <a:p>
            <a:pPr>
              <a:lnSpc>
                <a:spcPct val="80000"/>
              </a:lnSpc>
            </a:pPr>
            <a:r>
              <a:rPr lang="en-US" altLang="uk-UA"/>
              <a:t>Brief of Program</a:t>
            </a:r>
            <a:endParaRPr lang="en-US" altLang="uk-UA"/>
          </a:p>
          <a:p>
            <a:pPr marL="0" indent="0">
              <a:lnSpc>
                <a:spcPct val="80000"/>
              </a:lnSpc>
              <a:buNone/>
            </a:pPr>
            <a:endParaRPr lang="en-US" altLang="uk-UA"/>
          </a:p>
          <a:p>
            <a:pPr>
              <a:lnSpc>
                <a:spcPct val="80000"/>
              </a:lnSpc>
            </a:pPr>
            <a:r>
              <a:rPr lang="en-US" altLang="uk-UA"/>
              <a:t>Installation of required software packages</a:t>
            </a:r>
            <a:endParaRPr lang="en-US" altLang="uk-UA"/>
          </a:p>
          <a:p>
            <a:pPr>
              <a:lnSpc>
                <a:spcPct val="80000"/>
              </a:lnSpc>
            </a:pPr>
            <a:endParaRPr lang="en-US" altLang="uk-UA"/>
          </a:p>
          <a:p>
            <a:pPr>
              <a:lnSpc>
                <a:spcPct val="80000"/>
              </a:lnSpc>
            </a:pPr>
            <a:r>
              <a:rPr lang="en-US" altLang="uk-UA"/>
              <a:t>Getting Familiar with Jupyter Notebook and how to Navigate</a:t>
            </a:r>
            <a:endParaRPr lang="en-US" altLang="uk-UA"/>
          </a:p>
          <a:p>
            <a:pPr>
              <a:lnSpc>
                <a:spcPct val="80000"/>
              </a:lnSpc>
            </a:pPr>
            <a:endParaRPr lang="en-US" altLang="uk-UA"/>
          </a:p>
          <a:p>
            <a:pPr marL="0" indent="0">
              <a:lnSpc>
                <a:spcPct val="80000"/>
              </a:lnSpc>
              <a:buNone/>
            </a:pPr>
            <a:endParaRPr lang="en-US" alt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33655"/>
            <a:ext cx="6913880" cy="774065"/>
          </a:xfrm>
        </p:spPr>
        <p:txBody>
          <a:bodyPr/>
          <a:lstStyle/>
          <a:p>
            <a:pPr algn="ctr"/>
            <a:r>
              <a:rPr lang="en-US" b="1">
                <a:solidFill>
                  <a:schemeClr val="tx1"/>
                </a:solidFill>
                <a:latin typeface="Times New Roman" panose="02020603050405020304" charset="0"/>
                <a:cs typeface="Times New Roman" panose="02020603050405020304" charset="0"/>
              </a:rPr>
              <a:t>Introduction of Tutors</a:t>
            </a:r>
            <a:endParaRPr lang="en-US" b="1">
              <a:solidFill>
                <a:schemeClr val="tx1"/>
              </a:solidFill>
              <a:latin typeface="Times New Roman" panose="02020603050405020304" charset="0"/>
              <a:cs typeface="Times New Roman" panose="02020603050405020304" charset="0"/>
            </a:endParaRPr>
          </a:p>
        </p:txBody>
      </p:sp>
      <p:sp>
        <p:nvSpPr>
          <p:cNvPr id="3" name="Content Placeholder 2"/>
          <p:cNvSpPr/>
          <p:nvPr>
            <p:ph idx="1"/>
          </p:nvPr>
        </p:nvSpPr>
        <p:spPr>
          <a:xfrm>
            <a:off x="1825625" y="890905"/>
            <a:ext cx="7360920" cy="6068695"/>
          </a:xfrm>
        </p:spPr>
        <p:txBody>
          <a:bodyPr/>
          <a:p>
            <a:r>
              <a:rPr lang="en-US">
                <a:solidFill>
                  <a:schemeClr val="tx1"/>
                </a:solidFill>
                <a:latin typeface="Times New Roman" panose="02020603050405020304" charset="0"/>
                <a:cs typeface="Times New Roman" panose="02020603050405020304" charset="0"/>
              </a:rPr>
              <a:t>Aminah Mardiyyah Rufai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@diyyah92</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https://www.linkedin.com/in/aminah-mardiyyah-rufa-i/</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Fatimah Tasallah Rufai</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@hijabiicoder</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https://www.linkedin.com/in/fatimah-rufai-16b10418a/</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Adeola Lawal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@azlawal_lawal</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https://www.linkedin.com/in/adeola-lawal/</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1825625" y="33655"/>
            <a:ext cx="6913880" cy="680085"/>
          </a:xfrm>
        </p:spPr>
        <p:txBody>
          <a:bodyPr/>
          <a:lstStyle/>
          <a:p>
            <a:pPr algn="ctr"/>
            <a:r>
              <a:rPr lang="en-US" b="1">
                <a:solidFill>
                  <a:schemeClr val="tx1"/>
                </a:solidFill>
                <a:latin typeface="Times New Roman" panose="02020603050405020304" charset="0"/>
                <a:cs typeface="Times New Roman" panose="02020603050405020304" charset="0"/>
              </a:rPr>
              <a:t>Introduction of Tutors</a:t>
            </a:r>
            <a:endParaRPr lang="en-US" b="1">
              <a:solidFill>
                <a:schemeClr val="tx1"/>
              </a:solidFill>
              <a:latin typeface="Times New Roman" panose="02020603050405020304" charset="0"/>
              <a:cs typeface="Times New Roman" panose="02020603050405020304" charset="0"/>
            </a:endParaRPr>
          </a:p>
        </p:txBody>
      </p:sp>
      <p:sp>
        <p:nvSpPr>
          <p:cNvPr id="3" name="Content Placeholder 2"/>
          <p:cNvSpPr/>
          <p:nvPr>
            <p:ph idx="1"/>
          </p:nvPr>
        </p:nvSpPr>
        <p:spPr>
          <a:xfrm>
            <a:off x="1825625" y="713105"/>
            <a:ext cx="7360920" cy="6246495"/>
          </a:xfrm>
        </p:spPr>
        <p:txBody>
          <a:bodyPr/>
          <a:p>
            <a:r>
              <a:rPr lang="en-US">
                <a:solidFill>
                  <a:schemeClr val="tx1"/>
                </a:solidFill>
                <a:latin typeface="Times New Roman" panose="02020603050405020304" charset="0"/>
                <a:cs typeface="Times New Roman" panose="02020603050405020304" charset="0"/>
              </a:rPr>
              <a:t>Arimoro Olayinka</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@a_predicare</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 https://www.linkedin.com/in/olayinka-arimoro-9279a1179/</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Akintoye Stephen</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 :</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@Pee_Still</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-https://www.linkedin.com/in/akintoye-stephen-201a09a8/</a:t>
            </a:r>
            <a:endParaRPr lang="en-US">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r>
              <a:rPr lang="en-US">
                <a:solidFill>
                  <a:schemeClr val="tx1"/>
                </a:solidFill>
                <a:latin typeface="Times New Roman" panose="02020603050405020304" charset="0"/>
                <a:cs typeface="Times New Roman" panose="02020603050405020304" charset="0"/>
              </a:rPr>
              <a:t>Olah Femi Johnson</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Social Media handles:</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Twitter - @olahfemi</a:t>
            </a:r>
            <a:endParaRPr lang="en-US">
              <a:solidFill>
                <a:schemeClr val="tx1"/>
              </a:solidFill>
              <a:latin typeface="Times New Roman" panose="02020603050405020304" charset="0"/>
              <a:cs typeface="Times New Roman" panose="02020603050405020304" charset="0"/>
            </a:endParaRPr>
          </a:p>
          <a:p>
            <a:pPr marL="0" indent="0">
              <a:buNone/>
            </a:pPr>
            <a:r>
              <a:rPr lang="en-US">
                <a:solidFill>
                  <a:schemeClr val="tx1"/>
                </a:solidFill>
                <a:latin typeface="Times New Roman" panose="02020603050405020304" charset="0"/>
                <a:cs typeface="Times New Roman" panose="02020603050405020304" charset="0"/>
              </a:rPr>
              <a:t>- LinkedIn -https://www.linkedin.com/in/olahfemi/</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206375"/>
            <a:ext cx="7199630" cy="681990"/>
          </a:xfrm>
        </p:spPr>
        <p:txBody>
          <a:bodyPr/>
          <a:p>
            <a:pPr algn="ctr"/>
            <a:r>
              <a:rPr lang="en-US" b="1">
                <a:solidFill>
                  <a:schemeClr val="tx1"/>
                </a:solidFill>
                <a:latin typeface="Times New Roman" panose="02020603050405020304" charset="0"/>
                <a:cs typeface="Times New Roman" panose="02020603050405020304" charset="0"/>
              </a:rPr>
              <a:t>Brief of Program</a:t>
            </a:r>
            <a:endParaRPr lang="en-US" b="1">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889000"/>
            <a:ext cx="7291070" cy="5893435"/>
          </a:xfrm>
        </p:spPr>
        <p:txBody>
          <a:bodyPr/>
          <a:p>
            <a:r>
              <a:rPr lang="en-US" sz="1600">
                <a:solidFill>
                  <a:schemeClr val="tx1"/>
                </a:solidFill>
                <a:latin typeface="Times New Roman" panose="02020603050405020304" charset="0"/>
                <a:cs typeface="Times New Roman" panose="02020603050405020304" charset="0"/>
              </a:rPr>
              <a:t>Introduction to Python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Getting Started with DataScience (Statistics and SQL)</a:t>
            </a:r>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Introduction to Machine Learning (Modelling and Evaluation Metrics)</a:t>
            </a:r>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rPr>
              <a:t>REQUIRED SOFWARE PACKAGE - “ </a:t>
            </a:r>
            <a:r>
              <a:rPr lang="en-US" sz="1600">
                <a:solidFill>
                  <a:schemeClr val="tx1"/>
                </a:solidFill>
                <a:latin typeface="Times New Roman" panose="02020603050405020304" charset="0"/>
                <a:cs typeface="Times New Roman" panose="02020603050405020304" charset="0"/>
              </a:rPr>
              <a:t>Anaconda software distribution- Jupyter Notebook and MySQL” </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800" b="1">
                <a:solidFill>
                  <a:schemeClr val="tx1"/>
                </a:solidFill>
                <a:latin typeface="Times New Roman" panose="02020603050405020304" charset="0"/>
                <a:cs typeface="Times New Roman" panose="02020603050405020304" charset="0"/>
              </a:rPr>
              <a:t>Basic Python Libraries for Data Science and Machine Learning</a:t>
            </a:r>
            <a:endParaRPr lang="en-US" sz="1600" b="1">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rPr>
              <a:t>- </a:t>
            </a:r>
            <a:r>
              <a:rPr lang="en-US" sz="1600" b="1">
                <a:solidFill>
                  <a:schemeClr val="tx1"/>
                </a:solidFill>
                <a:latin typeface="Times New Roman" panose="02020603050405020304" charset="0"/>
                <a:cs typeface="Times New Roman" panose="02020603050405020304" charset="0"/>
                <a:sym typeface="+mn-ea"/>
              </a:rPr>
              <a:t>PANDAS</a:t>
            </a:r>
            <a:r>
              <a:rPr lang="en-US" sz="1600">
                <a:solidFill>
                  <a:schemeClr val="tx1"/>
                </a:solidFill>
                <a:latin typeface="Times New Roman" panose="02020603050405020304" charset="0"/>
                <a:cs typeface="Times New Roman" panose="02020603050405020304" charset="0"/>
                <a:sym typeface="+mn-ea"/>
              </a:rPr>
              <a:t>(</a:t>
            </a:r>
            <a:r>
              <a:rPr lang="en-US" sz="1600" b="1">
                <a:solidFill>
                  <a:schemeClr val="tx1"/>
                </a:solidFill>
                <a:latin typeface="Times New Roman" panose="02020603050405020304" charset="0"/>
                <a:cs typeface="Times New Roman" panose="02020603050405020304" charset="0"/>
                <a:sym typeface="+mn-ea"/>
              </a:rPr>
              <a:t>Pan</a:t>
            </a:r>
            <a:r>
              <a:rPr lang="en-US" sz="1600">
                <a:solidFill>
                  <a:schemeClr val="tx1"/>
                </a:solidFill>
                <a:latin typeface="Times New Roman" panose="02020603050405020304" charset="0"/>
                <a:cs typeface="Times New Roman" panose="02020603050405020304" charset="0"/>
                <a:sym typeface="+mn-ea"/>
              </a:rPr>
              <a:t>el </a:t>
            </a:r>
            <a:r>
              <a:rPr lang="en-US" sz="1600" b="1">
                <a:solidFill>
                  <a:schemeClr val="tx1"/>
                </a:solidFill>
                <a:latin typeface="Times New Roman" panose="02020603050405020304" charset="0"/>
                <a:cs typeface="Times New Roman" panose="02020603050405020304" charset="0"/>
                <a:sym typeface="+mn-ea"/>
              </a:rPr>
              <a:t>Da</a:t>
            </a:r>
            <a:r>
              <a:rPr lang="en-US" sz="1600">
                <a:solidFill>
                  <a:schemeClr val="tx1"/>
                </a:solidFill>
                <a:latin typeface="Times New Roman" panose="02020603050405020304" charset="0"/>
                <a:cs typeface="Times New Roman" panose="02020603050405020304" charset="0"/>
                <a:sym typeface="+mn-ea"/>
              </a:rPr>
              <a:t>ta(</a:t>
            </a:r>
            <a:r>
              <a:rPr lang="en-US" sz="1600" b="1">
                <a:solidFill>
                  <a:schemeClr val="tx1"/>
                </a:solidFill>
                <a:latin typeface="Times New Roman" panose="02020603050405020304" charset="0"/>
                <a:cs typeface="Times New Roman" panose="02020603050405020304" charset="0"/>
                <a:sym typeface="+mn-ea"/>
              </a:rPr>
              <a:t>S</a:t>
            </a:r>
            <a:r>
              <a:rPr lang="en-US" sz="1600">
                <a:solidFill>
                  <a:schemeClr val="tx1"/>
                </a:solidFill>
                <a:latin typeface="Times New Roman" panose="02020603050405020304" charset="0"/>
                <a:cs typeface="Times New Roman" panose="02020603050405020304" charset="0"/>
                <a:sym typeface="+mn-ea"/>
              </a:rPr>
              <a:t>)) - for data preprocessing.</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NUMPY(Num</a:t>
            </a:r>
            <a:r>
              <a:rPr lang="en-US" sz="1600">
                <a:solidFill>
                  <a:schemeClr val="tx1"/>
                </a:solidFill>
                <a:latin typeface="Times New Roman" panose="02020603050405020304" charset="0"/>
                <a:cs typeface="Times New Roman" panose="02020603050405020304" charset="0"/>
                <a:sym typeface="+mn-ea"/>
              </a:rPr>
              <a:t>erical </a:t>
            </a:r>
            <a:r>
              <a:rPr lang="en-US" sz="1600" b="1">
                <a:solidFill>
                  <a:schemeClr val="tx1"/>
                </a:solidFill>
                <a:latin typeface="Times New Roman" panose="02020603050405020304" charset="0"/>
                <a:cs typeface="Times New Roman" panose="02020603050405020304" charset="0"/>
                <a:sym typeface="+mn-ea"/>
              </a:rPr>
              <a:t>Py</a:t>
            </a:r>
            <a:r>
              <a:rPr lang="en-US" sz="1600">
                <a:solidFill>
                  <a:schemeClr val="tx1"/>
                </a:solidFill>
                <a:latin typeface="Times New Roman" panose="02020603050405020304" charset="0"/>
                <a:cs typeface="Times New Roman" panose="02020603050405020304" charset="0"/>
                <a:sym typeface="+mn-ea"/>
              </a:rPr>
              <a:t>thon) - for linear algebra</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MATPLOTLIB - </a:t>
            </a:r>
            <a:r>
              <a:rPr lang="en-US" sz="1600">
                <a:solidFill>
                  <a:schemeClr val="tx1"/>
                </a:solidFill>
                <a:latin typeface="Times New Roman" panose="02020603050405020304" charset="0"/>
                <a:cs typeface="Times New Roman" panose="02020603050405020304" charset="0"/>
                <a:sym typeface="+mn-ea"/>
              </a:rPr>
              <a:t>for data visualization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SEABORN - </a:t>
            </a:r>
            <a:r>
              <a:rPr lang="en-US" sz="1600">
                <a:solidFill>
                  <a:schemeClr val="tx1"/>
                </a:solidFill>
                <a:latin typeface="Times New Roman" panose="02020603050405020304" charset="0"/>
                <a:cs typeface="Times New Roman" panose="02020603050405020304" charset="0"/>
                <a:sym typeface="+mn-ea"/>
              </a:rPr>
              <a:t>also for visualization</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r>
              <a:rPr lang="en-US" sz="1600" b="1">
                <a:solidFill>
                  <a:schemeClr val="tx1"/>
                </a:solidFill>
                <a:latin typeface="Times New Roman" panose="02020603050405020304" charset="0"/>
                <a:cs typeface="Times New Roman" panose="02020603050405020304" charset="0"/>
                <a:sym typeface="+mn-ea"/>
              </a:rPr>
              <a:t>- SCIKITLEARN(SKLearn) - </a:t>
            </a:r>
            <a:r>
              <a:rPr lang="en-US" sz="1600">
                <a:solidFill>
                  <a:schemeClr val="tx1"/>
                </a:solidFill>
                <a:latin typeface="Times New Roman" panose="02020603050405020304" charset="0"/>
                <a:cs typeface="Times New Roman" panose="02020603050405020304" charset="0"/>
                <a:sym typeface="+mn-ea"/>
              </a:rPr>
              <a:t>for working with classical ML algortihms</a:t>
            </a:r>
            <a:endParaRPr lang="en-US" sz="1600">
              <a:solidFill>
                <a:schemeClr val="tx1"/>
              </a:solidFill>
              <a:latin typeface="Times New Roman" panose="02020603050405020304" charset="0"/>
              <a:cs typeface="Times New Roman" panose="02020603050405020304" charset="0"/>
            </a:endParaRPr>
          </a:p>
          <a:p>
            <a:pPr marL="0" indent="0">
              <a:buNone/>
            </a:pPr>
            <a:endParaRPr lang="en-US" sz="1600">
              <a:solidFill>
                <a:schemeClr val="tx1"/>
              </a:solidFill>
              <a:latin typeface="Times New Roman" panose="02020603050405020304" charset="0"/>
              <a:cs typeface="Times New Roman" panose="02020603050405020304" charset="0"/>
            </a:endParaRPr>
          </a:p>
          <a:p>
            <a:pPr marL="0" indent="0">
              <a:buNone/>
            </a:pPr>
            <a:endParaRPr lang="en-US">
              <a:solidFill>
                <a:schemeClr val="tx1"/>
              </a:solidFill>
              <a:latin typeface="Times New Roman" panose="02020603050405020304" charset="0"/>
              <a:cs typeface="Times New Roman" panose="02020603050405020304" charset="0"/>
            </a:endParaRPr>
          </a:p>
          <a:p>
            <a:pPr marL="0" indent="0">
              <a:buNone/>
            </a:pPr>
            <a:endParaRPr lang="en-US"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0" y="124460"/>
            <a:ext cx="6913880" cy="680085"/>
          </a:xfrm>
        </p:spPr>
        <p:txBody>
          <a:bodyPr/>
          <a:p>
            <a:pPr algn="ctr"/>
            <a:r>
              <a:rPr lang="en-US" b="1">
                <a:solidFill>
                  <a:schemeClr val="tx1"/>
                </a:solidFill>
                <a:latin typeface="Times New Roman" panose="02020603050405020304" charset="0"/>
                <a:cs typeface="Times New Roman" panose="02020603050405020304" charset="0"/>
              </a:rPr>
              <a:t>INSTALLING ANACONDA</a:t>
            </a:r>
            <a:endParaRPr lang="en-US" b="1">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5625" y="804545"/>
            <a:ext cx="7251700" cy="5908675"/>
          </a:xfrm>
        </p:spPr>
        <p:txBody>
          <a:bodyPr/>
          <a:p>
            <a:r>
              <a:rPr lang="en-US" sz="1800">
                <a:solidFill>
                  <a:schemeClr val="tx1"/>
                </a:solidFill>
                <a:latin typeface="Times New Roman" panose="02020603050405020304" charset="0"/>
                <a:cs typeface="Times New Roman" panose="02020603050405020304" charset="0"/>
              </a:rPr>
              <a:t>visit the website : “ https://www.anaconda.com/distribution/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Click on download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Choose your operating system - Windows, mac, Linux </a:t>
            </a:r>
            <a:endParaRPr lang="en-US" sz="1800">
              <a:solidFill>
                <a:schemeClr val="tx1"/>
              </a:solidFill>
              <a:latin typeface="Times New Roman" panose="02020603050405020304" charset="0"/>
              <a:cs typeface="Times New Roman" panose="02020603050405020304" charset="0"/>
            </a:endParaRPr>
          </a:p>
          <a:p>
            <a:pPr marL="0" indent="0">
              <a:buNone/>
            </a:pPr>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Download(64bit or 32bit)</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Go to download folder:</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Follow the prompt by the installer.</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Launch Anaconda Navigator from your Start Menu</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or alternatively Launch Juputer Notebook from the Start Menu (Best)</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Jupyter Notebook works on your browser </a:t>
            </a:r>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59610" y="56515"/>
            <a:ext cx="6913880" cy="843280"/>
          </a:xfrm>
        </p:spPr>
        <p:txBody>
          <a:bodyPr/>
          <a:p>
            <a:pPr algn="ctr"/>
            <a:r>
              <a:rPr lang="en-US" b="1">
                <a:solidFill>
                  <a:schemeClr val="tx1"/>
                </a:solidFill>
                <a:latin typeface="Times New Roman" panose="02020603050405020304" charset="0"/>
                <a:cs typeface="Times New Roman" panose="02020603050405020304" charset="0"/>
              </a:rPr>
              <a:t>INSTALLATION PROCESS</a:t>
            </a:r>
            <a:endParaRPr lang="en-US" b="1">
              <a:solidFill>
                <a:schemeClr val="tx1"/>
              </a:solidFill>
              <a:latin typeface="Times New Roman" panose="02020603050405020304" charset="0"/>
              <a:cs typeface="Times New Roman" panose="02020603050405020304" charset="0"/>
            </a:endParaRPr>
          </a:p>
        </p:txBody>
      </p:sp>
      <p:pic>
        <p:nvPicPr>
          <p:cNvPr id="4" name="Content Placeholder 3" descr="Annotation 2020-04-06 180219"/>
          <p:cNvPicPr>
            <a:picLocks noChangeAspect="1"/>
          </p:cNvPicPr>
          <p:nvPr>
            <p:ph idx="1"/>
          </p:nvPr>
        </p:nvPicPr>
        <p:blipFill>
          <a:blip r:embed="rId1"/>
          <a:stretch>
            <a:fillRect/>
          </a:stretch>
        </p:blipFill>
        <p:spPr>
          <a:xfrm>
            <a:off x="1825625" y="1807210"/>
            <a:ext cx="7249160" cy="5009515"/>
          </a:xfrm>
          <a:prstGeom prst="rect">
            <a:avLst/>
          </a:prstGeom>
        </p:spPr>
      </p:pic>
      <p:sp>
        <p:nvSpPr>
          <p:cNvPr id="6" name="Text Box 5"/>
          <p:cNvSpPr txBox="1"/>
          <p:nvPr/>
        </p:nvSpPr>
        <p:spPr>
          <a:xfrm>
            <a:off x="1826260" y="791845"/>
            <a:ext cx="7047865" cy="1014730"/>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1. Visit the website. Click on your operating system type. Choose accordingly(34bit or 64bit). View your system type on the 'system properties' on your computer.</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7530" y="111125"/>
            <a:ext cx="6921500" cy="487680"/>
          </a:xfrm>
        </p:spPr>
        <p:txBody>
          <a:bodyPr/>
          <a:p>
            <a:pPr algn="ctr"/>
            <a:r>
              <a:rPr lang="en-US" b="1">
                <a:solidFill>
                  <a:schemeClr val="tx1"/>
                </a:solidFill>
                <a:latin typeface="Times New Roman" panose="02020603050405020304" charset="0"/>
                <a:cs typeface="Times New Roman" panose="02020603050405020304" charset="0"/>
              </a:rPr>
              <a:t>INSTALLATION PROCESS</a:t>
            </a:r>
            <a:endParaRPr lang="en-US" b="1">
              <a:solidFill>
                <a:schemeClr val="tx1"/>
              </a:solidFill>
              <a:latin typeface="Times New Roman" panose="02020603050405020304" charset="0"/>
              <a:cs typeface="Times New Roman" panose="02020603050405020304" charset="0"/>
            </a:endParaRPr>
          </a:p>
        </p:txBody>
      </p:sp>
      <p:sp>
        <p:nvSpPr>
          <p:cNvPr id="6" name="Text Box 5"/>
          <p:cNvSpPr txBox="1"/>
          <p:nvPr/>
        </p:nvSpPr>
        <p:spPr>
          <a:xfrm>
            <a:off x="1826260" y="791845"/>
            <a:ext cx="7047865" cy="70675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Follow the prompt of the installer. Click on finish when it's done. Launch the Anaconda Navigator Dashboard from the </a:t>
            </a:r>
            <a:r>
              <a:rPr lang="en-US" b="1">
                <a:solidFill>
                  <a:schemeClr val="tx1"/>
                </a:solidFill>
                <a:latin typeface="Times New Roman" panose="02020603050405020304" charset="0"/>
                <a:cs typeface="Times New Roman" panose="02020603050405020304" charset="0"/>
              </a:rPr>
              <a:t>Start menu</a:t>
            </a:r>
            <a:endParaRPr lang="en-US" b="1">
              <a:solidFill>
                <a:schemeClr val="tx1"/>
              </a:solidFill>
              <a:latin typeface="Times New Roman" panose="02020603050405020304" charset="0"/>
              <a:cs typeface="Times New Roman" panose="02020603050405020304" charset="0"/>
            </a:endParaRPr>
          </a:p>
        </p:txBody>
      </p:sp>
      <p:pic>
        <p:nvPicPr>
          <p:cNvPr id="5" name="Content Placeholder 4" descr="Annotation 2020-04-06 175842"/>
          <p:cNvPicPr>
            <a:picLocks noChangeAspect="1"/>
          </p:cNvPicPr>
          <p:nvPr>
            <p:ph sz="half" idx="1"/>
          </p:nvPr>
        </p:nvPicPr>
        <p:blipFill>
          <a:blip r:embed="rId1"/>
          <a:stretch>
            <a:fillRect/>
          </a:stretch>
        </p:blipFill>
        <p:spPr>
          <a:xfrm>
            <a:off x="1825625" y="1749425"/>
            <a:ext cx="3278505" cy="4956175"/>
          </a:xfrm>
          <a:prstGeom prst="rect">
            <a:avLst/>
          </a:prstGeom>
        </p:spPr>
      </p:pic>
      <p:pic>
        <p:nvPicPr>
          <p:cNvPr id="7" name="Content Placeholder 6" descr="Annotation 2020-04-06 175949"/>
          <p:cNvPicPr>
            <a:picLocks noChangeAspect="1"/>
          </p:cNvPicPr>
          <p:nvPr>
            <p:ph sz="half" idx="2"/>
          </p:nvPr>
        </p:nvPicPr>
        <p:blipFill>
          <a:blip r:embed="rId2"/>
          <a:stretch>
            <a:fillRect/>
          </a:stretch>
        </p:blipFill>
        <p:spPr>
          <a:xfrm>
            <a:off x="5362575" y="1757680"/>
            <a:ext cx="3512185" cy="49485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59610" y="56515"/>
            <a:ext cx="6913880" cy="843280"/>
          </a:xfrm>
        </p:spPr>
        <p:txBody>
          <a:bodyPr/>
          <a:p>
            <a:pPr algn="ctr"/>
            <a:r>
              <a:rPr lang="en-US" b="1">
                <a:solidFill>
                  <a:schemeClr val="tx1"/>
                </a:solidFill>
                <a:latin typeface="Times New Roman" panose="02020603050405020304" charset="0"/>
                <a:cs typeface="Times New Roman" panose="02020603050405020304" charset="0"/>
              </a:rPr>
              <a:t>INSTALLATION PROCESS</a:t>
            </a:r>
            <a:endParaRPr lang="en-US" b="1">
              <a:solidFill>
                <a:schemeClr val="tx1"/>
              </a:solidFill>
              <a:latin typeface="Times New Roman" panose="02020603050405020304" charset="0"/>
              <a:cs typeface="Times New Roman" panose="02020603050405020304" charset="0"/>
            </a:endParaRPr>
          </a:p>
        </p:txBody>
      </p:sp>
      <p:sp>
        <p:nvSpPr>
          <p:cNvPr id="6" name="Text Box 5"/>
          <p:cNvSpPr txBox="1"/>
          <p:nvPr/>
        </p:nvSpPr>
        <p:spPr>
          <a:xfrm>
            <a:off x="1826260" y="791845"/>
            <a:ext cx="7047865" cy="706755"/>
          </a:xfrm>
          <a:prstGeom prst="rect">
            <a:avLst/>
          </a:prstGeom>
          <a:noFill/>
        </p:spPr>
        <p:txBody>
          <a:bodyPr wrap="square" rtlCol="0">
            <a:spAutoFit/>
          </a:bodyPr>
          <a:p>
            <a:r>
              <a:rPr lang="en-US">
                <a:solidFill>
                  <a:schemeClr val="tx1"/>
                </a:solidFill>
                <a:latin typeface="Times New Roman" panose="02020603050405020304" charset="0"/>
                <a:cs typeface="Times New Roman" panose="02020603050405020304" charset="0"/>
              </a:rPr>
              <a:t>Click on Jupyter Notebook(Default Editor for this course). Jupyter Launches on your system's default browser</a:t>
            </a:r>
            <a:endParaRPr lang="en-US">
              <a:solidFill>
                <a:schemeClr val="tx1"/>
              </a:solidFill>
              <a:latin typeface="Times New Roman" panose="02020603050405020304" charset="0"/>
              <a:cs typeface="Times New Roman" panose="02020603050405020304" charset="0"/>
            </a:endParaRPr>
          </a:p>
        </p:txBody>
      </p:sp>
      <p:pic>
        <p:nvPicPr>
          <p:cNvPr id="5" name="Content Placeholder 4" descr="Annotation 2020-04-06 181753"/>
          <p:cNvPicPr>
            <a:picLocks noChangeAspect="1"/>
          </p:cNvPicPr>
          <p:nvPr>
            <p:ph idx="1"/>
          </p:nvPr>
        </p:nvPicPr>
        <p:blipFill>
          <a:blip r:embed="rId1"/>
          <a:stretch>
            <a:fillRect/>
          </a:stretch>
        </p:blipFill>
        <p:spPr>
          <a:xfrm>
            <a:off x="1825625" y="1499235"/>
            <a:ext cx="7305675" cy="5311140"/>
          </a:xfrm>
          <a:prstGeom prst="rect">
            <a:avLst/>
          </a:prstGeom>
        </p:spPr>
      </p:pic>
    </p:spTree>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lnDef>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ru-RU" sz="2000" b="0" i="0" u="none" strike="noStrike" cap="none" normalizeH="0" baseline="0" smtClean="0">
            <a:ln>
              <a:noFill/>
            </a:ln>
            <a:solidFill>
              <a:schemeClr val="bg1"/>
            </a:solidFill>
            <a:effectLst/>
            <a:latin typeface="Bebas"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3483</Words>
  <Application>WPS Presentation</Application>
  <PresentationFormat>Экран (4:3)</PresentationFormat>
  <Paragraphs>133</Paragraphs>
  <Slides>13</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SimSun</vt:lpstr>
      <vt:lpstr>Wingdings</vt:lpstr>
      <vt:lpstr>Bebas</vt:lpstr>
      <vt:lpstr>굴림</vt:lpstr>
      <vt:lpstr>Futura LT Book</vt:lpstr>
      <vt:lpstr>Malgun Gothic</vt:lpstr>
      <vt:lpstr>Segoe Print</vt:lpstr>
      <vt:lpstr>Microsoft YaHei</vt:lpstr>
      <vt:lpstr>Arial Unicode MS</vt:lpstr>
      <vt:lpstr>Times New Roman</vt:lpstr>
      <vt:lpstr>template</vt:lpstr>
      <vt:lpstr>Custom Design</vt:lpstr>
      <vt:lpstr>Name of presentation</vt:lpstr>
      <vt:lpstr>Second Page</vt:lpstr>
      <vt:lpstr>Click to add title</vt:lpstr>
      <vt:lpstr>Introduction of Tutors</vt:lpstr>
      <vt:lpstr>PowerPoint 演示文稿</vt:lpstr>
      <vt:lpstr>PowerPoint 演示文稿</vt:lpstr>
      <vt:lpstr>PowerPoint 演示文稿</vt:lpstr>
      <vt:lpstr>INSTALLATION PROCESS</vt:lpstr>
      <vt:lpstr>INSTALLATION PROCESS</vt:lpstr>
      <vt:lpstr>PowerPoint 演示文稿</vt:lpstr>
      <vt:lpstr>PowerPoint 演示文稿</vt:lpstr>
      <vt:lpstr>GETTING FAMILIAR WITH JUPYTER NOTEBOOK INTERFACE </vt:lpstr>
      <vt:lpstr>PowerPoint 演示文稿</vt:lpstr>
    </vt:vector>
  </TitlesOfParts>
  <Company>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Mardiyyah</cp:lastModifiedBy>
  <cp:revision>6</cp:revision>
  <dcterms:created xsi:type="dcterms:W3CDTF">2014-11-10T10:23:00Z</dcterms:created>
  <dcterms:modified xsi:type="dcterms:W3CDTF">2020-04-06T18:36:38Z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