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8"/>
  </p:handoutMasterIdLst>
  <p:sldIdLst>
    <p:sldId id="256" r:id="rId4"/>
    <p:sldId id="257" r:id="rId6"/>
    <p:sldId id="259" r:id="rId7"/>
    <p:sldId id="262" r:id="rId8"/>
    <p:sldId id="260" r:id="rId9"/>
    <p:sldId id="261" r:id="rId10"/>
    <p:sldId id="264" r:id="rId11"/>
    <p:sldId id="265" r:id="rId12"/>
    <p:sldId id="266" r:id="rId13"/>
    <p:sldId id="263" r:id="rId14"/>
    <p:sldId id="267" r:id="rId15"/>
    <p:sldId id="268" r:id="rId16"/>
    <p:sldId id="269" r:id="rId17"/>
  </p:sldIdLst>
  <p:sldSz cx="9144000" cy="6858000" type="screen4x3"/>
  <p:notesSz cx="6858000" cy="9144000"/>
  <p:defaultTextStyle>
    <a:defPPr>
      <a:defRPr lang="ru-RU"/>
    </a:defPPr>
    <a:lvl1pPr algn="l" rtl="0" fontAlgn="base">
      <a:spcBef>
        <a:spcPct val="0"/>
      </a:spcBef>
      <a:spcAft>
        <a:spcPct val="0"/>
      </a:spcAft>
      <a:defRPr sz="2000" kern="1200">
        <a:solidFill>
          <a:schemeClr val="bg1"/>
        </a:solidFill>
        <a:latin typeface="Bebas" pitchFamily="2" charset="0"/>
        <a:ea typeface="굴림" charset="-127"/>
        <a:cs typeface="+mn-cs"/>
      </a:defRPr>
    </a:lvl1pPr>
    <a:lvl2pPr marL="457200" algn="l" rtl="0" fontAlgn="base">
      <a:spcBef>
        <a:spcPct val="0"/>
      </a:spcBef>
      <a:spcAft>
        <a:spcPct val="0"/>
      </a:spcAft>
      <a:defRPr sz="2000" kern="1200">
        <a:solidFill>
          <a:schemeClr val="bg1"/>
        </a:solidFill>
        <a:latin typeface="Bebas" pitchFamily="2" charset="0"/>
        <a:ea typeface="굴림" charset="-127"/>
        <a:cs typeface="+mn-cs"/>
      </a:defRPr>
    </a:lvl2pPr>
    <a:lvl3pPr marL="914400" algn="l" rtl="0" fontAlgn="base">
      <a:spcBef>
        <a:spcPct val="0"/>
      </a:spcBef>
      <a:spcAft>
        <a:spcPct val="0"/>
      </a:spcAft>
      <a:defRPr sz="2000" kern="1200">
        <a:solidFill>
          <a:schemeClr val="bg1"/>
        </a:solidFill>
        <a:latin typeface="Bebas" pitchFamily="2" charset="0"/>
        <a:ea typeface="굴림" charset="-127"/>
        <a:cs typeface="+mn-cs"/>
      </a:defRPr>
    </a:lvl3pPr>
    <a:lvl4pPr marL="1371600" algn="l" rtl="0" fontAlgn="base">
      <a:spcBef>
        <a:spcPct val="0"/>
      </a:spcBef>
      <a:spcAft>
        <a:spcPct val="0"/>
      </a:spcAft>
      <a:defRPr sz="2000" kern="1200">
        <a:solidFill>
          <a:schemeClr val="bg1"/>
        </a:solidFill>
        <a:latin typeface="Bebas" pitchFamily="2" charset="0"/>
        <a:ea typeface="굴림" charset="-127"/>
        <a:cs typeface="+mn-cs"/>
      </a:defRPr>
    </a:lvl4pPr>
    <a:lvl5pPr marL="1828800" algn="l" rtl="0" fontAlgn="base">
      <a:spcBef>
        <a:spcPct val="0"/>
      </a:spcBef>
      <a:spcAft>
        <a:spcPct val="0"/>
      </a:spcAft>
      <a:defRPr sz="2000" kern="1200">
        <a:solidFill>
          <a:schemeClr val="bg1"/>
        </a:solidFill>
        <a:latin typeface="Bebas" pitchFamily="2" charset="0"/>
        <a:ea typeface="굴림" charset="-127"/>
        <a:cs typeface="+mn-cs"/>
      </a:defRPr>
    </a:lvl5pPr>
    <a:lvl6pPr marL="2286000" algn="l" defTabSz="914400" rtl="0" eaLnBrk="1" latinLnBrk="0" hangingPunct="1">
      <a:defRPr sz="2000" kern="1200">
        <a:solidFill>
          <a:schemeClr val="bg1"/>
        </a:solidFill>
        <a:latin typeface="Bebas" pitchFamily="2" charset="0"/>
        <a:ea typeface="굴림" charset="-127"/>
        <a:cs typeface="+mn-cs"/>
      </a:defRPr>
    </a:lvl6pPr>
    <a:lvl7pPr marL="2743200" algn="l" defTabSz="914400" rtl="0" eaLnBrk="1" latinLnBrk="0" hangingPunct="1">
      <a:defRPr sz="2000" kern="1200">
        <a:solidFill>
          <a:schemeClr val="bg1"/>
        </a:solidFill>
        <a:latin typeface="Bebas" pitchFamily="2" charset="0"/>
        <a:ea typeface="굴림" charset="-127"/>
        <a:cs typeface="+mn-cs"/>
      </a:defRPr>
    </a:lvl7pPr>
    <a:lvl8pPr marL="3200400" algn="l" defTabSz="914400" rtl="0" eaLnBrk="1" latinLnBrk="0" hangingPunct="1">
      <a:defRPr sz="2000" kern="1200">
        <a:solidFill>
          <a:schemeClr val="bg1"/>
        </a:solidFill>
        <a:latin typeface="Bebas" pitchFamily="2" charset="0"/>
        <a:ea typeface="굴림" charset="-127"/>
        <a:cs typeface="+mn-cs"/>
      </a:defRPr>
    </a:lvl8pPr>
    <a:lvl9pPr marL="3657600" algn="l" defTabSz="914400" rtl="0" eaLnBrk="1" latinLnBrk="0" hangingPunct="1">
      <a:defRPr sz="2000" kern="1200">
        <a:solidFill>
          <a:schemeClr val="bg1"/>
        </a:solidFill>
        <a:latin typeface="Bebas" pitchFamily="2" charset="0"/>
        <a:ea typeface="굴림"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B7ABC"/>
    <a:srgbClr val="038CDB"/>
    <a:srgbClr val="231F20"/>
    <a:srgbClr val="FFFFFF"/>
    <a:srgbClr val="393939"/>
    <a:srgbClr val="49494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83" autoAdjust="0"/>
    <p:restoredTop sz="94648" autoAdjust="0"/>
  </p:normalViewPr>
  <p:slideViewPr>
    <p:cSldViewPr>
      <p:cViewPr>
        <p:scale>
          <a:sx n="101" d="100"/>
          <a:sy n="101" d="100"/>
        </p:scale>
        <p:origin x="-1404" y="-654"/>
      </p:cViewPr>
      <p:guideLst>
        <p:guide orient="horz" pos="2160"/>
        <p:guide pos="2881"/>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solidFill>
                  <a:schemeClr val="tx1"/>
                </a:solidFill>
                <a:latin typeface="Arial" panose="020B0604020202020204" pitchFamily="34" charset="0"/>
              </a:defRPr>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solidFill>
                  <a:schemeClr val="tx1"/>
                </a:solidFill>
                <a:latin typeface="Arial" panose="020B0604020202020204" pitchFamily="34" charset="0"/>
              </a:defRPr>
            </a:lvl1pPr>
          </a:lstStyle>
          <a:p>
            <a:endParaRPr lang="en-US"/>
          </a:p>
        </p:txBody>
      </p:sp>
      <p:sp>
        <p:nvSpPr>
          <p:cNvPr id="3553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solidFill>
                  <a:schemeClr val="tx1"/>
                </a:solidFill>
                <a:latin typeface="Arial" panose="020B0604020202020204" pitchFamily="34" charset="0"/>
              </a:defRPr>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solidFill>
                  <a:schemeClr val="tx1"/>
                </a:solidFill>
                <a:latin typeface="Arial" panose="020B0604020202020204" pitchFamily="34" charset="0"/>
              </a:defRPr>
            </a:lvl1pPr>
          </a:lstStyle>
          <a:p>
            <a:fld id="{EAE4D1E7-D7C1-413E-A597-B9C290248203}"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0467C9-4BFD-4076-84CD-216F02816F3D}" type="slidenum">
              <a:rPr lang="en-US"/>
            </a:fld>
            <a:endParaRPr lang="en-US"/>
          </a:p>
        </p:txBody>
      </p:sp>
      <p:sp>
        <p:nvSpPr>
          <p:cNvPr id="356354" name="Rectangle 2"/>
          <p:cNvSpPr>
            <a:spLocks noRot="1" noChangeArrowheads="1" noTextEdit="1"/>
          </p:cNvSpPr>
          <p:nvPr>
            <p:ph type="sldImg"/>
          </p:nvPr>
        </p:nvSpPr>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FDABA1-7185-4F95-A7B1-AD1D48222FAE}" type="slidenum">
              <a:rPr lang="en-US"/>
            </a:fld>
            <a:endParaRPr lang="en-US"/>
          </a:p>
        </p:txBody>
      </p:sp>
      <p:sp>
        <p:nvSpPr>
          <p:cNvPr id="357378" name="Rectangle 2"/>
          <p:cNvSpPr>
            <a:spLocks noRot="1" noChangeArrowheads="1" noTextEdit="1"/>
          </p:cNvSpPr>
          <p:nvPr>
            <p:ph type="sldImg"/>
          </p:nvPr>
        </p:nvSpPr>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71550" y="3573463"/>
            <a:ext cx="7200900" cy="1585912"/>
          </a:xfrm>
        </p:spPr>
        <p:txBody>
          <a:bodyPr/>
          <a:lstStyle>
            <a:lvl1pPr algn="ctr">
              <a:defRPr/>
            </a:lvl1pPr>
          </a:lstStyle>
          <a:p>
            <a:pPr lvl="0"/>
            <a:r>
              <a:rPr lang="ru-RU" noProof="0" smtClean="0"/>
              <a:t>Образец заголовка</a:t>
            </a:r>
            <a:endParaRPr lang="ru-RU" noProof="0" smtClean="0"/>
          </a:p>
        </p:txBody>
      </p:sp>
      <p:sp>
        <p:nvSpPr>
          <p:cNvPr id="5123" name="Rectangle 3"/>
          <p:cNvSpPr>
            <a:spLocks noGrp="1" noChangeArrowheads="1"/>
          </p:cNvSpPr>
          <p:nvPr>
            <p:ph type="subTitle" idx="1"/>
          </p:nvPr>
        </p:nvSpPr>
        <p:spPr>
          <a:xfrm>
            <a:off x="971550" y="5876925"/>
            <a:ext cx="7200900" cy="647700"/>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a:latin typeface="Futura LT Book" pitchFamily="2" charset="0"/>
                <a:ea typeface="굴림" charset="-127"/>
              </a:defRPr>
            </a:lvl1pPr>
          </a:lstStyle>
          <a:p>
            <a:pPr lvl="0"/>
            <a:r>
              <a:rPr lang="ru-RU" noProof="0" smtClean="0"/>
              <a:t>Образец подзаголовка</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6688" y="1125538"/>
            <a:ext cx="1943100" cy="5399087"/>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84213" y="1125538"/>
            <a:ext cx="5680075" cy="5399087"/>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752E101-CCB9-4751-A453-943B427F0791}" type="slidenum">
              <a:rPr lang="ru-RU"/>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8B74BDA-0516-4617-964E-C3763386ECAB}" type="slidenum">
              <a:rPr lang="ru-RU"/>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endParaRPr lang="ru-RU" smtClean="0"/>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CC91AAB-5116-438D-8918-1667656012E5}" type="slidenum">
              <a:rPr lang="ru-RU"/>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825625" y="1600200"/>
            <a:ext cx="33845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5362575" y="1600200"/>
            <a:ext cx="33861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2F3B5CB-8397-44C3-8FE3-127DB0E2D53E}" type="slidenum">
              <a:rPr lang="ru-RU"/>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191E4D61-C56A-422A-A512-6EC8DA6E3E41}" type="slidenum">
              <a:rPr lang="ru-RU"/>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E7DAF3A6-61B0-4819-B38A-19B34E8D7B62}" type="slidenum">
              <a:rPr lang="ru-RU"/>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31A345A0-8F86-4056-BDD9-32E3F2FD22CE}" type="slidenum">
              <a:rPr lang="ru-RU"/>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A9AFEFFB-4C5E-4C86-A48F-BAE58EFF184E}" type="slidenum">
              <a:rPr lang="ru-RU"/>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30670A5B-A735-4D35-8C4B-75EE72F428C6}" type="slidenum">
              <a:rPr lang="ru-RU"/>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8944D61-FB35-4867-A75C-3F054DDC982B}" type="slidenum">
              <a:rPr lang="ru-RU"/>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8338" y="274638"/>
            <a:ext cx="1730375"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825625" y="274638"/>
            <a:ext cx="5040313" cy="5851525"/>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B3509E6-4F33-428B-96BC-A33A0B0B9D4C}" type="slidenum">
              <a:rPr lang="ru-RU"/>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endParaRPr lang="ru-RU"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84213" y="2276475"/>
            <a:ext cx="3811587"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4648200" y="2276475"/>
            <a:ext cx="3811588"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125538"/>
            <a:ext cx="77755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lstStyle/>
          <a:p>
            <a:pPr lvl="0"/>
            <a:r>
              <a:rPr lang="ru-RU" smtClean="0"/>
              <a:t>Образец заголовка</a:t>
            </a:r>
            <a:endParaRPr lang="ru-RU" smtClean="0"/>
          </a:p>
        </p:txBody>
      </p:sp>
      <p:sp>
        <p:nvSpPr>
          <p:cNvPr id="1027" name="Rectangle 3"/>
          <p:cNvSpPr>
            <a:spLocks noGrp="1" noChangeArrowheads="1"/>
          </p:cNvSpPr>
          <p:nvPr>
            <p:ph type="body" idx="1"/>
          </p:nvPr>
        </p:nvSpPr>
        <p:spPr bwMode="auto">
          <a:xfrm>
            <a:off x="684213" y="2276475"/>
            <a:ext cx="77755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defRPr>
      </a:lvl2pPr>
      <a:lvl3pPr algn="r" rtl="0" eaLnBrk="1" fontAlgn="base" hangingPunct="1">
        <a:spcBef>
          <a:spcPct val="0"/>
        </a:spcBef>
        <a:spcAft>
          <a:spcPct val="0"/>
        </a:spcAft>
        <a:defRPr sz="3200">
          <a:solidFill>
            <a:schemeClr val="bg1"/>
          </a:solidFill>
          <a:latin typeface="Futura LT Book" pitchFamily="2" charset="0"/>
        </a:defRPr>
      </a:lvl3pPr>
      <a:lvl4pPr algn="r" rtl="0" eaLnBrk="1" fontAlgn="base" hangingPunct="1">
        <a:spcBef>
          <a:spcPct val="0"/>
        </a:spcBef>
        <a:spcAft>
          <a:spcPct val="0"/>
        </a:spcAft>
        <a:defRPr sz="3200">
          <a:solidFill>
            <a:schemeClr val="bg1"/>
          </a:solidFill>
          <a:latin typeface="Futura LT Book" pitchFamily="2" charset="0"/>
        </a:defRPr>
      </a:lvl4pPr>
      <a:lvl5pPr algn="r" rtl="0" eaLnBrk="1" fontAlgn="base" hangingPunct="1">
        <a:spcBef>
          <a:spcPct val="0"/>
        </a:spcBef>
        <a:spcAft>
          <a:spcPct val="0"/>
        </a:spcAft>
        <a:defRPr sz="3200">
          <a:solidFill>
            <a:schemeClr val="bg1"/>
          </a:solidFill>
          <a:latin typeface="Futura LT Book" pitchFamily="2" charset="0"/>
        </a:defRPr>
      </a:lvl5pPr>
      <a:lvl6pPr marL="457200" algn="r" rtl="0" eaLnBrk="1" fontAlgn="base" hangingPunct="1">
        <a:spcBef>
          <a:spcPct val="0"/>
        </a:spcBef>
        <a:spcAft>
          <a:spcPct val="0"/>
        </a:spcAft>
        <a:defRPr sz="3200">
          <a:solidFill>
            <a:schemeClr val="bg1"/>
          </a:solidFill>
          <a:latin typeface="Futura LT Book" pitchFamily="2" charset="0"/>
        </a:defRPr>
      </a:lvl6pPr>
      <a:lvl7pPr marL="914400" algn="r" rtl="0" eaLnBrk="1" fontAlgn="base" hangingPunct="1">
        <a:spcBef>
          <a:spcPct val="0"/>
        </a:spcBef>
        <a:spcAft>
          <a:spcPct val="0"/>
        </a:spcAft>
        <a:defRPr sz="3200">
          <a:solidFill>
            <a:schemeClr val="bg1"/>
          </a:solidFill>
          <a:latin typeface="Futura LT Book" pitchFamily="2" charset="0"/>
        </a:defRPr>
      </a:lvl7pPr>
      <a:lvl8pPr marL="1371600" algn="r" rtl="0" eaLnBrk="1" fontAlgn="base" hangingPunct="1">
        <a:spcBef>
          <a:spcPct val="0"/>
        </a:spcBef>
        <a:spcAft>
          <a:spcPct val="0"/>
        </a:spcAft>
        <a:defRPr sz="3200">
          <a:solidFill>
            <a:schemeClr val="bg1"/>
          </a:solidFill>
          <a:latin typeface="Futura LT Book" pitchFamily="2" charset="0"/>
        </a:defRPr>
      </a:lvl8pPr>
      <a:lvl9pPr marL="1828800" algn="r" rtl="0" eaLnBrk="1" fontAlgn="base" hangingPunct="1">
        <a:spcBef>
          <a:spcPct val="0"/>
        </a:spcBef>
        <a:spcAft>
          <a:spcPct val="0"/>
        </a:spcAft>
        <a:defRPr sz="32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bwMode="auto">
          <a:xfrm>
            <a:off x="1835150" y="274638"/>
            <a:ext cx="69135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ru-RU" smtClean="0"/>
              <a:t>Click to edit Master title style</a:t>
            </a:r>
            <a:endParaRPr lang="ru-RU" smtClean="0"/>
          </a:p>
        </p:txBody>
      </p:sp>
      <p:sp>
        <p:nvSpPr>
          <p:cNvPr id="359427" name="Rectangle 3"/>
          <p:cNvSpPr>
            <a:spLocks noGrp="1" noChangeArrowheads="1"/>
          </p:cNvSpPr>
          <p:nvPr>
            <p:ph type="body" idx="1"/>
          </p:nvPr>
        </p:nvSpPr>
        <p:spPr bwMode="auto">
          <a:xfrm>
            <a:off x="1825625" y="1600200"/>
            <a:ext cx="69230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ru-RU" smtClean="0"/>
              <a:t>Click to edit Master text styles</a:t>
            </a:r>
            <a:endParaRPr lang="ru-RU" smtClean="0"/>
          </a:p>
          <a:p>
            <a:pPr lvl="1"/>
            <a:r>
              <a:rPr lang="ru-RU" smtClean="0"/>
              <a:t>Second level</a:t>
            </a:r>
            <a:endParaRPr lang="ru-RU" smtClean="0"/>
          </a:p>
          <a:p>
            <a:pPr lvl="2"/>
            <a:r>
              <a:rPr lang="ru-RU" smtClean="0"/>
              <a:t>Third level</a:t>
            </a:r>
            <a:endParaRPr lang="ru-RU" smtClean="0"/>
          </a:p>
          <a:p>
            <a:pPr lvl="3"/>
            <a:r>
              <a:rPr lang="ru-RU" smtClean="0"/>
              <a:t>Fourth level</a:t>
            </a:r>
            <a:endParaRPr lang="ru-RU" smtClean="0"/>
          </a:p>
          <a:p>
            <a:pPr lvl="4"/>
            <a:r>
              <a:rPr lang="ru-RU" smtClean="0"/>
              <a:t>Fifth level</a:t>
            </a:r>
            <a:endParaRPr lang="ru-RU" smtClean="0"/>
          </a:p>
        </p:txBody>
      </p:sp>
      <p:sp>
        <p:nvSpPr>
          <p:cNvPr id="3594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solidFill>
                  <a:schemeClr val="tx1"/>
                </a:solidFill>
                <a:latin typeface="+mn-lt"/>
              </a:defRPr>
            </a:lvl1pPr>
          </a:lstStyle>
          <a:p>
            <a:endParaRPr lang="ru-RU"/>
          </a:p>
        </p:txBody>
      </p:sp>
      <p:sp>
        <p:nvSpPr>
          <p:cNvPr id="3594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solidFill>
                  <a:schemeClr val="tx1"/>
                </a:solidFill>
                <a:latin typeface="+mn-lt"/>
              </a:defRPr>
            </a:lvl1pPr>
          </a:lstStyle>
          <a:p>
            <a:endParaRPr lang="ru-RU"/>
          </a:p>
        </p:txBody>
      </p:sp>
      <p:sp>
        <p:nvSpPr>
          <p:cNvPr id="3594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chemeClr val="tx1"/>
                </a:solidFill>
                <a:latin typeface="+mn-lt"/>
              </a:defRPr>
            </a:lvl1pPr>
          </a:lstStyle>
          <a:p>
            <a:fld id="{58548E53-7B71-485B-B537-DCA64D9DA1CC}" type="slidenum">
              <a:rPr lang="ru-RU"/>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85115" y="3382645"/>
            <a:ext cx="8587740" cy="1920240"/>
          </a:xfrm>
          <a:noFill/>
        </p:spPr>
        <p:txBody>
          <a:bodyPr/>
          <a:lstStyle/>
          <a:p>
            <a:r>
              <a:rPr lang="en-US">
                <a:latin typeface="Times New Roman" panose="02020603050405020304" charset="0"/>
                <a:cs typeface="Times New Roman" panose="02020603050405020304" charset="0"/>
              </a:rPr>
              <a:t>PYTHON FOR DATA SCIENCE AND MACHINE LEARNING - Getting Started </a:t>
            </a:r>
            <a:endParaRPr lang="en-US">
              <a:latin typeface="Times New Roman" panose="02020603050405020304" charset="0"/>
              <a:cs typeface="Times New Roman" panose="02020603050405020304" charset="0"/>
            </a:endParaRPr>
          </a:p>
        </p:txBody>
      </p:sp>
      <p:sp>
        <p:nvSpPr>
          <p:cNvPr id="34819" name="Rectangle 3"/>
          <p:cNvSpPr>
            <a:spLocks noGrp="1" noChangeArrowheads="1"/>
          </p:cNvSpPr>
          <p:nvPr>
            <p:ph type="subTitle" idx="1"/>
          </p:nvPr>
        </p:nvSpPr>
        <p:spPr>
          <a:xfrm>
            <a:off x="1119188" y="5949950"/>
            <a:ext cx="6908800" cy="576263"/>
          </a:xfrm>
        </p:spPr>
        <p:txBody>
          <a:bodyPr/>
          <a:lstStyle/>
          <a:p>
            <a:pPr>
              <a:lnSpc>
                <a:spcPct val="90000"/>
              </a:lnSpc>
            </a:pPr>
            <a:r>
              <a:rPr lang="en-US"/>
              <a:t>LearnVirtual</a:t>
            </a:r>
            <a:endParaRPr lang="en-US"/>
          </a:p>
        </p:txBody>
      </p:sp>
      <p:pic>
        <p:nvPicPr>
          <p:cNvPr id="2" name="Picture 1" descr="main-qimg-0bae652f0a90dd6987a6e4b4fbde5eb0"/>
          <p:cNvPicPr>
            <a:picLocks noChangeAspect="1"/>
          </p:cNvPicPr>
          <p:nvPr/>
        </p:nvPicPr>
        <p:blipFill>
          <a:blip r:embed="rId1"/>
          <a:stretch>
            <a:fillRect/>
          </a:stretch>
        </p:blipFill>
        <p:spPr>
          <a:xfrm>
            <a:off x="15875" y="5628640"/>
            <a:ext cx="2909570" cy="1219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0" y="56515"/>
            <a:ext cx="6913880" cy="965835"/>
          </a:xfrm>
        </p:spPr>
        <p:txBody>
          <a:bodyPr/>
          <a:p>
            <a:r>
              <a:rPr lang="en-US">
                <a:latin typeface="Times New Roman" panose="02020603050405020304" charset="0"/>
                <a:cs typeface="Times New Roman" panose="02020603050405020304" charset="0"/>
              </a:rPr>
              <a:t>GETTING FAMILIAR WITH JUPYTER NOTEBOOK INTERFACE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25625" y="1185545"/>
            <a:ext cx="7237095" cy="5487035"/>
          </a:xfrm>
        </p:spPr>
        <p:txBody>
          <a:bodyPr/>
          <a:p>
            <a:pPr marL="0" indent="0">
              <a:buNone/>
            </a:pPr>
            <a:r>
              <a:rPr lang="en-US">
                <a:solidFill>
                  <a:schemeClr val="tx1"/>
                </a:solidFill>
                <a:latin typeface="Times New Roman" panose="02020603050405020304" charset="0"/>
                <a:cs typeface="Times New Roman" panose="02020603050405020304" charset="0"/>
              </a:rPr>
              <a:t>The jupyter Dashboard is just like the computer file explorer, where you can view files in folders or sub-folders and rename or navigate through.</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You can rename files on the jupyter notebook by clicking on them. </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Upload - for uploading files directing from your system</a:t>
            </a:r>
            <a:endParaRPr lang="en-US">
              <a:solidFill>
                <a:schemeClr val="tx1"/>
              </a:solidFill>
              <a:latin typeface="Times New Roman" panose="02020603050405020304" charset="0"/>
              <a:cs typeface="Times New Roman" panose="02020603050405020304" charset="0"/>
            </a:endParaRPr>
          </a:p>
          <a:p>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the </a:t>
            </a:r>
            <a:r>
              <a:rPr lang="en-US" b="1">
                <a:solidFill>
                  <a:schemeClr val="tx1"/>
                </a:solidFill>
                <a:latin typeface="Times New Roman" panose="02020603050405020304" charset="0"/>
                <a:cs typeface="Times New Roman" panose="02020603050405020304" charset="0"/>
              </a:rPr>
              <a:t>' New'</a:t>
            </a:r>
            <a:r>
              <a:rPr lang="en-US">
                <a:solidFill>
                  <a:schemeClr val="tx1"/>
                </a:solidFill>
                <a:latin typeface="Times New Roman" panose="02020603050405020304" charset="0"/>
                <a:cs typeface="Times New Roman" panose="02020603050405020304" charset="0"/>
              </a:rPr>
              <a:t> tab is used for starting a new 'Notebook' in the format </a:t>
            </a:r>
            <a:r>
              <a:rPr lang="en-US" b="1">
                <a:solidFill>
                  <a:schemeClr val="tx1"/>
                </a:solidFill>
                <a:latin typeface="Times New Roman" panose="02020603050405020304" charset="0"/>
                <a:cs typeface="Times New Roman" panose="02020603050405020304" charset="0"/>
              </a:rPr>
              <a:t>.ipynb </a:t>
            </a:r>
            <a:r>
              <a:rPr lang="en-US">
                <a:solidFill>
                  <a:schemeClr val="tx1"/>
                </a:solidFill>
                <a:latin typeface="Times New Roman" panose="02020603050405020304" charset="0"/>
                <a:cs typeface="Times New Roman" panose="02020603050405020304" charset="0"/>
              </a:rPr>
              <a:t>(Interactive Python Notebook) </a:t>
            </a:r>
            <a:endParaRPr lang="en-US">
              <a:solidFill>
                <a:schemeClr val="tx1"/>
              </a:solidFill>
              <a:latin typeface="Times New Roman" panose="02020603050405020304" charset="0"/>
              <a:cs typeface="Times New Roman" panose="02020603050405020304" charset="0"/>
            </a:endParaRPr>
          </a:p>
          <a:p>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To start a new notebook, click on new and click on python 3.</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0" y="410210"/>
            <a:ext cx="6913880" cy="666115"/>
          </a:xfrm>
        </p:spPr>
        <p:txBody>
          <a:bodyPr/>
          <a:p>
            <a:r>
              <a:rPr lang="en-US">
                <a:latin typeface="Times New Roman" panose="02020603050405020304" charset="0"/>
                <a:cs typeface="Times New Roman" panose="02020603050405020304" charset="0"/>
                <a:sym typeface="+mn-ea"/>
              </a:rPr>
              <a:t>GETTING FAMILIAR WITH JUPYTER NOTEBOOK INTERFACE</a:t>
            </a:r>
            <a:br>
              <a:rPr lang="en-US">
                <a:latin typeface="Times New Roman" panose="02020603050405020304" charset="0"/>
                <a:cs typeface="Times New Roman" panose="02020603050405020304" charset="0"/>
              </a:rPr>
            </a:br>
            <a:endParaRPr lang="en-US"/>
          </a:p>
        </p:txBody>
      </p:sp>
      <p:pic>
        <p:nvPicPr>
          <p:cNvPr id="4" name="Content Placeholder 3" descr="Annotation 2020-04-06 181754"/>
          <p:cNvPicPr>
            <a:picLocks noChangeAspect="1"/>
          </p:cNvPicPr>
          <p:nvPr>
            <p:ph idx="1"/>
          </p:nvPr>
        </p:nvPicPr>
        <p:blipFill>
          <a:blip r:embed="rId1"/>
          <a:stretch>
            <a:fillRect/>
          </a:stretch>
        </p:blipFill>
        <p:spPr>
          <a:xfrm>
            <a:off x="1825625" y="1256030"/>
            <a:ext cx="6923405" cy="53225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0" y="410210"/>
            <a:ext cx="6913880" cy="666115"/>
          </a:xfrm>
        </p:spPr>
        <p:txBody>
          <a:bodyPr/>
          <a:p>
            <a:r>
              <a:rPr lang="en-US">
                <a:latin typeface="Times New Roman" panose="02020603050405020304" charset="0"/>
                <a:cs typeface="Times New Roman" panose="02020603050405020304" charset="0"/>
                <a:sym typeface="+mn-ea"/>
              </a:rPr>
              <a:t>GETTING FAMILIAR WITH JUPYTER NOTEBOOK INTERFACE</a:t>
            </a:r>
            <a:br>
              <a:rPr lang="en-US">
                <a:latin typeface="Times New Roman" panose="02020603050405020304" charset="0"/>
                <a:cs typeface="Times New Roman" panose="02020603050405020304" charset="0"/>
              </a:rPr>
            </a:br>
            <a:endParaRPr lang="en-US"/>
          </a:p>
        </p:txBody>
      </p:sp>
      <p:pic>
        <p:nvPicPr>
          <p:cNvPr id="5" name="Content Placeholder 4" descr="Annotation 2020-04-06 181833"/>
          <p:cNvPicPr>
            <a:picLocks noChangeAspect="1"/>
          </p:cNvPicPr>
          <p:nvPr>
            <p:ph idx="1"/>
          </p:nvPr>
        </p:nvPicPr>
        <p:blipFill>
          <a:blip r:embed="rId1"/>
          <a:stretch>
            <a:fillRect/>
          </a:stretch>
        </p:blipFill>
        <p:spPr>
          <a:xfrm>
            <a:off x="1835150" y="3548380"/>
            <a:ext cx="6923405" cy="3228975"/>
          </a:xfrm>
          <a:prstGeom prst="rect">
            <a:avLst/>
          </a:prstGeom>
        </p:spPr>
      </p:pic>
      <p:sp>
        <p:nvSpPr>
          <p:cNvPr id="6" name="Text Box 5"/>
          <p:cNvSpPr txBox="1"/>
          <p:nvPr/>
        </p:nvSpPr>
        <p:spPr>
          <a:xfrm>
            <a:off x="1835150" y="1242060"/>
            <a:ext cx="7311390" cy="230695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Jupyter Notebook is the interactive editor where codes are run in cells. The cells are used for input. Each cell can be run independently. Cells are numbered according to how they run. use </a:t>
            </a:r>
            <a:r>
              <a:rPr lang="en-US" sz="1600" b="1">
                <a:solidFill>
                  <a:schemeClr val="tx1"/>
                </a:solidFill>
                <a:latin typeface="Times New Roman" panose="02020603050405020304" charset="0"/>
                <a:cs typeface="Times New Roman" panose="02020603050405020304" charset="0"/>
              </a:rPr>
              <a:t>Shift + Enter </a:t>
            </a:r>
            <a:r>
              <a:rPr lang="en-US" sz="1600">
                <a:solidFill>
                  <a:schemeClr val="tx1"/>
                </a:solidFill>
                <a:latin typeface="Times New Roman" panose="02020603050405020304" charset="0"/>
                <a:cs typeface="Times New Roman" panose="02020603050405020304" charset="0"/>
              </a:rPr>
              <a:t>to run a cell.</a:t>
            </a:r>
            <a:endParaRPr lang="en-US" sz="1600">
              <a:solidFill>
                <a:schemeClr val="tx1"/>
              </a:solidFill>
              <a:latin typeface="Times New Roman" panose="02020603050405020304" charset="0"/>
              <a:cs typeface="Times New Roman" panose="02020603050405020304" charset="0"/>
            </a:endParaRPr>
          </a:p>
          <a:p>
            <a:pPr algn="just"/>
            <a:endParaRPr lang="en-US" sz="1600">
              <a:solidFill>
                <a:schemeClr val="tx1"/>
              </a:solidFill>
              <a:latin typeface="Times New Roman" panose="02020603050405020304" charset="0"/>
              <a:cs typeface="Times New Roman" panose="02020603050405020304" charset="0"/>
            </a:endParaRPr>
          </a:p>
          <a:p>
            <a:pPr algn="just"/>
            <a:r>
              <a:rPr lang="en-US" sz="1600">
                <a:solidFill>
                  <a:schemeClr val="tx1"/>
                </a:solidFill>
                <a:latin typeface="Times New Roman" panose="02020603050405020304" charset="0"/>
                <a:cs typeface="Times New Roman" panose="02020603050405020304" charset="0"/>
              </a:rPr>
              <a:t>You can also switch between cells using the arrow keys on your keyboard. </a:t>
            </a:r>
            <a:endParaRPr lang="en-US" sz="1600">
              <a:solidFill>
                <a:schemeClr val="tx1"/>
              </a:solidFill>
              <a:latin typeface="Times New Roman" panose="02020603050405020304" charset="0"/>
              <a:cs typeface="Times New Roman" panose="02020603050405020304" charset="0"/>
            </a:endParaRPr>
          </a:p>
          <a:p>
            <a:pPr algn="just"/>
            <a:r>
              <a:rPr lang="en-US" sz="1600">
                <a:solidFill>
                  <a:schemeClr val="tx1"/>
                </a:solidFill>
                <a:latin typeface="Times New Roman" panose="02020603050405020304" charset="0"/>
                <a:cs typeface="Times New Roman" panose="02020603050405020304" charset="0"/>
              </a:rPr>
              <a:t>You can also switch between codes and plain text(Markdown) using the ' </a:t>
            </a:r>
            <a:r>
              <a:rPr lang="en-US" sz="1600" b="1">
                <a:solidFill>
                  <a:schemeClr val="tx1"/>
                </a:solidFill>
                <a:latin typeface="Times New Roman" panose="02020603050405020304" charset="0"/>
                <a:cs typeface="Times New Roman" panose="02020603050405020304" charset="0"/>
              </a:rPr>
              <a:t>Y' </a:t>
            </a:r>
            <a:r>
              <a:rPr lang="en-US" sz="1600">
                <a:solidFill>
                  <a:schemeClr val="tx1"/>
                </a:solidFill>
                <a:latin typeface="Times New Roman" panose="02020603050405020304" charset="0"/>
                <a:cs typeface="Times New Roman" panose="02020603050405020304" charset="0"/>
              </a:rPr>
              <a:t>key- for code and '</a:t>
            </a:r>
            <a:r>
              <a:rPr lang="en-US" sz="1600" b="1">
                <a:solidFill>
                  <a:schemeClr val="tx1"/>
                </a:solidFill>
                <a:latin typeface="Times New Roman" panose="02020603050405020304" charset="0"/>
                <a:cs typeface="Times New Roman" panose="02020603050405020304" charset="0"/>
              </a:rPr>
              <a:t>M' </a:t>
            </a:r>
            <a:r>
              <a:rPr lang="en-US" sz="1600">
                <a:solidFill>
                  <a:schemeClr val="tx1"/>
                </a:solidFill>
                <a:latin typeface="Times New Roman" panose="02020603050405020304" charset="0"/>
                <a:cs typeface="Times New Roman" panose="02020603050405020304" charset="0"/>
              </a:rPr>
              <a:t>key- for markdown</a:t>
            </a:r>
            <a:endParaRPr lang="en-US" sz="1600">
              <a:solidFill>
                <a:schemeClr val="tx1"/>
              </a:solidFill>
              <a:latin typeface="Times New Roman" panose="02020603050405020304" charset="0"/>
              <a:cs typeface="Times New Roman" panose="02020603050405020304" charset="0"/>
            </a:endParaRPr>
          </a:p>
          <a:p>
            <a:pPr algn="just"/>
            <a:r>
              <a:rPr lang="en-US" sz="1600">
                <a:solidFill>
                  <a:schemeClr val="tx1"/>
                </a:solidFill>
                <a:latin typeface="Times New Roman" panose="02020603050405020304" charset="0"/>
                <a:cs typeface="Times New Roman" panose="02020603050405020304" charset="0"/>
              </a:rPr>
              <a:t>Insert new cells using the plus ' +' sign, cut cells using the scissors sign on the jupyter notebook</a:t>
            </a:r>
            <a:endParaRPr lang="en-US" sz="16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ownload (1)"/>
          <p:cNvPicPr>
            <a:picLocks noChangeAspect="1"/>
          </p:cNvPicPr>
          <p:nvPr>
            <p:ph idx="1"/>
          </p:nvPr>
        </p:nvPicPr>
        <p:blipFill>
          <a:blip r:embed="rId1"/>
          <a:stretch>
            <a:fillRect/>
          </a:stretch>
        </p:blipFill>
        <p:spPr>
          <a:xfrm>
            <a:off x="2539365" y="1542415"/>
            <a:ext cx="5931535" cy="47777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1770" y="1442085"/>
            <a:ext cx="8869680" cy="763270"/>
          </a:xfrm>
        </p:spPr>
        <p:txBody>
          <a:bodyPr/>
          <a:lstStyle/>
          <a:p>
            <a:pPr algn="ctr"/>
            <a:r>
              <a:rPr lang="en-US" altLang="uk-UA" sz="4800" b="1">
                <a:latin typeface="Times New Roman" panose="02020603050405020304" charset="0"/>
                <a:cs typeface="Times New Roman" panose="02020603050405020304" charset="0"/>
              </a:rPr>
              <a:t>Getting Started</a:t>
            </a:r>
            <a:endParaRPr lang="en-US" altLang="uk-UA" sz="4800" b="1">
              <a:latin typeface="Times New Roman" panose="02020603050405020304" charset="0"/>
              <a:cs typeface="Times New Roman" panose="02020603050405020304" charset="0"/>
            </a:endParaRPr>
          </a:p>
        </p:txBody>
      </p:sp>
      <p:sp>
        <p:nvSpPr>
          <p:cNvPr id="36867" name="Rectangle 3"/>
          <p:cNvSpPr>
            <a:spLocks noGrp="1" noChangeArrowheads="1"/>
          </p:cNvSpPr>
          <p:nvPr>
            <p:ph type="body" idx="1"/>
          </p:nvPr>
        </p:nvSpPr>
        <p:spPr>
          <a:xfrm>
            <a:off x="-12065" y="2178050"/>
            <a:ext cx="9074150" cy="4346575"/>
          </a:xfrm>
        </p:spPr>
        <p:txBody>
          <a:bodyPr/>
          <a:lstStyle/>
          <a:p>
            <a:pPr>
              <a:lnSpc>
                <a:spcPct val="80000"/>
              </a:lnSpc>
            </a:pPr>
            <a:endParaRPr lang="en-US" altLang="uk-UA"/>
          </a:p>
          <a:p>
            <a:pPr>
              <a:lnSpc>
                <a:spcPct val="80000"/>
              </a:lnSpc>
            </a:pPr>
            <a:r>
              <a:rPr lang="en-US" altLang="uk-UA"/>
              <a:t>Welcome</a:t>
            </a:r>
            <a:endParaRPr lang="en-US" altLang="uk-UA"/>
          </a:p>
          <a:p>
            <a:pPr marL="0" indent="0">
              <a:lnSpc>
                <a:spcPct val="80000"/>
              </a:lnSpc>
              <a:buNone/>
            </a:pPr>
            <a:endParaRPr lang="en-US" altLang="uk-UA"/>
          </a:p>
          <a:p>
            <a:pPr>
              <a:lnSpc>
                <a:spcPct val="80000"/>
              </a:lnSpc>
            </a:pPr>
            <a:r>
              <a:rPr lang="en-US" altLang="uk-UA"/>
              <a:t>Introduction of Tutors</a:t>
            </a:r>
            <a:endParaRPr lang="en-US" altLang="uk-UA"/>
          </a:p>
          <a:p>
            <a:pPr marL="0" indent="0">
              <a:lnSpc>
                <a:spcPct val="80000"/>
              </a:lnSpc>
              <a:buNone/>
            </a:pPr>
            <a:endParaRPr lang="en-US" altLang="uk-UA"/>
          </a:p>
          <a:p>
            <a:pPr>
              <a:lnSpc>
                <a:spcPct val="80000"/>
              </a:lnSpc>
            </a:pPr>
            <a:r>
              <a:rPr lang="en-US" altLang="uk-UA"/>
              <a:t>Brief of Program</a:t>
            </a:r>
            <a:endParaRPr lang="en-US" altLang="uk-UA"/>
          </a:p>
          <a:p>
            <a:pPr marL="0" indent="0">
              <a:lnSpc>
                <a:spcPct val="80000"/>
              </a:lnSpc>
              <a:buNone/>
            </a:pPr>
            <a:endParaRPr lang="en-US" altLang="uk-UA"/>
          </a:p>
          <a:p>
            <a:pPr>
              <a:lnSpc>
                <a:spcPct val="80000"/>
              </a:lnSpc>
            </a:pPr>
            <a:r>
              <a:rPr lang="en-US" altLang="uk-UA"/>
              <a:t>Installation of required software packages</a:t>
            </a:r>
            <a:endParaRPr lang="en-US" altLang="uk-UA"/>
          </a:p>
          <a:p>
            <a:pPr>
              <a:lnSpc>
                <a:spcPct val="80000"/>
              </a:lnSpc>
            </a:pPr>
            <a:endParaRPr lang="en-US" altLang="uk-UA"/>
          </a:p>
          <a:p>
            <a:pPr>
              <a:lnSpc>
                <a:spcPct val="80000"/>
              </a:lnSpc>
            </a:pPr>
            <a:r>
              <a:rPr lang="en-US" altLang="uk-UA"/>
              <a:t>Getting Familiar with Jupyter Notebook and how to Navigate</a:t>
            </a:r>
            <a:endParaRPr lang="en-US" altLang="uk-UA"/>
          </a:p>
          <a:p>
            <a:pPr>
              <a:lnSpc>
                <a:spcPct val="80000"/>
              </a:lnSpc>
            </a:pPr>
            <a:endParaRPr lang="en-US" altLang="uk-UA"/>
          </a:p>
          <a:p>
            <a:pPr marL="0" indent="0">
              <a:lnSpc>
                <a:spcPct val="80000"/>
              </a:lnSpc>
              <a:buNone/>
            </a:pPr>
            <a:endParaRPr lang="en-US" alt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33655"/>
            <a:ext cx="6913880" cy="774065"/>
          </a:xfrm>
        </p:spPr>
        <p:txBody>
          <a:bodyPr/>
          <a:lstStyle/>
          <a:p>
            <a:pPr algn="ctr"/>
            <a:r>
              <a:rPr lang="en-US" b="1">
                <a:latin typeface="Times New Roman" panose="02020603050405020304" charset="0"/>
                <a:cs typeface="Times New Roman" panose="02020603050405020304" charset="0"/>
              </a:rPr>
              <a:t>Introduction of Tutors</a:t>
            </a:r>
            <a:endParaRPr lang="en-US" b="1">
              <a:latin typeface="Times New Roman" panose="02020603050405020304" charset="0"/>
              <a:cs typeface="Times New Roman" panose="02020603050405020304" charset="0"/>
            </a:endParaRPr>
          </a:p>
        </p:txBody>
      </p:sp>
      <p:sp>
        <p:nvSpPr>
          <p:cNvPr id="3" name="Content Placeholder 2"/>
          <p:cNvSpPr/>
          <p:nvPr>
            <p:ph idx="1"/>
          </p:nvPr>
        </p:nvSpPr>
        <p:spPr>
          <a:xfrm>
            <a:off x="1825625" y="890905"/>
            <a:ext cx="7360920" cy="6068695"/>
          </a:xfrm>
        </p:spPr>
        <p:txBody>
          <a:bodyPr/>
          <a:p>
            <a:r>
              <a:rPr lang="en-US">
                <a:solidFill>
                  <a:schemeClr val="tx1"/>
                </a:solidFill>
                <a:latin typeface="Times New Roman" panose="02020603050405020304" charset="0"/>
                <a:cs typeface="Times New Roman" panose="02020603050405020304" charset="0"/>
              </a:rPr>
              <a:t>Aminah Mardiyyah Rufai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Social media handles: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@diyyah92</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 https://www.linkedin.com/in/aminah-mardiyyah-rufa-i/</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Fatimah Tasallah Rufai</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Social media handles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@hijabiicoder</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 https://www.linkedin.com/in/fatimah-rufai-16b10418a/</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Adeola Lawal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Social Media handles:</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@azlawal_lawal</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 https://www.linkedin.com/in/adeola-lawal/</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33655"/>
            <a:ext cx="6913880" cy="680085"/>
          </a:xfrm>
        </p:spPr>
        <p:txBody>
          <a:bodyPr/>
          <a:lstStyle/>
          <a:p>
            <a:pPr algn="ctr"/>
            <a:r>
              <a:rPr lang="en-US" b="1">
                <a:latin typeface="Times New Roman" panose="02020603050405020304" charset="0"/>
                <a:cs typeface="Times New Roman" panose="02020603050405020304" charset="0"/>
              </a:rPr>
              <a:t>Introduction of Tutors</a:t>
            </a:r>
            <a:endParaRPr lang="en-US" b="1">
              <a:latin typeface="Times New Roman" panose="02020603050405020304" charset="0"/>
              <a:cs typeface="Times New Roman" panose="02020603050405020304" charset="0"/>
            </a:endParaRPr>
          </a:p>
        </p:txBody>
      </p:sp>
      <p:sp>
        <p:nvSpPr>
          <p:cNvPr id="3" name="Content Placeholder 2"/>
          <p:cNvSpPr/>
          <p:nvPr>
            <p:ph idx="1"/>
          </p:nvPr>
        </p:nvSpPr>
        <p:spPr>
          <a:xfrm>
            <a:off x="1825625" y="713105"/>
            <a:ext cx="7360920" cy="6246495"/>
          </a:xfrm>
        </p:spPr>
        <p:txBody>
          <a:bodyPr/>
          <a:p>
            <a:r>
              <a:rPr lang="en-US">
                <a:solidFill>
                  <a:schemeClr val="tx1"/>
                </a:solidFill>
                <a:latin typeface="Times New Roman" panose="02020603050405020304" charset="0"/>
                <a:cs typeface="Times New Roman" panose="02020603050405020304" charset="0"/>
              </a:rPr>
              <a:t>Arimoro Olayinka</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Social media handles: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@a_predicare</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 https://www.linkedin.com/in/olayinka-arimoro-9279a1179/</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Akintoye Stephen</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Social media handles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@Pee_Still</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-https://www.linkedin.com/in/akintoye-stephen-201a09a8/</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Olah Femi Johnson</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Social Media handles:</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@olahfemi</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-https://www.linkedin.com/in/olahfemi/</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0" y="206375"/>
            <a:ext cx="7199630" cy="681990"/>
          </a:xfrm>
        </p:spPr>
        <p:txBody>
          <a:bodyPr/>
          <a:p>
            <a:pPr algn="ctr"/>
            <a:r>
              <a:rPr lang="en-US" b="1">
                <a:latin typeface="Times New Roman" panose="02020603050405020304" charset="0"/>
                <a:cs typeface="Times New Roman" panose="02020603050405020304" charset="0"/>
              </a:rPr>
              <a:t>Brief of Program</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25625" y="889000"/>
            <a:ext cx="7291070" cy="5893435"/>
          </a:xfrm>
        </p:spPr>
        <p:txBody>
          <a:bodyPr/>
          <a:p>
            <a:r>
              <a:rPr lang="en-US" sz="1600">
                <a:solidFill>
                  <a:schemeClr val="tx1"/>
                </a:solidFill>
                <a:latin typeface="Times New Roman" panose="02020603050405020304" charset="0"/>
                <a:cs typeface="Times New Roman" panose="02020603050405020304" charset="0"/>
              </a:rPr>
              <a:t>Introduction to Python</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Getting Started with DataScience (Statistics and SQL)</a:t>
            </a:r>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Introduction to Machine Learning (Modelling and Evaluation Metrics)</a:t>
            </a:r>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rPr>
              <a:t>REQUIRED SOFWARE PACKAGE - “ </a:t>
            </a:r>
            <a:r>
              <a:rPr lang="en-US" sz="1600">
                <a:solidFill>
                  <a:schemeClr val="tx1"/>
                </a:solidFill>
                <a:latin typeface="Times New Roman" panose="02020603050405020304" charset="0"/>
                <a:cs typeface="Times New Roman" panose="02020603050405020304" charset="0"/>
              </a:rPr>
              <a:t>Anaconda software distribution- Jupyter Notebook and MySQL” </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r>
              <a:rPr lang="en-US" sz="1800" b="1">
                <a:solidFill>
                  <a:schemeClr val="tx1"/>
                </a:solidFill>
                <a:latin typeface="Times New Roman" panose="02020603050405020304" charset="0"/>
                <a:cs typeface="Times New Roman" panose="02020603050405020304" charset="0"/>
              </a:rPr>
              <a:t>Basic Python Libraries for Data Science and Machine Learning</a:t>
            </a:r>
            <a:endParaRPr lang="en-US" sz="1600" b="1">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rPr>
              <a:t>- </a:t>
            </a:r>
            <a:r>
              <a:rPr lang="en-US" sz="1600" b="1">
                <a:solidFill>
                  <a:schemeClr val="tx1"/>
                </a:solidFill>
                <a:latin typeface="Times New Roman" panose="02020603050405020304" charset="0"/>
                <a:cs typeface="Times New Roman" panose="02020603050405020304" charset="0"/>
                <a:sym typeface="+mn-ea"/>
              </a:rPr>
              <a:t>PANDAS</a:t>
            </a:r>
            <a:r>
              <a:rPr lang="en-US" sz="1600">
                <a:solidFill>
                  <a:schemeClr val="tx1"/>
                </a:solidFill>
                <a:latin typeface="Times New Roman" panose="02020603050405020304" charset="0"/>
                <a:cs typeface="Times New Roman" panose="02020603050405020304" charset="0"/>
                <a:sym typeface="+mn-ea"/>
              </a:rPr>
              <a:t>(</a:t>
            </a:r>
            <a:r>
              <a:rPr lang="en-US" sz="1600" b="1">
                <a:solidFill>
                  <a:schemeClr val="tx1"/>
                </a:solidFill>
                <a:latin typeface="Times New Roman" panose="02020603050405020304" charset="0"/>
                <a:cs typeface="Times New Roman" panose="02020603050405020304" charset="0"/>
                <a:sym typeface="+mn-ea"/>
              </a:rPr>
              <a:t>Pan</a:t>
            </a:r>
            <a:r>
              <a:rPr lang="en-US" sz="1600">
                <a:solidFill>
                  <a:schemeClr val="tx1"/>
                </a:solidFill>
                <a:latin typeface="Times New Roman" panose="02020603050405020304" charset="0"/>
                <a:cs typeface="Times New Roman" panose="02020603050405020304" charset="0"/>
                <a:sym typeface="+mn-ea"/>
              </a:rPr>
              <a:t>el </a:t>
            </a:r>
            <a:r>
              <a:rPr lang="en-US" sz="1600" b="1">
                <a:solidFill>
                  <a:schemeClr val="tx1"/>
                </a:solidFill>
                <a:latin typeface="Times New Roman" panose="02020603050405020304" charset="0"/>
                <a:cs typeface="Times New Roman" panose="02020603050405020304" charset="0"/>
                <a:sym typeface="+mn-ea"/>
              </a:rPr>
              <a:t>Da</a:t>
            </a:r>
            <a:r>
              <a:rPr lang="en-US" sz="1600">
                <a:solidFill>
                  <a:schemeClr val="tx1"/>
                </a:solidFill>
                <a:latin typeface="Times New Roman" panose="02020603050405020304" charset="0"/>
                <a:cs typeface="Times New Roman" panose="02020603050405020304" charset="0"/>
                <a:sym typeface="+mn-ea"/>
              </a:rPr>
              <a:t>ta(</a:t>
            </a:r>
            <a:r>
              <a:rPr lang="en-US" sz="1600" b="1">
                <a:solidFill>
                  <a:schemeClr val="tx1"/>
                </a:solidFill>
                <a:latin typeface="Times New Roman" panose="02020603050405020304" charset="0"/>
                <a:cs typeface="Times New Roman" panose="02020603050405020304" charset="0"/>
                <a:sym typeface="+mn-ea"/>
              </a:rPr>
              <a:t>S</a:t>
            </a:r>
            <a:r>
              <a:rPr lang="en-US" sz="1600">
                <a:solidFill>
                  <a:schemeClr val="tx1"/>
                </a:solidFill>
                <a:latin typeface="Times New Roman" panose="02020603050405020304" charset="0"/>
                <a:cs typeface="Times New Roman" panose="02020603050405020304" charset="0"/>
                <a:sym typeface="+mn-ea"/>
              </a:rPr>
              <a:t>)) - for data preprocessing.</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sym typeface="+mn-ea"/>
              </a:rPr>
              <a:t>- NUMPY(Num</a:t>
            </a:r>
            <a:r>
              <a:rPr lang="en-US" sz="1600">
                <a:solidFill>
                  <a:schemeClr val="tx1"/>
                </a:solidFill>
                <a:latin typeface="Times New Roman" panose="02020603050405020304" charset="0"/>
                <a:cs typeface="Times New Roman" panose="02020603050405020304" charset="0"/>
                <a:sym typeface="+mn-ea"/>
              </a:rPr>
              <a:t>erical </a:t>
            </a:r>
            <a:r>
              <a:rPr lang="en-US" sz="1600" b="1">
                <a:solidFill>
                  <a:schemeClr val="tx1"/>
                </a:solidFill>
                <a:latin typeface="Times New Roman" panose="02020603050405020304" charset="0"/>
                <a:cs typeface="Times New Roman" panose="02020603050405020304" charset="0"/>
                <a:sym typeface="+mn-ea"/>
              </a:rPr>
              <a:t>Py</a:t>
            </a:r>
            <a:r>
              <a:rPr lang="en-US" sz="1600">
                <a:solidFill>
                  <a:schemeClr val="tx1"/>
                </a:solidFill>
                <a:latin typeface="Times New Roman" panose="02020603050405020304" charset="0"/>
                <a:cs typeface="Times New Roman" panose="02020603050405020304" charset="0"/>
                <a:sym typeface="+mn-ea"/>
              </a:rPr>
              <a:t>thon) - for linear algebra</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sym typeface="+mn-ea"/>
              </a:rPr>
              <a:t>- MATPLOTLIB - </a:t>
            </a:r>
            <a:r>
              <a:rPr lang="en-US" sz="1600">
                <a:solidFill>
                  <a:schemeClr val="tx1"/>
                </a:solidFill>
                <a:latin typeface="Times New Roman" panose="02020603050405020304" charset="0"/>
                <a:cs typeface="Times New Roman" panose="02020603050405020304" charset="0"/>
                <a:sym typeface="+mn-ea"/>
              </a:rPr>
              <a:t>for data visualization</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sym typeface="+mn-ea"/>
              </a:rPr>
              <a:t>- SEABORN - </a:t>
            </a:r>
            <a:r>
              <a:rPr lang="en-US" sz="1600">
                <a:solidFill>
                  <a:schemeClr val="tx1"/>
                </a:solidFill>
                <a:latin typeface="Times New Roman" panose="02020603050405020304" charset="0"/>
                <a:cs typeface="Times New Roman" panose="02020603050405020304" charset="0"/>
                <a:sym typeface="+mn-ea"/>
              </a:rPr>
              <a:t>also for visualization</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sym typeface="+mn-ea"/>
              </a:rPr>
              <a:t>- SCIKITLEARN(SKLearn) - </a:t>
            </a:r>
            <a:r>
              <a:rPr lang="en-US" sz="1600">
                <a:solidFill>
                  <a:schemeClr val="tx1"/>
                </a:solidFill>
                <a:latin typeface="Times New Roman" panose="02020603050405020304" charset="0"/>
                <a:cs typeface="Times New Roman" panose="02020603050405020304" charset="0"/>
                <a:sym typeface="+mn-ea"/>
              </a:rPr>
              <a:t>for working with classical ML algortihms</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pPr marL="0" indent="0">
              <a:buNone/>
            </a:pPr>
            <a:endParaRPr lang="en-US" b="1">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0" y="124460"/>
            <a:ext cx="6913880" cy="680085"/>
          </a:xfrm>
        </p:spPr>
        <p:txBody>
          <a:bodyPr/>
          <a:p>
            <a:pPr algn="ctr"/>
            <a:r>
              <a:rPr lang="en-US" b="1">
                <a:latin typeface="Times New Roman" panose="02020603050405020304" charset="0"/>
                <a:cs typeface="Times New Roman" panose="02020603050405020304" charset="0"/>
              </a:rPr>
              <a:t>INSTALLING ANACONDA</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25625" y="804545"/>
            <a:ext cx="7251700" cy="5908675"/>
          </a:xfrm>
        </p:spPr>
        <p:txBody>
          <a:bodyPr/>
          <a:p>
            <a:r>
              <a:rPr lang="en-US" sz="1800">
                <a:solidFill>
                  <a:schemeClr val="tx1"/>
                </a:solidFill>
                <a:latin typeface="Times New Roman" panose="02020603050405020304" charset="0"/>
                <a:cs typeface="Times New Roman" panose="02020603050405020304" charset="0"/>
              </a:rPr>
              <a:t>visit the website : “ https://www.anaconda.com/distribution/ ”</a:t>
            </a:r>
            <a:endParaRPr lang="en-US" sz="1800">
              <a:solidFill>
                <a:schemeClr val="tx1"/>
              </a:solidFill>
              <a:latin typeface="Times New Roman" panose="02020603050405020304" charset="0"/>
              <a:cs typeface="Times New Roman" panose="02020603050405020304" charset="0"/>
            </a:endParaRPr>
          </a:p>
          <a:p>
            <a:pPr marL="0" indent="0">
              <a:buNone/>
            </a:pPr>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Click on download :</a:t>
            </a:r>
            <a:endParaRPr lang="en-US" sz="1800">
              <a:solidFill>
                <a:schemeClr val="tx1"/>
              </a:solidFill>
              <a:latin typeface="Times New Roman" panose="02020603050405020304" charset="0"/>
              <a:cs typeface="Times New Roman" panose="02020603050405020304" charset="0"/>
            </a:endParaRPr>
          </a:p>
          <a:p>
            <a:pPr marL="0" indent="0">
              <a:buNone/>
            </a:pPr>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Choose your operating system - Windows, mac, Linux </a:t>
            </a:r>
            <a:endParaRPr lang="en-US" sz="1800">
              <a:solidFill>
                <a:schemeClr val="tx1"/>
              </a:solidFill>
              <a:latin typeface="Times New Roman" panose="02020603050405020304" charset="0"/>
              <a:cs typeface="Times New Roman" panose="02020603050405020304" charset="0"/>
            </a:endParaRPr>
          </a:p>
          <a:p>
            <a:pPr marL="0" indent="0">
              <a:buNone/>
            </a:pPr>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Download(64bit or 32bit)</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Go to download folder:</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Follow the prompt by the installer.</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Launch Anaconda Navigator from your Start Menu</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or alternatively Launch Juputer Notebook from the Start Menu (Best)</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Jupyter Notebook works on your browser </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59610" y="56515"/>
            <a:ext cx="6913880" cy="843280"/>
          </a:xfrm>
        </p:spPr>
        <p:txBody>
          <a:bodyPr/>
          <a:p>
            <a:pPr algn="ctr"/>
            <a:r>
              <a:rPr lang="en-US" b="1">
                <a:latin typeface="Times New Roman" panose="02020603050405020304" charset="0"/>
                <a:cs typeface="Times New Roman" panose="02020603050405020304" charset="0"/>
              </a:rPr>
              <a:t>INSTALLATION PROCESS</a:t>
            </a:r>
            <a:endParaRPr lang="en-US" b="1">
              <a:latin typeface="Times New Roman" panose="02020603050405020304" charset="0"/>
              <a:cs typeface="Times New Roman" panose="02020603050405020304" charset="0"/>
            </a:endParaRPr>
          </a:p>
        </p:txBody>
      </p:sp>
      <p:pic>
        <p:nvPicPr>
          <p:cNvPr id="4" name="Content Placeholder 3" descr="Annotation 2020-04-06 180219"/>
          <p:cNvPicPr>
            <a:picLocks noChangeAspect="1"/>
          </p:cNvPicPr>
          <p:nvPr>
            <p:ph idx="1"/>
          </p:nvPr>
        </p:nvPicPr>
        <p:blipFill>
          <a:blip r:embed="rId1"/>
          <a:stretch>
            <a:fillRect/>
          </a:stretch>
        </p:blipFill>
        <p:spPr>
          <a:xfrm>
            <a:off x="1825625" y="1807210"/>
            <a:ext cx="7249160" cy="5009515"/>
          </a:xfrm>
          <a:prstGeom prst="rect">
            <a:avLst/>
          </a:prstGeom>
        </p:spPr>
      </p:pic>
      <p:sp>
        <p:nvSpPr>
          <p:cNvPr id="6" name="Text Box 5"/>
          <p:cNvSpPr txBox="1"/>
          <p:nvPr/>
        </p:nvSpPr>
        <p:spPr>
          <a:xfrm>
            <a:off x="1826260" y="791845"/>
            <a:ext cx="7047865" cy="1014730"/>
          </a:xfrm>
          <a:prstGeom prst="rect">
            <a:avLst/>
          </a:prstGeom>
          <a:noFill/>
        </p:spPr>
        <p:txBody>
          <a:bodyPr wrap="square" rtlCol="0">
            <a:spAutoFit/>
          </a:bodyPr>
          <a:p>
            <a:r>
              <a:rPr lang="en-US">
                <a:solidFill>
                  <a:schemeClr val="tx1"/>
                </a:solidFill>
                <a:latin typeface="Times New Roman" panose="02020603050405020304" charset="0"/>
                <a:cs typeface="Times New Roman" panose="02020603050405020304" charset="0"/>
              </a:rPr>
              <a:t>1. Visit the website. Click on your operating system type. Choose accordingly(34bit or 64bit). View your system type on the 'system propertie on your computer.</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27530" y="111125"/>
            <a:ext cx="6921500" cy="487680"/>
          </a:xfrm>
        </p:spPr>
        <p:txBody>
          <a:bodyPr/>
          <a:p>
            <a:pPr algn="ctr"/>
            <a:r>
              <a:rPr lang="en-US" b="1">
                <a:latin typeface="Times New Roman" panose="02020603050405020304" charset="0"/>
                <a:cs typeface="Times New Roman" panose="02020603050405020304" charset="0"/>
              </a:rPr>
              <a:t>INSTALLATION PROCESS</a:t>
            </a:r>
            <a:endParaRPr lang="en-US" b="1">
              <a:latin typeface="Times New Roman" panose="02020603050405020304" charset="0"/>
              <a:cs typeface="Times New Roman" panose="02020603050405020304" charset="0"/>
            </a:endParaRPr>
          </a:p>
        </p:txBody>
      </p:sp>
      <p:sp>
        <p:nvSpPr>
          <p:cNvPr id="6" name="Text Box 5"/>
          <p:cNvSpPr txBox="1"/>
          <p:nvPr/>
        </p:nvSpPr>
        <p:spPr>
          <a:xfrm>
            <a:off x="1826260" y="791845"/>
            <a:ext cx="7047865" cy="706755"/>
          </a:xfrm>
          <a:prstGeom prst="rect">
            <a:avLst/>
          </a:prstGeom>
          <a:noFill/>
        </p:spPr>
        <p:txBody>
          <a:bodyPr wrap="square" rtlCol="0">
            <a:spAutoFit/>
          </a:bodyPr>
          <a:p>
            <a:r>
              <a:rPr lang="en-US">
                <a:solidFill>
                  <a:schemeClr val="tx1"/>
                </a:solidFill>
                <a:latin typeface="Times New Roman" panose="02020603050405020304" charset="0"/>
                <a:cs typeface="Times New Roman" panose="02020603050405020304" charset="0"/>
              </a:rPr>
              <a:t>Follow th prompt of the installer. Click on finish when it's done. Lauch the Anaconda Navigator Dashboard from the </a:t>
            </a:r>
            <a:r>
              <a:rPr lang="en-US" b="1">
                <a:solidFill>
                  <a:schemeClr val="tx1"/>
                </a:solidFill>
                <a:latin typeface="Times New Roman" panose="02020603050405020304" charset="0"/>
                <a:cs typeface="Times New Roman" panose="02020603050405020304" charset="0"/>
              </a:rPr>
              <a:t>Start menu</a:t>
            </a:r>
            <a:endParaRPr lang="en-US" b="1">
              <a:solidFill>
                <a:schemeClr val="tx1"/>
              </a:solidFill>
              <a:latin typeface="Times New Roman" panose="02020603050405020304" charset="0"/>
              <a:cs typeface="Times New Roman" panose="02020603050405020304" charset="0"/>
            </a:endParaRPr>
          </a:p>
        </p:txBody>
      </p:sp>
      <p:pic>
        <p:nvPicPr>
          <p:cNvPr id="5" name="Content Placeholder 4" descr="Annotation 2020-04-06 175842"/>
          <p:cNvPicPr>
            <a:picLocks noChangeAspect="1"/>
          </p:cNvPicPr>
          <p:nvPr>
            <p:ph sz="half" idx="1"/>
          </p:nvPr>
        </p:nvPicPr>
        <p:blipFill>
          <a:blip r:embed="rId1"/>
          <a:stretch>
            <a:fillRect/>
          </a:stretch>
        </p:blipFill>
        <p:spPr>
          <a:xfrm>
            <a:off x="1825625" y="1588770"/>
            <a:ext cx="3384550" cy="5116830"/>
          </a:xfrm>
          <a:prstGeom prst="rect">
            <a:avLst/>
          </a:prstGeom>
        </p:spPr>
      </p:pic>
      <p:pic>
        <p:nvPicPr>
          <p:cNvPr id="7" name="Content Placeholder 6" descr="Annotation 2020-04-06 175949"/>
          <p:cNvPicPr>
            <a:picLocks noChangeAspect="1"/>
          </p:cNvPicPr>
          <p:nvPr>
            <p:ph sz="half" idx="2"/>
          </p:nvPr>
        </p:nvPicPr>
        <p:blipFill>
          <a:blip r:embed="rId2"/>
          <a:stretch>
            <a:fillRect/>
          </a:stretch>
        </p:blipFill>
        <p:spPr>
          <a:xfrm>
            <a:off x="5362575" y="1588770"/>
            <a:ext cx="3632200" cy="51174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59610" y="56515"/>
            <a:ext cx="6913880" cy="843280"/>
          </a:xfrm>
        </p:spPr>
        <p:txBody>
          <a:bodyPr/>
          <a:p>
            <a:pPr algn="ctr"/>
            <a:r>
              <a:rPr lang="en-US" b="1">
                <a:latin typeface="Times New Roman" panose="02020603050405020304" charset="0"/>
                <a:cs typeface="Times New Roman" panose="02020603050405020304" charset="0"/>
              </a:rPr>
              <a:t>INSTALLATION PROCESS</a:t>
            </a:r>
            <a:endParaRPr lang="en-US" b="1">
              <a:latin typeface="Times New Roman" panose="02020603050405020304" charset="0"/>
              <a:cs typeface="Times New Roman" panose="02020603050405020304" charset="0"/>
            </a:endParaRPr>
          </a:p>
        </p:txBody>
      </p:sp>
      <p:sp>
        <p:nvSpPr>
          <p:cNvPr id="6" name="Text Box 5"/>
          <p:cNvSpPr txBox="1"/>
          <p:nvPr/>
        </p:nvSpPr>
        <p:spPr>
          <a:xfrm>
            <a:off x="1826260" y="791845"/>
            <a:ext cx="7047865" cy="706755"/>
          </a:xfrm>
          <a:prstGeom prst="rect">
            <a:avLst/>
          </a:prstGeom>
          <a:noFill/>
        </p:spPr>
        <p:txBody>
          <a:bodyPr wrap="square" rtlCol="0">
            <a:spAutoFit/>
          </a:bodyPr>
          <a:p>
            <a:r>
              <a:rPr lang="en-US">
                <a:solidFill>
                  <a:schemeClr val="tx1"/>
                </a:solidFill>
                <a:latin typeface="Times New Roman" panose="02020603050405020304" charset="0"/>
                <a:cs typeface="Times New Roman" panose="02020603050405020304" charset="0"/>
              </a:rPr>
              <a:t>Click on Jupyter Notebook(Default Editor for this course. Jupyter Launches on your system's default browser</a:t>
            </a:r>
            <a:endParaRPr lang="en-US">
              <a:solidFill>
                <a:schemeClr val="tx1"/>
              </a:solidFill>
              <a:latin typeface="Times New Roman" panose="02020603050405020304" charset="0"/>
              <a:cs typeface="Times New Roman" panose="02020603050405020304" charset="0"/>
            </a:endParaRPr>
          </a:p>
        </p:txBody>
      </p:sp>
      <p:pic>
        <p:nvPicPr>
          <p:cNvPr id="5" name="Content Placeholder 4" descr="Annotation 2020-04-06 181753"/>
          <p:cNvPicPr>
            <a:picLocks noChangeAspect="1"/>
          </p:cNvPicPr>
          <p:nvPr>
            <p:ph idx="1"/>
          </p:nvPr>
        </p:nvPicPr>
        <p:blipFill>
          <a:blip r:embed="rId1"/>
          <a:stretch>
            <a:fillRect/>
          </a:stretch>
        </p:blipFill>
        <p:spPr>
          <a:xfrm>
            <a:off x="1825625" y="1499235"/>
            <a:ext cx="7305675" cy="5311140"/>
          </a:xfrm>
          <a:prstGeom prst="rect">
            <a:avLst/>
          </a:prstGeom>
        </p:spPr>
      </p:pic>
    </p:spTree>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Bebas"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Bebas" pitchFamily="2" charset="0"/>
            <a:ea typeface="굴림" charset="-127"/>
          </a:defRPr>
        </a:defPPr>
      </a:lstStyle>
    </a:lnDef>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Bebas"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Bebas"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0</TotalTime>
  <Words>3477</Words>
  <Application>WPS Presentation</Application>
  <PresentationFormat>Экран (4:3)</PresentationFormat>
  <Paragraphs>133</Paragraphs>
  <Slides>13</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13</vt:i4>
      </vt:variant>
    </vt:vector>
  </HeadingPairs>
  <TitlesOfParts>
    <vt:vector size="26" baseType="lpstr">
      <vt:lpstr>Arial</vt:lpstr>
      <vt:lpstr>SimSun</vt:lpstr>
      <vt:lpstr>Wingdings</vt:lpstr>
      <vt:lpstr>Bebas</vt:lpstr>
      <vt:lpstr>굴림</vt:lpstr>
      <vt:lpstr>Futura LT Book</vt:lpstr>
      <vt:lpstr>Malgun Gothic</vt:lpstr>
      <vt:lpstr>Segoe Print</vt:lpstr>
      <vt:lpstr>Microsoft YaHei</vt:lpstr>
      <vt:lpstr>Arial Unicode MS</vt:lpstr>
      <vt:lpstr>Times New Roman</vt:lpstr>
      <vt:lpstr>template</vt:lpstr>
      <vt:lpstr>Custom Design</vt:lpstr>
      <vt:lpstr>Name of presentation</vt:lpstr>
      <vt:lpstr>Second Page</vt:lpstr>
      <vt:lpstr>Click to add title</vt:lpstr>
      <vt:lpstr>Introduction of Tutors</vt:lpstr>
      <vt:lpstr>PowerPoint 演示文稿</vt:lpstr>
      <vt:lpstr>PowerPoint 演示文稿</vt:lpstr>
      <vt:lpstr>PowerPoint 演示文稿</vt:lpstr>
      <vt:lpstr>INSTALLATION PROCESS</vt:lpstr>
      <vt:lpstr>INSTALLATION PROCESS</vt:lpstr>
      <vt:lpstr>PowerPoint 演示文稿</vt:lpstr>
      <vt:lpstr>PowerPoint 演示文稿</vt:lpstr>
      <vt:lpstr>GETTING FAMILIAR WITH JUPYTER NOTEBOOK INTERFACE </vt:lpstr>
      <vt:lpstr>PowerPoint 演示文稿</vt:lpstr>
    </vt:vector>
  </TitlesOfParts>
  <Company>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Mardiyyah</cp:lastModifiedBy>
  <cp:revision>5</cp:revision>
  <dcterms:created xsi:type="dcterms:W3CDTF">2014-11-10T10:23:00Z</dcterms:created>
  <dcterms:modified xsi:type="dcterms:W3CDTF">2020-04-06T17:37:56Z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