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71" r:id="rId2"/>
    <p:sldId id="1999" r:id="rId3"/>
    <p:sldId id="2000" r:id="rId4"/>
    <p:sldId id="2001" r:id="rId5"/>
    <p:sldId id="332" r:id="rId6"/>
    <p:sldId id="308" r:id="rId7"/>
    <p:sldId id="329" r:id="rId8"/>
    <p:sldId id="267" r:id="rId9"/>
    <p:sldId id="293" r:id="rId10"/>
    <p:sldId id="2003" r:id="rId11"/>
    <p:sldId id="309" r:id="rId12"/>
    <p:sldId id="291" r:id="rId13"/>
    <p:sldId id="1978" r:id="rId14"/>
    <p:sldId id="1969" r:id="rId15"/>
    <p:sldId id="1970" r:id="rId16"/>
    <p:sldId id="1971" r:id="rId17"/>
    <p:sldId id="1972" r:id="rId18"/>
    <p:sldId id="1973" r:id="rId19"/>
    <p:sldId id="1974" r:id="rId20"/>
    <p:sldId id="1975" r:id="rId21"/>
    <p:sldId id="1977" r:id="rId22"/>
    <p:sldId id="2018" r:id="rId23"/>
    <p:sldId id="305" r:id="rId24"/>
    <p:sldId id="1979" r:id="rId25"/>
    <p:sldId id="311" r:id="rId26"/>
    <p:sldId id="310" r:id="rId27"/>
    <p:sldId id="288" r:id="rId28"/>
    <p:sldId id="314" r:id="rId29"/>
    <p:sldId id="317" r:id="rId30"/>
    <p:sldId id="2020" r:id="rId31"/>
    <p:sldId id="322" r:id="rId32"/>
    <p:sldId id="289" r:id="rId33"/>
    <p:sldId id="315" r:id="rId34"/>
    <p:sldId id="2021" r:id="rId35"/>
    <p:sldId id="286" r:id="rId36"/>
    <p:sldId id="1981" r:id="rId37"/>
    <p:sldId id="287" r:id="rId38"/>
    <p:sldId id="316" r:id="rId39"/>
    <p:sldId id="306" r:id="rId40"/>
    <p:sldId id="1984" r:id="rId41"/>
    <p:sldId id="290" r:id="rId42"/>
    <p:sldId id="318" r:id="rId43"/>
    <p:sldId id="2022" r:id="rId44"/>
    <p:sldId id="295" r:id="rId45"/>
    <p:sldId id="1985" r:id="rId46"/>
    <p:sldId id="296" r:id="rId47"/>
    <p:sldId id="339" r:id="rId48"/>
    <p:sldId id="341" r:id="rId49"/>
    <p:sldId id="340" r:id="rId50"/>
    <p:sldId id="342" r:id="rId51"/>
    <p:sldId id="343" r:id="rId52"/>
    <p:sldId id="297" r:id="rId53"/>
    <p:sldId id="323" r:id="rId54"/>
    <p:sldId id="2023" r:id="rId55"/>
    <p:sldId id="298" r:id="rId56"/>
    <p:sldId id="1986" r:id="rId57"/>
    <p:sldId id="2002" r:id="rId58"/>
    <p:sldId id="1987" r:id="rId59"/>
    <p:sldId id="2004" r:id="rId60"/>
    <p:sldId id="2005" r:id="rId61"/>
    <p:sldId id="2006" r:id="rId62"/>
    <p:sldId id="2007" r:id="rId63"/>
    <p:sldId id="2008" r:id="rId64"/>
    <p:sldId id="2010" r:id="rId65"/>
    <p:sldId id="2011" r:id="rId66"/>
    <p:sldId id="2012" r:id="rId67"/>
    <p:sldId id="2013" r:id="rId68"/>
    <p:sldId id="2014" r:id="rId69"/>
    <p:sldId id="2015" r:id="rId70"/>
    <p:sldId id="2016" r:id="rId71"/>
    <p:sldId id="1936" r:id="rId72"/>
    <p:sldId id="1937" r:id="rId73"/>
    <p:sldId id="2017" r:id="rId74"/>
    <p:sldId id="27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129" d="100"/>
          <a:sy n="129" d="100"/>
        </p:scale>
        <p:origin x="12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C6875-47D2-409F-B074-28BFD953014A}"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31778-FCDF-43DC-B57F-76A9EBAEA535}" type="slidenum">
              <a:rPr lang="en-US" smtClean="0"/>
              <a:t>‹#›</a:t>
            </a:fld>
            <a:endParaRPr lang="en-US"/>
          </a:p>
        </p:txBody>
      </p:sp>
    </p:spTree>
    <p:extLst>
      <p:ext uri="{BB962C8B-B14F-4D97-AF65-F5344CB8AC3E}">
        <p14:creationId xmlns:p14="http://schemas.microsoft.com/office/powerpoint/2010/main" val="231278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sto.azurewebsites.net/docs/query/letstatemen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BC72-041C-4E13-875D-4D1C9EC1E0ED}" type="slidenum">
              <a:rPr lang="en-US" smtClean="0"/>
              <a:t>1</a:t>
            </a:fld>
            <a:endParaRPr lang="en-US"/>
          </a:p>
        </p:txBody>
      </p:sp>
    </p:spTree>
    <p:extLst>
      <p:ext uri="{BB962C8B-B14F-4D97-AF65-F5344CB8AC3E}">
        <p14:creationId xmlns:p14="http://schemas.microsoft.com/office/powerpoint/2010/main" val="3562986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35</a:t>
            </a:fld>
            <a:endParaRPr lang="en-US"/>
          </a:p>
        </p:txBody>
      </p:sp>
    </p:spTree>
    <p:extLst>
      <p:ext uri="{BB962C8B-B14F-4D97-AF65-F5344CB8AC3E}">
        <p14:creationId xmlns:p14="http://schemas.microsoft.com/office/powerpoint/2010/main" val="1556756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37</a:t>
            </a:fld>
            <a:endParaRPr lang="en-US"/>
          </a:p>
        </p:txBody>
      </p:sp>
    </p:spTree>
    <p:extLst>
      <p:ext uri="{BB962C8B-B14F-4D97-AF65-F5344CB8AC3E}">
        <p14:creationId xmlns:p14="http://schemas.microsoft.com/office/powerpoint/2010/main" val="266516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39</a:t>
            </a:fld>
            <a:endParaRPr lang="en-US"/>
          </a:p>
        </p:txBody>
      </p:sp>
    </p:spTree>
    <p:extLst>
      <p:ext uri="{BB962C8B-B14F-4D97-AF65-F5344CB8AC3E}">
        <p14:creationId xmlns:p14="http://schemas.microsoft.com/office/powerpoint/2010/main" val="246620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41</a:t>
            </a:fld>
            <a:endParaRPr lang="en-US"/>
          </a:p>
        </p:txBody>
      </p:sp>
    </p:spTree>
    <p:extLst>
      <p:ext uri="{BB962C8B-B14F-4D97-AF65-F5344CB8AC3E}">
        <p14:creationId xmlns:p14="http://schemas.microsoft.com/office/powerpoint/2010/main" val="1502042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44</a:t>
            </a:fld>
            <a:endParaRPr lang="en-US"/>
          </a:p>
        </p:txBody>
      </p:sp>
    </p:spTree>
    <p:extLst>
      <p:ext uri="{BB962C8B-B14F-4D97-AF65-F5344CB8AC3E}">
        <p14:creationId xmlns:p14="http://schemas.microsoft.com/office/powerpoint/2010/main" val="2763295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46</a:t>
            </a:fld>
            <a:endParaRPr lang="en-US"/>
          </a:p>
        </p:txBody>
      </p:sp>
    </p:spTree>
    <p:extLst>
      <p:ext uri="{BB962C8B-B14F-4D97-AF65-F5344CB8AC3E}">
        <p14:creationId xmlns:p14="http://schemas.microsoft.com/office/powerpoint/2010/main" val="368929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47</a:t>
            </a:fld>
            <a:endParaRPr lang="en-US"/>
          </a:p>
        </p:txBody>
      </p:sp>
    </p:spTree>
    <p:extLst>
      <p:ext uri="{BB962C8B-B14F-4D97-AF65-F5344CB8AC3E}">
        <p14:creationId xmlns:p14="http://schemas.microsoft.com/office/powerpoint/2010/main" val="270967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48</a:t>
            </a:fld>
            <a:endParaRPr lang="en-US"/>
          </a:p>
        </p:txBody>
      </p:sp>
    </p:spTree>
    <p:extLst>
      <p:ext uri="{BB962C8B-B14F-4D97-AF65-F5344CB8AC3E}">
        <p14:creationId xmlns:p14="http://schemas.microsoft.com/office/powerpoint/2010/main" val="303551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49</a:t>
            </a:fld>
            <a:endParaRPr lang="en-US"/>
          </a:p>
        </p:txBody>
      </p:sp>
    </p:spTree>
    <p:extLst>
      <p:ext uri="{BB962C8B-B14F-4D97-AF65-F5344CB8AC3E}">
        <p14:creationId xmlns:p14="http://schemas.microsoft.com/office/powerpoint/2010/main" val="3788755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50</a:t>
            </a:fld>
            <a:endParaRPr lang="en-US"/>
          </a:p>
        </p:txBody>
      </p:sp>
    </p:spTree>
    <p:extLst>
      <p:ext uri="{BB962C8B-B14F-4D97-AF65-F5344CB8AC3E}">
        <p14:creationId xmlns:p14="http://schemas.microsoft.com/office/powerpoint/2010/main" val="133279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BC72-041C-4E13-875D-4D1C9EC1E0ED}" type="slidenum">
              <a:rPr lang="en-US" smtClean="0"/>
              <a:t>5</a:t>
            </a:fld>
            <a:endParaRPr lang="en-US"/>
          </a:p>
        </p:txBody>
      </p:sp>
    </p:spTree>
    <p:extLst>
      <p:ext uri="{BB962C8B-B14F-4D97-AF65-F5344CB8AC3E}">
        <p14:creationId xmlns:p14="http://schemas.microsoft.com/office/powerpoint/2010/main" val="306157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51</a:t>
            </a:fld>
            <a:endParaRPr lang="en-US"/>
          </a:p>
        </p:txBody>
      </p:sp>
    </p:spTree>
    <p:extLst>
      <p:ext uri="{BB962C8B-B14F-4D97-AF65-F5344CB8AC3E}">
        <p14:creationId xmlns:p14="http://schemas.microsoft.com/office/powerpoint/2010/main" val="1148195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52</a:t>
            </a:fld>
            <a:endParaRPr lang="en-US"/>
          </a:p>
        </p:txBody>
      </p:sp>
    </p:spTree>
    <p:extLst>
      <p:ext uri="{BB962C8B-B14F-4D97-AF65-F5344CB8AC3E}">
        <p14:creationId xmlns:p14="http://schemas.microsoft.com/office/powerpoint/2010/main" val="121315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55</a:t>
            </a:fld>
            <a:endParaRPr lang="en-US"/>
          </a:p>
        </p:txBody>
      </p:sp>
    </p:spTree>
    <p:extLst>
      <p:ext uri="{BB962C8B-B14F-4D97-AF65-F5344CB8AC3E}">
        <p14:creationId xmlns:p14="http://schemas.microsoft.com/office/powerpoint/2010/main" val="1784177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BC72-041C-4E13-875D-4D1C9EC1E0ED}" type="slidenum">
              <a:rPr lang="en-US" smtClean="0"/>
              <a:t>6</a:t>
            </a:fld>
            <a:endParaRPr lang="en-US" dirty="0"/>
          </a:p>
        </p:txBody>
      </p:sp>
    </p:spTree>
    <p:extLst>
      <p:ext uri="{BB962C8B-B14F-4D97-AF65-F5344CB8AC3E}">
        <p14:creationId xmlns:p14="http://schemas.microsoft.com/office/powerpoint/2010/main" val="84184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8</a:t>
            </a:fld>
            <a:endParaRPr lang="en-US" dirty="0"/>
          </a:p>
        </p:txBody>
      </p:sp>
    </p:spTree>
    <p:extLst>
      <p:ext uri="{BB962C8B-B14F-4D97-AF65-F5344CB8AC3E}">
        <p14:creationId xmlns:p14="http://schemas.microsoft.com/office/powerpoint/2010/main" val="56189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Use simple comparisons</a:t>
            </a:r>
            <a:r>
              <a:rPr lang="en-US" sz="1200" b="0" i="0" kern="1200" dirty="0">
                <a:solidFill>
                  <a:schemeClr val="tx1"/>
                </a:solidFill>
                <a:effectLst/>
                <a:latin typeface="+mn-lt"/>
                <a:ea typeface="+mn-ea"/>
                <a:cs typeface="+mn-cs"/>
              </a:rPr>
              <a:t> between column names and constants. ('Constant' means constant over the table - so now() and ago() are OK, and so are scalar values assigned using a </a:t>
            </a:r>
            <a:r>
              <a:rPr lang="en-US" sz="1200" b="0" i="0" u="none" strike="noStrike" kern="1200" dirty="0">
                <a:solidFill>
                  <a:schemeClr val="tx1"/>
                </a:solidFill>
                <a:effectLst/>
                <a:latin typeface="+mn-lt"/>
                <a:ea typeface="+mn-ea"/>
                <a:cs typeface="+mn-cs"/>
                <a:hlinkClick r:id="rId3"/>
              </a:rPr>
              <a:t>let statement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prefer where Timestamp &gt;= ago(1d) to where floor(Timestamp, 1d) == ago(1d).</a:t>
            </a:r>
          </a:p>
          <a:p>
            <a:r>
              <a:rPr lang="en-US" sz="1200" b="1" i="0" kern="1200" dirty="0">
                <a:solidFill>
                  <a:schemeClr val="tx1"/>
                </a:solidFill>
                <a:effectLst/>
                <a:latin typeface="+mn-lt"/>
                <a:ea typeface="+mn-ea"/>
                <a:cs typeface="+mn-cs"/>
              </a:rPr>
              <a:t>Simplest terms first</a:t>
            </a:r>
            <a:r>
              <a:rPr lang="en-US" sz="1200" b="0" i="0" kern="1200" dirty="0">
                <a:solidFill>
                  <a:schemeClr val="tx1"/>
                </a:solidFill>
                <a:effectLst/>
                <a:latin typeface="+mn-lt"/>
                <a:ea typeface="+mn-ea"/>
                <a:cs typeface="+mn-cs"/>
              </a:rPr>
              <a:t>: If you have multiple clauses conjoined with and, put first the clauses that involve just one column. So Timestamp &gt; ago(1d) and </a:t>
            </a:r>
            <a:r>
              <a:rPr lang="en-US" sz="1200" b="0" i="0" kern="1200" dirty="0" err="1">
                <a:solidFill>
                  <a:schemeClr val="tx1"/>
                </a:solidFill>
                <a:effectLst/>
                <a:latin typeface="+mn-lt"/>
                <a:ea typeface="+mn-ea"/>
                <a:cs typeface="+mn-cs"/>
              </a:rPr>
              <a:t>OpId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EventId</a:t>
            </a:r>
            <a:r>
              <a:rPr lang="en-US" sz="1200" b="0" i="0" kern="1200" dirty="0">
                <a:solidFill>
                  <a:schemeClr val="tx1"/>
                </a:solidFill>
                <a:effectLst/>
                <a:latin typeface="+mn-lt"/>
                <a:ea typeface="+mn-ea"/>
                <a:cs typeface="+mn-cs"/>
              </a:rPr>
              <a:t> is better than the other way around.</a:t>
            </a:r>
          </a:p>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9</a:t>
            </a:fld>
            <a:endParaRPr lang="en-US"/>
          </a:p>
        </p:txBody>
      </p:sp>
    </p:spTree>
    <p:extLst>
      <p:ext uri="{BB962C8B-B14F-4D97-AF65-F5344CB8AC3E}">
        <p14:creationId xmlns:p14="http://schemas.microsoft.com/office/powerpoint/2010/main" val="185490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12</a:t>
            </a:fld>
            <a:endParaRPr lang="en-US"/>
          </a:p>
        </p:txBody>
      </p:sp>
    </p:spTree>
    <p:extLst>
      <p:ext uri="{BB962C8B-B14F-4D97-AF65-F5344CB8AC3E}">
        <p14:creationId xmlns:p14="http://schemas.microsoft.com/office/powerpoint/2010/main" val="222055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23</a:t>
            </a:fld>
            <a:endParaRPr lang="en-US"/>
          </a:p>
        </p:txBody>
      </p:sp>
    </p:spTree>
    <p:extLst>
      <p:ext uri="{BB962C8B-B14F-4D97-AF65-F5344CB8AC3E}">
        <p14:creationId xmlns:p14="http://schemas.microsoft.com/office/powerpoint/2010/main" val="304616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27</a:t>
            </a:fld>
            <a:endParaRPr lang="en-US"/>
          </a:p>
        </p:txBody>
      </p:sp>
    </p:spTree>
    <p:extLst>
      <p:ext uri="{BB962C8B-B14F-4D97-AF65-F5344CB8AC3E}">
        <p14:creationId xmlns:p14="http://schemas.microsoft.com/office/powerpoint/2010/main" val="82316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C0BC72-041C-4E13-875D-4D1C9EC1E0ED}" type="slidenum">
              <a:rPr lang="en-US" smtClean="0"/>
              <a:t>32</a:t>
            </a:fld>
            <a:endParaRPr lang="en-US"/>
          </a:p>
        </p:txBody>
      </p:sp>
    </p:spTree>
    <p:extLst>
      <p:ext uri="{BB962C8B-B14F-4D97-AF65-F5344CB8AC3E}">
        <p14:creationId xmlns:p14="http://schemas.microsoft.com/office/powerpoint/2010/main" val="2199671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2BBF-23A2-48D2-AA89-3E83A40B3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74A898-E1E9-44E2-A0BF-BFE07C2D9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D5528-7847-4E7E-96BC-85AED3AD0834}"/>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5" name="Footer Placeholder 4">
            <a:extLst>
              <a:ext uri="{FF2B5EF4-FFF2-40B4-BE49-F238E27FC236}">
                <a16:creationId xmlns:a16="http://schemas.microsoft.com/office/drawing/2014/main" id="{AE299E94-D126-4781-BE60-D3153628A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B402F-F8F4-4D91-B853-FBDDCF44B076}"/>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163573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8505-39A0-412E-86E6-2A3EFD59B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95560F-A439-4977-A729-FB8BFF2ED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8541E-2E35-478E-B3EE-168C58D4A858}"/>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5" name="Footer Placeholder 4">
            <a:extLst>
              <a:ext uri="{FF2B5EF4-FFF2-40B4-BE49-F238E27FC236}">
                <a16:creationId xmlns:a16="http://schemas.microsoft.com/office/drawing/2014/main" id="{3C83B476-323B-432C-BB90-3C0DF9B1E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584E2-B9F5-48C5-A1BB-E32BDABA2296}"/>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27100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B0496-BE2E-40B5-8165-11A603838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4D45E9-4320-4ECD-B251-27D1A5B68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56F4A-910B-41F2-B943-EE864017D92F}"/>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5" name="Footer Placeholder 4">
            <a:extLst>
              <a:ext uri="{FF2B5EF4-FFF2-40B4-BE49-F238E27FC236}">
                <a16:creationId xmlns:a16="http://schemas.microsoft.com/office/drawing/2014/main" id="{D6A02AF2-221A-4E0C-B760-5C8E4F57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67524-3303-46C5-AE59-0BC483315418}"/>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305674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146859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E07333FD-E532-49F6-A3C6-947533A6EC69}"/>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802418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F2AAFA7-96B0-4887-BF47-5255459F122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03560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C23F502B-355B-4217-8CE9-1C40FBE1A93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668894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900E-778B-4275-A569-0342BFBCD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77E61-74EF-4593-9ED7-47C7B2274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2BD22-2EDD-4EEB-8CD4-8BB6FFE27686}"/>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5" name="Footer Placeholder 4">
            <a:extLst>
              <a:ext uri="{FF2B5EF4-FFF2-40B4-BE49-F238E27FC236}">
                <a16:creationId xmlns:a16="http://schemas.microsoft.com/office/drawing/2014/main" id="{0A679BB5-1578-494C-97B1-8824636FA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2678-E4CA-482C-8848-D4C95ECE35F7}"/>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12968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EC55-18FA-4ED4-B1BF-BDB6A1957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D6927-9009-44DF-9CF5-4FB2E5BFE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A4344-DA0E-42DA-BF72-D3986370C8D0}"/>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5" name="Footer Placeholder 4">
            <a:extLst>
              <a:ext uri="{FF2B5EF4-FFF2-40B4-BE49-F238E27FC236}">
                <a16:creationId xmlns:a16="http://schemas.microsoft.com/office/drawing/2014/main" id="{5A4ADA5E-A3DF-40F3-8941-3A5F570FB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D92BD-8BFF-41CC-96DD-45585C9E13FB}"/>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253467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B4EE-D991-4FB0-88F5-593C0BD80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1A29C-AF90-4725-985B-9A4B5EA3AB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F0B32-A9B1-464E-BA16-7FE45B9D9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29D3B-479F-4DF2-A27A-85886DEA69DA}"/>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6" name="Footer Placeholder 5">
            <a:extLst>
              <a:ext uri="{FF2B5EF4-FFF2-40B4-BE49-F238E27FC236}">
                <a16:creationId xmlns:a16="http://schemas.microsoft.com/office/drawing/2014/main" id="{AFCC2A7A-8A7A-4BE7-8280-CEE9B3A00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DE664-7990-44DA-AD1C-7D3BEADF7458}"/>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391844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EFFE-A551-4178-9FBF-29C7EB167F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25B735-67B3-44E0-98EC-F1B93E955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6963E-3B50-427F-BBBA-E018B3F11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1A648-D174-47D5-9625-649FE1260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B8D1B-6205-4606-9568-174584104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F5917A-169A-4632-BF8E-EFC140DBDBAB}"/>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8" name="Footer Placeholder 7">
            <a:extLst>
              <a:ext uri="{FF2B5EF4-FFF2-40B4-BE49-F238E27FC236}">
                <a16:creationId xmlns:a16="http://schemas.microsoft.com/office/drawing/2014/main" id="{3A05CD25-698A-42DA-8320-B6CC023EA5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15B236-90B4-4B28-8367-19A2C2AC78D2}"/>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355254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A317-1DC3-4333-AB7D-736FCFCBE5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83EECA-B4B5-412C-9A47-C04207D58F28}"/>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4" name="Footer Placeholder 3">
            <a:extLst>
              <a:ext uri="{FF2B5EF4-FFF2-40B4-BE49-F238E27FC236}">
                <a16:creationId xmlns:a16="http://schemas.microsoft.com/office/drawing/2014/main" id="{31B7476A-2DD5-427D-99E2-6856E7505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B62D23-8292-432B-B95C-8B8C1B4F4F6E}"/>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17622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153AB-841C-475A-825B-C0DDBEA07248}"/>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3" name="Footer Placeholder 2">
            <a:extLst>
              <a:ext uri="{FF2B5EF4-FFF2-40B4-BE49-F238E27FC236}">
                <a16:creationId xmlns:a16="http://schemas.microsoft.com/office/drawing/2014/main" id="{85BBAF2C-C369-4340-BC9A-594482FC4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471710-BE81-4DD9-9BE3-8F9F114D4FD1}"/>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5177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28D4-0986-4299-AB5D-F3E16655C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BF6FF-BDF3-4B66-816A-31AC6FD97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42749-486F-4EA8-A5C7-B023E7562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6EF36-4D7F-4FCE-A4B9-8B021B4B33CB}"/>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6" name="Footer Placeholder 5">
            <a:extLst>
              <a:ext uri="{FF2B5EF4-FFF2-40B4-BE49-F238E27FC236}">
                <a16:creationId xmlns:a16="http://schemas.microsoft.com/office/drawing/2014/main" id="{30F38494-3953-4B21-BDF4-1D3F612E3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3BE9A-6A9C-4DAE-9F71-8202A661CBEB}"/>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88823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54E0-6D43-451C-B925-2B78B5578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23832-6D2C-4879-9004-08F90BFAB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AC406D2-D959-4F4B-80F2-CC1C3977E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689CA-EE09-4E04-B98E-90CE0ED6F8BF}"/>
              </a:ext>
            </a:extLst>
          </p:cNvPr>
          <p:cNvSpPr>
            <a:spLocks noGrp="1"/>
          </p:cNvSpPr>
          <p:nvPr>
            <p:ph type="dt" sz="half" idx="10"/>
          </p:nvPr>
        </p:nvSpPr>
        <p:spPr/>
        <p:txBody>
          <a:bodyPr/>
          <a:lstStyle/>
          <a:p>
            <a:fld id="{A241BB63-8B8A-4BD2-BAE9-41ED38263AF1}" type="datetimeFigureOut">
              <a:rPr lang="en-US" smtClean="0"/>
              <a:t>1/17/2020</a:t>
            </a:fld>
            <a:endParaRPr lang="en-US"/>
          </a:p>
        </p:txBody>
      </p:sp>
      <p:sp>
        <p:nvSpPr>
          <p:cNvPr id="6" name="Footer Placeholder 5">
            <a:extLst>
              <a:ext uri="{FF2B5EF4-FFF2-40B4-BE49-F238E27FC236}">
                <a16:creationId xmlns:a16="http://schemas.microsoft.com/office/drawing/2014/main" id="{6811ADD7-34BB-4F42-A864-1EDC6D6DD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F7725-0842-4B95-9702-FBE5780439BA}"/>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57083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37A29-C699-420C-B9F8-F6F1B453B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BA6BD3A-DBB8-429F-881F-CA6911616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AAFDC-F5C3-49B2-93B6-6ED31945D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1BB63-8B8A-4BD2-BAE9-41ED38263AF1}" type="datetimeFigureOut">
              <a:rPr lang="en-US" smtClean="0"/>
              <a:t>1/17/2020</a:t>
            </a:fld>
            <a:endParaRPr lang="en-US"/>
          </a:p>
        </p:txBody>
      </p:sp>
      <p:sp>
        <p:nvSpPr>
          <p:cNvPr id="5" name="Footer Placeholder 4">
            <a:extLst>
              <a:ext uri="{FF2B5EF4-FFF2-40B4-BE49-F238E27FC236}">
                <a16:creationId xmlns:a16="http://schemas.microsoft.com/office/drawing/2014/main" id="{50594B43-C8C9-416E-85B7-07DD574A0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0F5A6F-B8C1-4FFF-AFFB-6C819384D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A776F-906E-4791-944F-88FEDF784C2E}" type="slidenum">
              <a:rPr lang="en-US" smtClean="0"/>
              <a:t>‹#›</a:t>
            </a:fld>
            <a:endParaRPr lang="en-US"/>
          </a:p>
        </p:txBody>
      </p:sp>
    </p:spTree>
    <p:extLst>
      <p:ext uri="{BB962C8B-B14F-4D97-AF65-F5344CB8AC3E}">
        <p14:creationId xmlns:p14="http://schemas.microsoft.com/office/powerpoint/2010/main" val="38351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microsoft.sharepoint.com/:x:/t/CSSSecurity2/EebWAtSqmd5OniTe9wQgR_cBPmUaTW5-vnFlsUMNNoYZGQ?e=Uc6GgN" TargetMode="External"/><Relationship Id="rId2" Type="http://schemas.openxmlformats.org/officeDocument/2006/relationships/hyperlink" Target="https://microsoft.sharepoint.com/:f:/t/CSSSecurity2/Eo1FNiv5xzFChx5ve0uud0UBN4NbUH2ZQnyV2qPS4q0ADQ?e=VtBSN9"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microsoft.sharepoint.com/:f:/t/CSSSecurity2/EsGdzbHn0dBHn3p_NkAZUysBNp225eLNg6bEhINwBalrzw?e=9kUEbY"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aka.ms/LAdemo" TargetMode="External"/><Relationship Id="rId2" Type="http://schemas.openxmlformats.org/officeDocument/2006/relationships/hyperlink" Target="https://kusto.azurewebsites.net/docs/index.html" TargetMode="External"/><Relationship Id="rId1" Type="http://schemas.openxmlformats.org/officeDocument/2006/relationships/slideLayout" Target="../slideLayouts/slideLayout13.xml"/><Relationship Id="rId4" Type="http://schemas.openxmlformats.org/officeDocument/2006/relationships/hyperlink" Target="https://docs.microsoft.com/en-us/azure/azure-monitor/log-query/cross-workspace-quer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179C2-BBAF-4D47-90A0-175C73A84581}"/>
              </a:ext>
            </a:extLst>
          </p:cNvPr>
          <p:cNvSpPr>
            <a:spLocks noGrp="1"/>
          </p:cNvSpPr>
          <p:nvPr>
            <p:ph type="title"/>
          </p:nvPr>
        </p:nvSpPr>
        <p:spPr>
          <a:xfrm>
            <a:off x="588262" y="2831809"/>
            <a:ext cx="7130350" cy="701731"/>
          </a:xfrm>
        </p:spPr>
        <p:txBody>
          <a:bodyPr/>
          <a:lstStyle/>
          <a:p>
            <a:pPr>
              <a:spcBef>
                <a:spcPts val="1200"/>
              </a:spcBef>
              <a:spcAft>
                <a:spcPts val="1200"/>
              </a:spcAft>
            </a:pPr>
            <a:r>
              <a:rPr lang="en-US" b="0" dirty="0">
                <a:solidFill>
                  <a:schemeClr val="bg1"/>
                </a:solidFill>
              </a:rPr>
              <a:t>Kusto Scripting Module</a:t>
            </a:r>
            <a:endParaRPr lang="en-US" dirty="0">
              <a:solidFill>
                <a:schemeClr val="bg1"/>
              </a:solidFill>
            </a:endParaRPr>
          </a:p>
        </p:txBody>
      </p:sp>
      <p:sp>
        <p:nvSpPr>
          <p:cNvPr id="5" name="Text Placeholder 4">
            <a:extLst>
              <a:ext uri="{FF2B5EF4-FFF2-40B4-BE49-F238E27FC236}">
                <a16:creationId xmlns:a16="http://schemas.microsoft.com/office/drawing/2014/main" id="{C414EB8C-D3CB-4730-8C29-9B0FD063991F}"/>
              </a:ext>
            </a:extLst>
          </p:cNvPr>
          <p:cNvSpPr>
            <a:spLocks noGrp="1"/>
          </p:cNvSpPr>
          <p:nvPr>
            <p:ph type="body" sz="quarter" idx="12"/>
          </p:nvPr>
        </p:nvSpPr>
        <p:spPr>
          <a:xfrm>
            <a:off x="768307" y="3962400"/>
            <a:ext cx="8676260" cy="276999"/>
          </a:xfrm>
        </p:spPr>
        <p:txBody>
          <a:bodyPr/>
          <a:lstStyle/>
          <a:p>
            <a:r>
              <a:rPr lang="en-US" dirty="0">
                <a:solidFill>
                  <a:schemeClr val="bg1"/>
                </a:solidFill>
              </a:rPr>
              <a:t>December 30, 2019</a:t>
            </a:r>
          </a:p>
        </p:txBody>
      </p:sp>
    </p:spTree>
    <p:extLst>
      <p:ext uri="{BB962C8B-B14F-4D97-AF65-F5344CB8AC3E}">
        <p14:creationId xmlns:p14="http://schemas.microsoft.com/office/powerpoint/2010/main" val="14014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6FD5-FB01-4588-8E68-4DB0397E58C8}"/>
              </a:ext>
            </a:extLst>
          </p:cNvPr>
          <p:cNvSpPr>
            <a:spLocks noGrp="1"/>
          </p:cNvSpPr>
          <p:nvPr>
            <p:ph type="title"/>
          </p:nvPr>
        </p:nvSpPr>
        <p:spPr/>
        <p:txBody>
          <a:bodyPr/>
          <a:lstStyle/>
          <a:p>
            <a:r>
              <a:rPr lang="en-US" dirty="0">
                <a:solidFill>
                  <a:schemeClr val="bg1"/>
                </a:solidFill>
              </a:rPr>
              <a:t>Where command</a:t>
            </a:r>
          </a:p>
        </p:txBody>
      </p:sp>
      <p:sp>
        <p:nvSpPr>
          <p:cNvPr id="6" name="Content Placeholder 5">
            <a:extLst>
              <a:ext uri="{FF2B5EF4-FFF2-40B4-BE49-F238E27FC236}">
                <a16:creationId xmlns:a16="http://schemas.microsoft.com/office/drawing/2014/main" id="{6ABDD92A-7EBB-40EB-9FCB-65A8541A24FF}"/>
              </a:ext>
            </a:extLst>
          </p:cNvPr>
          <p:cNvSpPr>
            <a:spLocks noGrp="1"/>
          </p:cNvSpPr>
          <p:nvPr>
            <p:ph idx="1"/>
          </p:nvPr>
        </p:nvSpPr>
        <p:spPr/>
        <p:txBody>
          <a:bodyPr/>
          <a:lstStyle/>
          <a:p>
            <a:r>
              <a:rPr lang="en-US" b="1" dirty="0">
                <a:solidFill>
                  <a:srgbClr val="FFFF00"/>
                </a:solidFill>
              </a:rPr>
              <a:t>Where</a:t>
            </a:r>
            <a:r>
              <a:rPr lang="en-US" dirty="0">
                <a:solidFill>
                  <a:schemeClr val="bg1"/>
                </a:solidFill>
              </a:rPr>
              <a:t> command creates a condition which needs to match a data element.</a:t>
            </a:r>
          </a:p>
          <a:p>
            <a:r>
              <a:rPr lang="en-US" dirty="0">
                <a:solidFill>
                  <a:schemeClr val="bg1"/>
                </a:solidFill>
              </a:rPr>
              <a:t>We can express a </a:t>
            </a:r>
            <a:r>
              <a:rPr lang="en-US" dirty="0">
                <a:solidFill>
                  <a:srgbClr val="FFFF00"/>
                </a:solidFill>
              </a:rPr>
              <a:t>where</a:t>
            </a:r>
            <a:r>
              <a:rPr lang="en-US" dirty="0">
                <a:solidFill>
                  <a:schemeClr val="bg1"/>
                </a:solidFill>
              </a:rPr>
              <a:t> command with multiple conditions types</a:t>
            </a:r>
          </a:p>
          <a:p>
            <a:r>
              <a:rPr lang="en-US" dirty="0">
                <a:solidFill>
                  <a:schemeClr val="bg1"/>
                </a:solidFill>
              </a:rPr>
              <a:t>| </a:t>
            </a:r>
            <a:r>
              <a:rPr lang="en-US" dirty="0">
                <a:solidFill>
                  <a:srgbClr val="FFFF00"/>
                </a:solidFill>
              </a:rPr>
              <a:t>where</a:t>
            </a:r>
            <a:r>
              <a:rPr lang="en-US" dirty="0">
                <a:solidFill>
                  <a:schemeClr val="bg1"/>
                </a:solidFill>
              </a:rPr>
              <a:t> Computer </a:t>
            </a:r>
            <a:r>
              <a:rPr lang="en-US" dirty="0">
                <a:solidFill>
                  <a:srgbClr val="FFFF00"/>
                </a:solidFill>
              </a:rPr>
              <a:t>==</a:t>
            </a:r>
            <a:r>
              <a:rPr lang="en-US" dirty="0">
                <a:solidFill>
                  <a:schemeClr val="bg1"/>
                </a:solidFill>
              </a:rPr>
              <a:t> “</a:t>
            </a:r>
            <a:r>
              <a:rPr lang="en-US" dirty="0" err="1">
                <a:solidFill>
                  <a:schemeClr val="bg1"/>
                </a:solidFill>
              </a:rPr>
              <a:t>ComputerName</a:t>
            </a:r>
            <a:r>
              <a:rPr lang="en-US" dirty="0">
                <a:solidFill>
                  <a:schemeClr val="bg1"/>
                </a:solidFill>
              </a:rPr>
              <a:t>” – Exact Match</a:t>
            </a:r>
          </a:p>
          <a:p>
            <a:r>
              <a:rPr lang="en-US" dirty="0">
                <a:solidFill>
                  <a:schemeClr val="bg1"/>
                </a:solidFill>
              </a:rPr>
              <a:t>| </a:t>
            </a:r>
            <a:r>
              <a:rPr lang="en-US" dirty="0">
                <a:solidFill>
                  <a:srgbClr val="FFFF00"/>
                </a:solidFill>
              </a:rPr>
              <a:t>where</a:t>
            </a:r>
            <a:r>
              <a:rPr lang="en-US" dirty="0">
                <a:solidFill>
                  <a:schemeClr val="bg1"/>
                </a:solidFill>
              </a:rPr>
              <a:t> Computer </a:t>
            </a:r>
            <a:r>
              <a:rPr lang="en-US" dirty="0">
                <a:solidFill>
                  <a:srgbClr val="FFFF00"/>
                </a:solidFill>
              </a:rPr>
              <a:t>contains</a:t>
            </a:r>
            <a:r>
              <a:rPr lang="en-US" dirty="0">
                <a:solidFill>
                  <a:schemeClr val="bg1"/>
                </a:solidFill>
              </a:rPr>
              <a:t> “Computer” – part of the string matches</a:t>
            </a:r>
          </a:p>
          <a:p>
            <a:r>
              <a:rPr lang="en-US" dirty="0">
                <a:solidFill>
                  <a:schemeClr val="bg1"/>
                </a:solidFill>
              </a:rPr>
              <a:t>| </a:t>
            </a:r>
            <a:r>
              <a:rPr lang="en-US" dirty="0">
                <a:solidFill>
                  <a:srgbClr val="FFFF00"/>
                </a:solidFill>
              </a:rPr>
              <a:t>where</a:t>
            </a:r>
            <a:r>
              <a:rPr lang="en-US" dirty="0">
                <a:solidFill>
                  <a:schemeClr val="bg1"/>
                </a:solidFill>
              </a:rPr>
              <a:t> Computer </a:t>
            </a:r>
            <a:r>
              <a:rPr lang="en-US" dirty="0">
                <a:solidFill>
                  <a:srgbClr val="FFFF00"/>
                </a:solidFill>
              </a:rPr>
              <a:t>contains</a:t>
            </a:r>
            <a:r>
              <a:rPr lang="en-US" dirty="0">
                <a:solidFill>
                  <a:schemeClr val="bg1"/>
                </a:solidFill>
              </a:rPr>
              <a:t> “</a:t>
            </a:r>
            <a:r>
              <a:rPr lang="en-US" dirty="0" err="1">
                <a:solidFill>
                  <a:schemeClr val="bg1"/>
                </a:solidFill>
              </a:rPr>
              <a:t>Comp&amp;ame</a:t>
            </a:r>
            <a:r>
              <a:rPr lang="en-US" dirty="0">
                <a:solidFill>
                  <a:schemeClr val="bg1"/>
                </a:solidFill>
              </a:rPr>
              <a:t>” – match beginning and ending</a:t>
            </a:r>
          </a:p>
          <a:p>
            <a:r>
              <a:rPr lang="en-US" dirty="0">
                <a:solidFill>
                  <a:schemeClr val="bg1"/>
                </a:solidFill>
              </a:rPr>
              <a:t>| </a:t>
            </a:r>
            <a:r>
              <a:rPr lang="en-US" dirty="0">
                <a:solidFill>
                  <a:srgbClr val="FFFF00"/>
                </a:solidFill>
              </a:rPr>
              <a:t>where</a:t>
            </a:r>
            <a:r>
              <a:rPr lang="en-US" dirty="0">
                <a:solidFill>
                  <a:schemeClr val="bg1"/>
                </a:solidFill>
              </a:rPr>
              <a:t> Computer contains “</a:t>
            </a:r>
            <a:r>
              <a:rPr lang="en-US" dirty="0" err="1">
                <a:solidFill>
                  <a:schemeClr val="bg1"/>
                </a:solidFill>
              </a:rPr>
              <a:t>ComputerName</a:t>
            </a:r>
            <a:r>
              <a:rPr lang="en-US" dirty="0">
                <a:solidFill>
                  <a:schemeClr val="bg1"/>
                </a:solidFill>
              </a:rPr>
              <a:t>” </a:t>
            </a:r>
            <a:r>
              <a:rPr lang="en-US" dirty="0">
                <a:solidFill>
                  <a:srgbClr val="FFFF00"/>
                </a:solidFill>
              </a:rPr>
              <a:t>and</a:t>
            </a:r>
            <a:r>
              <a:rPr lang="en-US" dirty="0">
                <a:solidFill>
                  <a:schemeClr val="bg1"/>
                </a:solidFill>
              </a:rPr>
              <a:t> </a:t>
            </a:r>
            <a:r>
              <a:rPr lang="en-US" dirty="0" err="1">
                <a:solidFill>
                  <a:schemeClr val="bg1"/>
                </a:solidFill>
              </a:rPr>
              <a:t>EventID</a:t>
            </a:r>
            <a:r>
              <a:rPr lang="en-US" dirty="0">
                <a:solidFill>
                  <a:schemeClr val="bg1"/>
                </a:solidFill>
              </a:rPr>
              <a:t> == “2130” you can have multiple conditions </a:t>
            </a:r>
          </a:p>
        </p:txBody>
      </p:sp>
    </p:spTree>
    <p:extLst>
      <p:ext uri="{BB962C8B-B14F-4D97-AF65-F5344CB8AC3E}">
        <p14:creationId xmlns:p14="http://schemas.microsoft.com/office/powerpoint/2010/main" val="110251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1455-16B1-435B-95FF-5009F176C1CC}"/>
              </a:ext>
            </a:extLst>
          </p:cNvPr>
          <p:cNvSpPr>
            <a:spLocks noGrp="1"/>
          </p:cNvSpPr>
          <p:nvPr>
            <p:ph type="title"/>
          </p:nvPr>
        </p:nvSpPr>
        <p:spPr/>
        <p:txBody>
          <a:bodyPr/>
          <a:lstStyle/>
          <a:p>
            <a:r>
              <a:rPr lang="en-US" dirty="0">
                <a:solidFill>
                  <a:schemeClr val="bg1"/>
                </a:solidFill>
              </a:rPr>
              <a:t>‘where’ exercise</a:t>
            </a:r>
          </a:p>
        </p:txBody>
      </p:sp>
      <p:sp>
        <p:nvSpPr>
          <p:cNvPr id="3" name="Text Placeholder 2">
            <a:extLst>
              <a:ext uri="{FF2B5EF4-FFF2-40B4-BE49-F238E27FC236}">
                <a16:creationId xmlns:a16="http://schemas.microsoft.com/office/drawing/2014/main" id="{E4B109EC-748F-4CD0-9379-64CB1C6AF40E}"/>
              </a:ext>
            </a:extLst>
          </p:cNvPr>
          <p:cNvSpPr>
            <a:spLocks noGrp="1"/>
          </p:cNvSpPr>
          <p:nvPr>
            <p:ph type="body" sz="quarter" idx="10"/>
          </p:nvPr>
        </p:nvSpPr>
        <p:spPr>
          <a:xfrm>
            <a:off x="586390" y="1434371"/>
            <a:ext cx="11018520" cy="5611793"/>
          </a:xfrm>
        </p:spPr>
        <p:txBody>
          <a:bodyPr/>
          <a:lstStyle/>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ago(1d)</a:t>
            </a:r>
          </a:p>
          <a:p>
            <a:pPr>
              <a:spcBef>
                <a:spcPts val="0"/>
              </a:spcBef>
            </a:pPr>
            <a:r>
              <a:rPr lang="en-US" sz="2000" dirty="0">
                <a:solidFill>
                  <a:schemeClr val="bg1"/>
                </a:solidFill>
                <a:latin typeface="Consolas" panose="020B0609020204030204" pitchFamily="49" charset="0"/>
              </a:rPr>
              <a:t> </a:t>
            </a:r>
          </a:p>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ago(1h) and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 // Successful logon</a:t>
            </a:r>
          </a:p>
          <a:p>
            <a:pPr>
              <a:spcBef>
                <a:spcPts val="0"/>
              </a:spcBef>
            </a:pPr>
            <a:r>
              <a:rPr lang="en-US" sz="2000" dirty="0">
                <a:solidFill>
                  <a:schemeClr val="bg1"/>
                </a:solidFill>
                <a:latin typeface="Consolas" panose="020B0609020204030204" pitchFamily="49" charset="0"/>
              </a:rPr>
              <a:t> </a:t>
            </a:r>
          </a:p>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ago(1h)</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AccountType</a:t>
            </a:r>
            <a:r>
              <a:rPr lang="en-US" sz="2000" dirty="0">
                <a:solidFill>
                  <a:schemeClr val="bg1"/>
                </a:solidFill>
                <a:latin typeface="Consolas" panose="020B0609020204030204" pitchFamily="49" charset="0"/>
              </a:rPr>
              <a:t> =~ "user" // case insensitive</a:t>
            </a:r>
          </a:p>
          <a:p>
            <a:pPr>
              <a:spcBef>
                <a:spcPts val="0"/>
              </a:spcBef>
            </a:pPr>
            <a:r>
              <a:rPr lang="en-US" sz="2000" dirty="0">
                <a:solidFill>
                  <a:schemeClr val="bg1"/>
                </a:solidFill>
                <a:latin typeface="Consolas" panose="020B0609020204030204" pitchFamily="49" charset="0"/>
              </a:rPr>
              <a:t> </a:t>
            </a:r>
          </a:p>
          <a:p>
            <a:pPr>
              <a:spcBef>
                <a:spcPts val="0"/>
              </a:spcBef>
            </a:pPr>
            <a:r>
              <a:rPr lang="en-US" sz="2000" dirty="0">
                <a:solidFill>
                  <a:schemeClr val="bg1"/>
                </a:solidFill>
                <a:latin typeface="Consolas" panose="020B0609020204030204" pitchFamily="49" charset="0"/>
              </a:rPr>
              <a:t>Perf</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InstanceName</a:t>
            </a:r>
            <a:r>
              <a:rPr lang="en-US" sz="2000" dirty="0">
                <a:solidFill>
                  <a:schemeClr val="bg1"/>
                </a:solidFill>
                <a:latin typeface="Consolas" panose="020B0609020204030204" pitchFamily="49" charset="0"/>
              </a:rPr>
              <a:t> matches regex "^[A-Z]:"</a:t>
            </a:r>
          </a:p>
          <a:p>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endParaRPr lang="en-US" sz="2000" dirty="0">
              <a:solidFill>
                <a:schemeClr val="bg1"/>
              </a:solidFill>
              <a:latin typeface="Consolas" panose="020B0609020204030204" pitchFamily="49" charset="0"/>
            </a:endParaRPr>
          </a:p>
          <a:p>
            <a:endParaRPr lang="en-US" sz="2000" dirty="0">
              <a:solidFill>
                <a:schemeClr val="bg1"/>
              </a:solidFill>
            </a:endParaRPr>
          </a:p>
        </p:txBody>
      </p:sp>
    </p:spTree>
    <p:extLst>
      <p:ext uri="{BB962C8B-B14F-4D97-AF65-F5344CB8AC3E}">
        <p14:creationId xmlns:p14="http://schemas.microsoft.com/office/powerpoint/2010/main" val="16911991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‘limit’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vert="horz" wrap="square" lIns="0" tIns="0" rIns="0" bIns="0" rtlCol="0">
            <a:noAutofit/>
          </a:bodyPr>
          <a:lstStyle/>
          <a:p>
            <a:r>
              <a:rPr lang="en-US" sz="2200" dirty="0">
                <a:solidFill>
                  <a:schemeClr val="bg1"/>
                </a:solidFill>
              </a:rPr>
              <a:t>Return up to the specified number of rows.</a:t>
            </a:r>
          </a:p>
          <a:p>
            <a:endParaRPr lang="en-US" sz="2200" dirty="0">
              <a:solidFill>
                <a:schemeClr val="bg1"/>
              </a:solidFill>
            </a:endParaRPr>
          </a:p>
          <a:p>
            <a:r>
              <a:rPr lang="en-US" sz="2200" dirty="0">
                <a:solidFill>
                  <a:schemeClr val="bg1"/>
                </a:solidFill>
              </a:rPr>
              <a:t>Syntax: 		</a:t>
            </a:r>
            <a:r>
              <a:rPr lang="en-US" sz="2200" i="1" dirty="0">
                <a:solidFill>
                  <a:schemeClr val="bg1"/>
                </a:solidFill>
              </a:rPr>
              <a:t>T | limit &lt;number&gt;</a:t>
            </a:r>
          </a:p>
          <a:p>
            <a:r>
              <a:rPr lang="en-US" sz="2200" dirty="0">
                <a:solidFill>
                  <a:schemeClr val="bg1"/>
                </a:solidFill>
              </a:rPr>
              <a:t>Example:	</a:t>
            </a:r>
            <a:r>
              <a:rPr lang="en-US" sz="2200" i="1" dirty="0" err="1">
                <a:solidFill>
                  <a:schemeClr val="bg1"/>
                </a:solidFill>
              </a:rPr>
              <a:t>SecurityEvent</a:t>
            </a:r>
            <a:r>
              <a:rPr lang="en-US" sz="2200" i="1" dirty="0">
                <a:solidFill>
                  <a:schemeClr val="bg1"/>
                </a:solidFill>
              </a:rPr>
              <a:t> | limit 5</a:t>
            </a:r>
          </a:p>
          <a:p>
            <a:endParaRPr lang="en-US" sz="2200" dirty="0">
              <a:solidFill>
                <a:schemeClr val="bg1"/>
              </a:solidFill>
            </a:endParaRPr>
          </a:p>
          <a:p>
            <a:pPr marL="342900" indent="-342900">
              <a:buFont typeface="Arial" panose="020B0604020202020204" pitchFamily="34" charset="0"/>
              <a:buChar char="•"/>
            </a:pPr>
            <a:r>
              <a:rPr lang="en-US" sz="2200" dirty="0">
                <a:solidFill>
                  <a:schemeClr val="bg1"/>
                </a:solidFill>
              </a:rPr>
              <a:t>Sort is not guaranteed to be preserved.</a:t>
            </a:r>
          </a:p>
          <a:p>
            <a:pPr marL="342900" indent="-342900">
              <a:buFont typeface="Arial" panose="020B0604020202020204" pitchFamily="34" charset="0"/>
              <a:buChar char="•"/>
            </a:pPr>
            <a:r>
              <a:rPr lang="en-US" sz="2200" dirty="0">
                <a:solidFill>
                  <a:schemeClr val="bg1"/>
                </a:solidFill>
              </a:rPr>
              <a:t>Consistent result is not guaranteed (when running the same query twice)</a:t>
            </a:r>
          </a:p>
          <a:p>
            <a:pPr marL="342900" indent="-342900">
              <a:buFont typeface="Arial" panose="020B0604020202020204" pitchFamily="34" charset="0"/>
              <a:buChar char="•"/>
            </a:pPr>
            <a:r>
              <a:rPr lang="en-US" sz="2200" dirty="0">
                <a:solidFill>
                  <a:schemeClr val="bg1"/>
                </a:solidFill>
              </a:rPr>
              <a:t>Very useful when trying out new queries.</a:t>
            </a:r>
          </a:p>
          <a:p>
            <a:pPr marL="342900" indent="-342900">
              <a:buFont typeface="Arial" panose="020B0604020202020204" pitchFamily="34" charset="0"/>
              <a:buChar char="•"/>
            </a:pPr>
            <a:r>
              <a:rPr lang="en-US" sz="2200" dirty="0">
                <a:solidFill>
                  <a:schemeClr val="bg1"/>
                </a:solidFill>
              </a:rPr>
              <a:t>Default limit is 10,000.</a:t>
            </a:r>
          </a:p>
        </p:txBody>
      </p:sp>
    </p:spTree>
    <p:extLst>
      <p:ext uri="{BB962C8B-B14F-4D97-AF65-F5344CB8AC3E}">
        <p14:creationId xmlns:p14="http://schemas.microsoft.com/office/powerpoint/2010/main" val="937928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b="1" dirty="0">
                <a:solidFill>
                  <a:schemeClr val="bg1"/>
                </a:solidFill>
                <a:effectLst/>
                <a:latin typeface="Arial" panose="020B0604020202020204" pitchFamily="34" charset="0"/>
                <a:cs typeface="Arial" panose="020B0604020202020204" pitchFamily="34" charset="0"/>
              </a:rPr>
              <a:t>Take</a:t>
            </a:r>
            <a:r>
              <a:rPr lang="en-US" dirty="0">
                <a:solidFill>
                  <a:schemeClr val="bg1"/>
                </a:solidFill>
              </a:rPr>
              <a:t> </a:t>
            </a:r>
          </a:p>
          <a:p>
            <a:pPr lvl="1"/>
            <a:r>
              <a:rPr lang="en-US" dirty="0">
                <a:solidFill>
                  <a:schemeClr val="bg1"/>
                </a:solidFill>
                <a:latin typeface="Arial" panose="020B0604020202020204" pitchFamily="34" charset="0"/>
                <a:cs typeface="Arial" panose="020B0604020202020204" pitchFamily="34" charset="0"/>
              </a:rPr>
              <a:t>will take a random number of rows from the input data, no guarantee of which rows are returned.</a:t>
            </a:r>
          </a:p>
          <a:p>
            <a:pPr marL="914400" lvl="2" indent="0">
              <a:buNone/>
            </a:pPr>
            <a:r>
              <a:rPr lang="en-US" dirty="0">
                <a:solidFill>
                  <a:schemeClr val="bg1"/>
                </a:solidFill>
                <a:latin typeface="Arial" panose="020B0604020202020204" pitchFamily="34" charset="0"/>
                <a:cs typeface="Arial" panose="020B0604020202020204" pitchFamily="34" charset="0"/>
              </a:rPr>
              <a:t>Perf | take 10</a:t>
            </a:r>
          </a:p>
          <a:p>
            <a:pPr lvl="1"/>
            <a:r>
              <a:rPr lang="en-US" dirty="0">
                <a:solidFill>
                  <a:schemeClr val="bg1"/>
                </a:solidFill>
                <a:latin typeface="Arial" panose="020B0604020202020204" pitchFamily="34" charset="0"/>
                <a:cs typeface="Arial" panose="020B0604020202020204" pitchFamily="34" charset="0"/>
              </a:rPr>
              <a:t>good way to test a query without running the query to completion</a:t>
            </a:r>
          </a:p>
          <a:p>
            <a:pPr lvl="1"/>
            <a:r>
              <a:rPr lang="en-US" dirty="0">
                <a:solidFill>
                  <a:schemeClr val="bg1"/>
                </a:solidFill>
                <a:latin typeface="Arial" panose="020B0604020202020204" pitchFamily="34" charset="0"/>
                <a:cs typeface="Arial" panose="020B0604020202020204" pitchFamily="34" charset="0"/>
              </a:rPr>
              <a:t>limit and take, have same meaning</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325536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Print - Outputs single-row with one or more scalar expressions.</a:t>
            </a:r>
          </a:p>
          <a:p>
            <a:r>
              <a:rPr lang="en-US" dirty="0">
                <a:solidFill>
                  <a:schemeClr val="bg1"/>
                </a:solidFill>
                <a:latin typeface="Arial" panose="020B0604020202020204" pitchFamily="34" charset="0"/>
                <a:cs typeface="Arial" panose="020B0604020202020204" pitchFamily="34" charset="0"/>
              </a:rPr>
              <a:t>Now - Returns the current UTC clock time, optionally offset by a given timespan. This function can be used multiple times in a statement and the clock time being referenced will be the same for all instances.</a:t>
            </a:r>
          </a:p>
          <a:p>
            <a:r>
              <a:rPr lang="en-US" dirty="0">
                <a:solidFill>
                  <a:schemeClr val="bg1"/>
                </a:solidFill>
                <a:latin typeface="Arial" panose="020B0604020202020204" pitchFamily="34" charset="0"/>
                <a:cs typeface="Arial" panose="020B0604020202020204" pitchFamily="34" charset="0"/>
              </a:rPr>
              <a:t>Ago - Subtracts the given timespan from the current UTC clock time.</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21498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to print a calculation</a:t>
            </a:r>
          </a:p>
          <a:p>
            <a:r>
              <a:rPr lang="en-US" dirty="0">
                <a:solidFill>
                  <a:schemeClr val="bg1"/>
                </a:solidFill>
                <a:latin typeface="Arial" panose="020B0604020202020204" pitchFamily="34" charset="0"/>
                <a:cs typeface="Arial" panose="020B0604020202020204" pitchFamily="34" charset="0"/>
              </a:rPr>
              <a:t>print 11 * 3</a:t>
            </a:r>
          </a:p>
          <a:p>
            <a:r>
              <a:rPr lang="en-US" dirty="0">
                <a:solidFill>
                  <a:schemeClr val="bg1"/>
                </a:solidFill>
                <a:latin typeface="Arial" panose="020B0604020202020204" pitchFamily="34" charset="0"/>
                <a:cs typeface="Arial" panose="020B0604020202020204" pitchFamily="34" charset="0"/>
              </a:rPr>
              <a:t>print </a:t>
            </a:r>
            <a:r>
              <a:rPr lang="en-US" dirty="0" err="1">
                <a:solidFill>
                  <a:schemeClr val="bg1"/>
                </a:solidFill>
                <a:latin typeface="Arial" panose="020B0604020202020204" pitchFamily="34" charset="0"/>
                <a:cs typeface="Arial" panose="020B0604020202020204" pitchFamily="34" charset="0"/>
              </a:rPr>
              <a:t>TheAnswer</a:t>
            </a:r>
            <a:r>
              <a:rPr lang="en-US" dirty="0">
                <a:solidFill>
                  <a:schemeClr val="bg1"/>
                </a:solidFill>
                <a:latin typeface="Arial" panose="020B0604020202020204" pitchFamily="34" charset="0"/>
                <a:cs typeface="Arial" panose="020B0604020202020204" pitchFamily="34" charset="0"/>
              </a:rPr>
              <a:t> = 12 * 3</a:t>
            </a:r>
          </a:p>
          <a:p>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809082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returns current date and time</a:t>
            </a:r>
          </a:p>
          <a:p>
            <a:r>
              <a:rPr lang="en-US" dirty="0">
                <a:solidFill>
                  <a:schemeClr val="bg1"/>
                </a:solidFill>
                <a:latin typeface="Arial" panose="020B0604020202020204" pitchFamily="34" charset="0"/>
                <a:cs typeface="Arial" panose="020B0604020202020204" pitchFamily="34" charset="0"/>
              </a:rPr>
              <a:t>print now()</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228317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print ago(1d) show yesterday</a:t>
            </a:r>
          </a:p>
          <a:p>
            <a:r>
              <a:rPr lang="en-US" dirty="0">
                <a:solidFill>
                  <a:schemeClr val="bg1"/>
                </a:solidFill>
                <a:latin typeface="Arial" panose="020B0604020202020204" pitchFamily="34" charset="0"/>
                <a:cs typeface="Arial" panose="020B0604020202020204" pitchFamily="34" charset="0"/>
              </a:rPr>
              <a:t>print ago(365d) a year ago</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90679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sort by</a:t>
            </a:r>
          </a:p>
          <a:p>
            <a:r>
              <a:rPr lang="en-US" dirty="0">
                <a:solidFill>
                  <a:schemeClr val="bg1"/>
                </a:solidFill>
                <a:latin typeface="Arial" panose="020B0604020202020204" pitchFamily="34" charset="0"/>
                <a:cs typeface="Arial" panose="020B0604020202020204" pitchFamily="34" charset="0"/>
              </a:rPr>
              <a:t>desc</a:t>
            </a:r>
          </a:p>
          <a:p>
            <a:r>
              <a:rPr lang="en-US" dirty="0" err="1">
                <a:solidFill>
                  <a:schemeClr val="bg1"/>
                </a:solidFill>
                <a:latin typeface="Arial" panose="020B0604020202020204" pitchFamily="34" charset="0"/>
                <a:cs typeface="Arial" panose="020B0604020202020204" pitchFamily="34" charset="0"/>
              </a:rPr>
              <a:t>asc</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order by</a:t>
            </a:r>
          </a:p>
          <a:p>
            <a:r>
              <a:rPr lang="en-US" dirty="0">
                <a:solidFill>
                  <a:schemeClr val="bg1"/>
                </a:solidFill>
                <a:latin typeface="Arial" panose="020B0604020202020204" pitchFamily="34" charset="0"/>
                <a:cs typeface="Arial" panose="020B0604020202020204" pitchFamily="34" charset="0"/>
              </a:rPr>
              <a:t>Between</a:t>
            </a:r>
          </a:p>
          <a:p>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210809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Sort the output (descending order)</a:t>
            </a:r>
          </a:p>
          <a:p>
            <a:r>
              <a:rPr lang="en-US" dirty="0">
                <a:solidFill>
                  <a:schemeClr val="bg1"/>
                </a:solidFill>
                <a:latin typeface="Arial" panose="020B0604020202020204" pitchFamily="34" charset="0"/>
                <a:cs typeface="Arial" panose="020B0604020202020204" pitchFamily="34" charset="0"/>
              </a:rPr>
              <a:t>| sort by Computer, </a:t>
            </a:r>
            <a:r>
              <a:rPr lang="en-US" dirty="0" err="1">
                <a:solidFill>
                  <a:schemeClr val="bg1"/>
                </a:solidFill>
                <a:latin typeface="Arial" panose="020B0604020202020204" pitchFamily="34" charset="0"/>
                <a:cs typeface="Arial" panose="020B0604020202020204" pitchFamily="34" charset="0"/>
              </a:rPr>
              <a:t>TimeGenerated</a:t>
            </a:r>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54580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CFE5-2ECA-4D99-8E4F-573C361DA754}"/>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Kusto Query Language</a:t>
            </a:r>
          </a:p>
        </p:txBody>
      </p:sp>
      <p:sp>
        <p:nvSpPr>
          <p:cNvPr id="3" name="Content Placeholder 2">
            <a:extLst>
              <a:ext uri="{FF2B5EF4-FFF2-40B4-BE49-F238E27FC236}">
                <a16:creationId xmlns:a16="http://schemas.microsoft.com/office/drawing/2014/main" id="{C2A3F27B-5007-4596-B02D-4EC567EB4BA6}"/>
              </a:ext>
            </a:extLst>
          </p:cNvPr>
          <p:cNvSpPr>
            <a:spLocks noGrp="1"/>
          </p:cNvSpPr>
          <p:nvPr>
            <p:ph idx="1"/>
          </p:nvPr>
        </p:nvSpPr>
        <p:spPr/>
        <p:txBody>
          <a:bodyPr>
            <a:normAutofit lnSpcReduction="10000"/>
          </a:bodyPr>
          <a:lstStyle/>
          <a:p>
            <a:r>
              <a:rPr lang="en-US" dirty="0">
                <a:solidFill>
                  <a:schemeClr val="bg1"/>
                </a:solidFill>
                <a:latin typeface="Arial" panose="020B0604020202020204" pitchFamily="34" charset="0"/>
                <a:cs typeface="Arial" panose="020B0604020202020204" pitchFamily="34" charset="0"/>
              </a:rPr>
              <a:t>A Kusto query is a read-only request to process data and return results. The request is stated in plain text, using a data-flow model designed to make the syntax easy to read, author, and automate. The query uses schema entities that are organized in a hierarchy similar to SQL's: databases, tables, and columns.</a:t>
            </a:r>
          </a:p>
          <a:p>
            <a:r>
              <a:rPr lang="en-US" dirty="0">
                <a:solidFill>
                  <a:schemeClr val="bg1"/>
                </a:solidFill>
                <a:latin typeface="Arial" panose="020B0604020202020204" pitchFamily="34" charset="0"/>
                <a:cs typeface="Arial" panose="020B0604020202020204" pitchFamily="34" charset="0"/>
              </a:rPr>
              <a:t>The query consists of a sequence of query statements, delimited by a semicolon (;), with at least one statement being a tabular expression statement which is a statement that produces data arranged in a table-like mesh of columns and rows. The query's tabular expression statements produce the results of the query.</a:t>
            </a:r>
          </a:p>
        </p:txBody>
      </p:sp>
    </p:spTree>
    <p:extLst>
      <p:ext uri="{BB962C8B-B14F-4D97-AF65-F5344CB8AC3E}">
        <p14:creationId xmlns:p14="http://schemas.microsoft.com/office/powerpoint/2010/main" val="2715567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Sort the output (descending order)</a:t>
            </a:r>
          </a:p>
          <a:p>
            <a:pPr marL="457200" lvl="1" indent="0">
              <a:buNone/>
            </a:pPr>
            <a:r>
              <a:rPr lang="en-US" dirty="0">
                <a:solidFill>
                  <a:schemeClr val="bg1"/>
                </a:solidFill>
                <a:latin typeface="Arial" panose="020B0604020202020204" pitchFamily="34" charset="0"/>
                <a:cs typeface="Arial" panose="020B0604020202020204" pitchFamily="34" charset="0"/>
              </a:rPr>
              <a:t>| sort by Computer </a:t>
            </a:r>
            <a:r>
              <a:rPr lang="en-US" dirty="0" err="1">
                <a:solidFill>
                  <a:schemeClr val="bg1"/>
                </a:solidFill>
                <a:latin typeface="Arial" panose="020B0604020202020204" pitchFamily="34" charset="0"/>
                <a:cs typeface="Arial" panose="020B0604020202020204" pitchFamily="34" charset="0"/>
              </a:rPr>
              <a:t>asc</a:t>
            </a:r>
            <a:endParaRPr lang="en-US" dirty="0">
              <a:solidFill>
                <a:schemeClr val="bg1"/>
              </a:solidFill>
              <a:latin typeface="Arial" panose="020B0604020202020204" pitchFamily="34" charset="0"/>
              <a:cs typeface="Arial" panose="020B0604020202020204" pitchFamily="34" charset="0"/>
            </a:endParaRPr>
          </a:p>
          <a:p>
            <a:pPr marL="457200" lvl="1" indent="0">
              <a:buNone/>
            </a:pP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asc</a:t>
            </a:r>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59812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To get values between values</a:t>
            </a:r>
          </a:p>
          <a:p>
            <a:endParaRPr lang="en-US" dirty="0">
              <a:solidFill>
                <a:schemeClr val="bg1"/>
              </a:solidFill>
              <a:latin typeface="Arial" panose="020B0604020202020204" pitchFamily="34" charset="0"/>
              <a:cs typeface="Arial" panose="020B0604020202020204" pitchFamily="34" charset="0"/>
            </a:endParaRPr>
          </a:p>
          <a:p>
            <a:pPr marL="457200" lvl="1" indent="0">
              <a:buNone/>
            </a:pPr>
            <a:r>
              <a:rPr lang="en-US" dirty="0">
                <a:solidFill>
                  <a:schemeClr val="bg1"/>
                </a:solidFill>
                <a:latin typeface="Arial" panose="020B0604020202020204" pitchFamily="34" charset="0"/>
                <a:cs typeface="Arial" panose="020B0604020202020204" pitchFamily="34" charset="0"/>
              </a:rPr>
              <a:t>Perf</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counterName</a:t>
            </a:r>
            <a:r>
              <a:rPr lang="en-US" dirty="0">
                <a:solidFill>
                  <a:schemeClr val="bg1"/>
                </a:solidFill>
                <a:latin typeface="Arial" panose="020B0604020202020204" pitchFamily="34" charset="0"/>
                <a:cs typeface="Arial" panose="020B0604020202020204" pitchFamily="34" charset="0"/>
              </a:rPr>
              <a:t> == "% Free space"</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counterValue</a:t>
            </a:r>
            <a:r>
              <a:rPr lang="en-US" dirty="0">
                <a:solidFill>
                  <a:schemeClr val="bg1"/>
                </a:solidFill>
                <a:latin typeface="Arial" panose="020B0604020202020204" pitchFamily="34" charset="0"/>
                <a:cs typeface="Arial" panose="020B0604020202020204" pitchFamily="34" charset="0"/>
              </a:rPr>
              <a:t> between (79.0 .. 100.0)</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770500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246-0527-45D2-BC72-564514DC988D}"/>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LAB One</a:t>
            </a:r>
          </a:p>
        </p:txBody>
      </p:sp>
      <p:sp>
        <p:nvSpPr>
          <p:cNvPr id="3" name="Content Placeholder 2">
            <a:extLst>
              <a:ext uri="{FF2B5EF4-FFF2-40B4-BE49-F238E27FC236}">
                <a16:creationId xmlns:a16="http://schemas.microsoft.com/office/drawing/2014/main" id="{9EADDF0F-C3B1-41CB-94C2-B41F04CA7841}"/>
              </a:ext>
            </a:extLst>
          </p:cNvPr>
          <p:cNvSpPr>
            <a:spLocks noGrp="1"/>
          </p:cNvSpPr>
          <p:nvPr>
            <p:ph idx="1"/>
          </p:nvPr>
        </p:nvSpPr>
        <p:spPr/>
        <p:txBody>
          <a:bodyPr/>
          <a:lstStyle/>
          <a:p>
            <a:r>
              <a:rPr lang="en-US" dirty="0">
                <a:solidFill>
                  <a:schemeClr val="bg1"/>
                </a:solidFill>
              </a:rPr>
              <a:t>Create the query for this lab</a:t>
            </a:r>
          </a:p>
          <a:p>
            <a:endParaRPr lang="en-US" dirty="0">
              <a:solidFill>
                <a:schemeClr val="bg1"/>
              </a:solidFill>
            </a:endParaRPr>
          </a:p>
        </p:txBody>
      </p:sp>
    </p:spTree>
    <p:extLst>
      <p:ext uri="{BB962C8B-B14F-4D97-AF65-F5344CB8AC3E}">
        <p14:creationId xmlns:p14="http://schemas.microsoft.com/office/powerpoint/2010/main" val="357805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‘count’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rmAutofit/>
          </a:bodyPr>
          <a:lstStyle/>
          <a:p>
            <a:pPr marL="0" indent="0">
              <a:buNone/>
            </a:pPr>
            <a:r>
              <a:rPr lang="en-US" sz="2200" dirty="0">
                <a:solidFill>
                  <a:schemeClr val="bg1"/>
                </a:solidFill>
              </a:rPr>
              <a:t>Returns the number of records in the input record set.</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i="1" dirty="0">
                <a:solidFill>
                  <a:schemeClr val="bg1"/>
                </a:solidFill>
              </a:rPr>
              <a:t>T | count</a:t>
            </a:r>
          </a:p>
          <a:p>
            <a:pPr marL="0" indent="0">
              <a:buNone/>
            </a:pPr>
            <a:r>
              <a:rPr lang="en-US" sz="2200" dirty="0">
                <a:solidFill>
                  <a:schemeClr val="bg1"/>
                </a:solidFill>
              </a:rPr>
              <a:t>Example:	</a:t>
            </a:r>
            <a:r>
              <a:rPr lang="en-US" sz="2200" i="1" dirty="0" err="1">
                <a:solidFill>
                  <a:schemeClr val="bg1"/>
                </a:solidFill>
              </a:rPr>
              <a:t>SecurityEvent</a:t>
            </a:r>
            <a:r>
              <a:rPr lang="en-US" sz="2200" i="1" dirty="0">
                <a:solidFill>
                  <a:schemeClr val="bg1"/>
                </a:solidFill>
              </a:rPr>
              <a:t> | count</a:t>
            </a:r>
          </a:p>
        </p:txBody>
      </p:sp>
    </p:spTree>
    <p:extLst>
      <p:ext uri="{BB962C8B-B14F-4D97-AF65-F5344CB8AC3E}">
        <p14:creationId xmlns:p14="http://schemas.microsoft.com/office/powerpoint/2010/main" val="24638439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Count</a:t>
            </a:r>
          </a:p>
          <a:p>
            <a:pPr lvl="1"/>
            <a:r>
              <a:rPr lang="en-US" dirty="0">
                <a:solidFill>
                  <a:schemeClr val="bg1"/>
                </a:solidFill>
                <a:latin typeface="Arial" panose="020B0604020202020204" pitchFamily="34" charset="0"/>
                <a:cs typeface="Arial" panose="020B0604020202020204" pitchFamily="34" charset="0"/>
              </a:rPr>
              <a:t>count the number of rows that match the query</a:t>
            </a:r>
          </a:p>
          <a:p>
            <a:pPr lvl="1"/>
            <a:r>
              <a:rPr lang="en-US" dirty="0">
                <a:solidFill>
                  <a:schemeClr val="bg1"/>
                </a:solidFill>
                <a:latin typeface="Arial" panose="020B0604020202020204" pitchFamily="34" charset="0"/>
                <a:cs typeface="Arial" panose="020B0604020202020204" pitchFamily="34" charset="0"/>
              </a:rPr>
              <a:t>Perf | count</a:t>
            </a:r>
          </a:p>
          <a:p>
            <a:pPr marL="457200" lvl="1" indent="0">
              <a:buNone/>
            </a:pPr>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47880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9EA7-444E-4585-8A6C-42B39C6A5451}"/>
              </a:ext>
            </a:extLst>
          </p:cNvPr>
          <p:cNvSpPr>
            <a:spLocks noGrp="1"/>
          </p:cNvSpPr>
          <p:nvPr>
            <p:ph type="title"/>
          </p:nvPr>
        </p:nvSpPr>
        <p:spPr/>
        <p:txBody>
          <a:bodyPr/>
          <a:lstStyle/>
          <a:p>
            <a:r>
              <a:rPr lang="en-US" dirty="0">
                <a:solidFill>
                  <a:schemeClr val="bg1"/>
                </a:solidFill>
              </a:rPr>
              <a:t>‘count’ exercise</a:t>
            </a:r>
          </a:p>
        </p:txBody>
      </p:sp>
      <p:sp>
        <p:nvSpPr>
          <p:cNvPr id="3" name="Text Placeholder 2">
            <a:extLst>
              <a:ext uri="{FF2B5EF4-FFF2-40B4-BE49-F238E27FC236}">
                <a16:creationId xmlns:a16="http://schemas.microsoft.com/office/drawing/2014/main" id="{A042B11D-4C2A-4F5A-BB46-51DB3AF305DC}"/>
              </a:ext>
            </a:extLst>
          </p:cNvPr>
          <p:cNvSpPr>
            <a:spLocks noGrp="1"/>
          </p:cNvSpPr>
          <p:nvPr>
            <p:ph type="body" sz="quarter" idx="10"/>
          </p:nvPr>
        </p:nvSpPr>
        <p:spPr>
          <a:xfrm>
            <a:off x="586390" y="1434370"/>
            <a:ext cx="11018520" cy="3839000"/>
          </a:xfrm>
        </p:spPr>
        <p:txBody>
          <a:bodyPr/>
          <a:lstStyle/>
          <a:p>
            <a:pPr>
              <a:spcBef>
                <a:spcPts val="0"/>
              </a:spcBef>
            </a:pPr>
            <a:r>
              <a:rPr lang="en-US" sz="2000" dirty="0" err="1">
                <a:solidFill>
                  <a:schemeClr val="bg1"/>
                </a:solidFill>
                <a:latin typeface="Consolas" panose="020B0609020204030204" pitchFamily="49" charset="0"/>
              </a:rPr>
              <a:t>OfficeActivity</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count </a:t>
            </a:r>
          </a:p>
          <a:p>
            <a:pPr>
              <a:spcBef>
                <a:spcPts val="0"/>
              </a:spcBef>
            </a:pP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ago(1h)</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a:t>
            </a:r>
          </a:p>
          <a:p>
            <a:pPr>
              <a:spcBef>
                <a:spcPts val="0"/>
              </a:spcBef>
            </a:pPr>
            <a:r>
              <a:rPr lang="en-US" sz="2000" dirty="0">
                <a:solidFill>
                  <a:schemeClr val="bg1"/>
                </a:solidFill>
                <a:latin typeface="Consolas" panose="020B0609020204030204" pitchFamily="49" charset="0"/>
              </a:rPr>
              <a:t>| count</a:t>
            </a:r>
          </a:p>
          <a:p>
            <a:br>
              <a:rPr lang="en-US" dirty="0">
                <a:solidFill>
                  <a:schemeClr val="bg1"/>
                </a:solidFill>
                <a:latin typeface="Consolas" panose="020B0609020204030204" pitchFamily="49" charset="0"/>
              </a:rPr>
            </a:br>
            <a:br>
              <a:rPr lang="en-US" dirty="0">
                <a:solidFill>
                  <a:schemeClr val="bg1"/>
                </a:solidFill>
                <a:latin typeface="Consolas" panose="020B0609020204030204" pitchFamily="49" charset="0"/>
              </a:rPr>
            </a:br>
            <a:endParaRPr lang="en-US" dirty="0">
              <a:solidFill>
                <a:schemeClr val="bg1"/>
              </a:solidFill>
              <a:latin typeface="Consolas" panose="020B0609020204030204" pitchFamily="49" charset="0"/>
            </a:endParaRPr>
          </a:p>
          <a:p>
            <a:endParaRPr lang="en-US" dirty="0">
              <a:solidFill>
                <a:schemeClr val="bg1"/>
              </a:solidFill>
            </a:endParaRPr>
          </a:p>
        </p:txBody>
      </p:sp>
    </p:spTree>
    <p:extLst>
      <p:ext uri="{BB962C8B-B14F-4D97-AF65-F5344CB8AC3E}">
        <p14:creationId xmlns:p14="http://schemas.microsoft.com/office/powerpoint/2010/main" val="31967418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1455-16B1-435B-95FF-5009F176C1CC}"/>
              </a:ext>
            </a:extLst>
          </p:cNvPr>
          <p:cNvSpPr>
            <a:spLocks noGrp="1"/>
          </p:cNvSpPr>
          <p:nvPr>
            <p:ph type="title"/>
          </p:nvPr>
        </p:nvSpPr>
        <p:spPr/>
        <p:txBody>
          <a:bodyPr/>
          <a:lstStyle/>
          <a:p>
            <a:r>
              <a:rPr lang="en-US" dirty="0">
                <a:solidFill>
                  <a:schemeClr val="bg1"/>
                </a:solidFill>
              </a:rPr>
              <a:t>‘limit’ &amp; ‘count’ exercise</a:t>
            </a:r>
          </a:p>
        </p:txBody>
      </p:sp>
      <p:sp>
        <p:nvSpPr>
          <p:cNvPr id="3" name="Text Placeholder 2">
            <a:extLst>
              <a:ext uri="{FF2B5EF4-FFF2-40B4-BE49-F238E27FC236}">
                <a16:creationId xmlns:a16="http://schemas.microsoft.com/office/drawing/2014/main" id="{E4B109EC-748F-4CD0-9379-64CB1C6AF40E}"/>
              </a:ext>
            </a:extLst>
          </p:cNvPr>
          <p:cNvSpPr>
            <a:spLocks noGrp="1"/>
          </p:cNvSpPr>
          <p:nvPr>
            <p:ph type="body" sz="quarter" idx="10"/>
          </p:nvPr>
        </p:nvSpPr>
        <p:spPr>
          <a:xfrm>
            <a:off x="586390" y="1434371"/>
            <a:ext cx="11018520" cy="3655360"/>
          </a:xfrm>
        </p:spPr>
        <p:txBody>
          <a:bodyPr/>
          <a:lstStyle/>
          <a:p>
            <a:pPr>
              <a:spcBef>
                <a:spcPts val="0"/>
              </a:spcBef>
            </a:pPr>
            <a:r>
              <a:rPr lang="en-US" b="1" dirty="0">
                <a:solidFill>
                  <a:schemeClr val="bg1"/>
                </a:solidFill>
              </a:rPr>
              <a:t>What’s the difference between the below query results?</a:t>
            </a:r>
          </a:p>
          <a:p>
            <a:pPr>
              <a:spcBef>
                <a:spcPts val="0"/>
              </a:spcBef>
            </a:pPr>
            <a:endParaRPr lang="en-US" sz="2000" dirty="0">
              <a:solidFill>
                <a:schemeClr val="bg1"/>
              </a:solidFill>
              <a:latin typeface="Consolas" panose="020B0609020204030204" pitchFamily="49" charset="0"/>
            </a:endParaRPr>
          </a:p>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ago(2d)</a:t>
            </a:r>
          </a:p>
          <a:p>
            <a:pPr>
              <a:spcBef>
                <a:spcPts val="0"/>
              </a:spcBef>
            </a:pPr>
            <a:r>
              <a:rPr lang="en-US" sz="2000" dirty="0">
                <a:solidFill>
                  <a:schemeClr val="bg1"/>
                </a:solidFill>
                <a:latin typeface="Consolas" panose="020B0609020204030204" pitchFamily="49" charset="0"/>
              </a:rPr>
              <a:t>| limit 10</a:t>
            </a:r>
          </a:p>
          <a:p>
            <a:pPr>
              <a:spcBef>
                <a:spcPts val="0"/>
              </a:spcBef>
            </a:pPr>
            <a:r>
              <a:rPr lang="en-US" sz="2000" dirty="0">
                <a:solidFill>
                  <a:schemeClr val="bg1"/>
                </a:solidFill>
                <a:latin typeface="Consolas" panose="020B0609020204030204" pitchFamily="49" charset="0"/>
              </a:rPr>
              <a:t>| count</a:t>
            </a:r>
            <a:br>
              <a:rPr lang="en-US" sz="2000" dirty="0">
                <a:solidFill>
                  <a:schemeClr val="bg1"/>
                </a:solidFill>
                <a:latin typeface="Consolas" panose="020B0609020204030204" pitchFamily="49" charset="0"/>
              </a:rPr>
            </a:br>
            <a:endParaRPr lang="en-US" sz="2000" dirty="0">
              <a:solidFill>
                <a:schemeClr val="bg1"/>
              </a:solidFill>
              <a:latin typeface="Consolas" panose="020B0609020204030204" pitchFamily="49" charset="0"/>
            </a:endParaRPr>
          </a:p>
          <a:p>
            <a:pPr>
              <a:spcBef>
                <a:spcPts val="0"/>
              </a:spcBef>
            </a:pP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limit 10</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ago(2d)</a:t>
            </a:r>
          </a:p>
          <a:p>
            <a:r>
              <a:rPr lang="en-US" sz="2000" dirty="0">
                <a:solidFill>
                  <a:schemeClr val="bg1"/>
                </a:solidFill>
                <a:latin typeface="Consolas" panose="020B0609020204030204" pitchFamily="49" charset="0"/>
              </a:rPr>
              <a:t>| count</a:t>
            </a:r>
            <a:endParaRPr lang="en-US" sz="2000" dirty="0">
              <a:solidFill>
                <a:schemeClr val="bg1"/>
              </a:solidFill>
            </a:endParaRPr>
          </a:p>
        </p:txBody>
      </p:sp>
    </p:spTree>
    <p:extLst>
      <p:ext uri="{BB962C8B-B14F-4D97-AF65-F5344CB8AC3E}">
        <p14:creationId xmlns:p14="http://schemas.microsoft.com/office/powerpoint/2010/main" val="7796570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‘summarize’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vert="horz" wrap="square" lIns="0" tIns="0" rIns="0" bIns="0" rtlCol="0">
            <a:noAutofit/>
          </a:bodyPr>
          <a:lstStyle/>
          <a:p>
            <a:r>
              <a:rPr lang="en-US" sz="2200" dirty="0">
                <a:solidFill>
                  <a:schemeClr val="bg1"/>
                </a:solidFill>
              </a:rPr>
              <a:t>Produces a table that aggregates the content of the input table.</a:t>
            </a:r>
          </a:p>
          <a:p>
            <a:endParaRPr lang="en-US" sz="2200" dirty="0">
              <a:solidFill>
                <a:schemeClr val="bg1"/>
              </a:solidFill>
            </a:endParaRPr>
          </a:p>
          <a:p>
            <a:r>
              <a:rPr lang="en-US" sz="2200" dirty="0">
                <a:solidFill>
                  <a:schemeClr val="bg1"/>
                </a:solidFill>
              </a:rPr>
              <a:t>Syntax:		</a:t>
            </a:r>
            <a:r>
              <a:rPr lang="en-US" sz="2200" i="1" dirty="0">
                <a:solidFill>
                  <a:schemeClr val="bg1"/>
                </a:solidFill>
              </a:rPr>
              <a:t>T | summarize [Aggregation] [by Group Expression]</a:t>
            </a:r>
          </a:p>
          <a:p>
            <a:r>
              <a:rPr lang="en-US" sz="2200" dirty="0">
                <a:solidFill>
                  <a:schemeClr val="bg1"/>
                </a:solidFill>
              </a:rPr>
              <a:t>Examples:	</a:t>
            </a:r>
            <a:r>
              <a:rPr lang="en-US" sz="2200" i="1" dirty="0" err="1">
                <a:solidFill>
                  <a:schemeClr val="bg1"/>
                </a:solidFill>
              </a:rPr>
              <a:t>SecurityEvent</a:t>
            </a:r>
            <a:r>
              <a:rPr lang="en-US" sz="2200" i="1" dirty="0">
                <a:solidFill>
                  <a:schemeClr val="bg1"/>
                </a:solidFill>
              </a:rPr>
              <a:t> | summarize count() by Computer</a:t>
            </a:r>
          </a:p>
          <a:p>
            <a:r>
              <a:rPr lang="en-US" sz="2200" i="1" dirty="0">
                <a:solidFill>
                  <a:schemeClr val="bg1"/>
                </a:solidFill>
              </a:rPr>
              <a:t>		</a:t>
            </a:r>
            <a:r>
              <a:rPr lang="en-US" sz="2200" i="1" dirty="0" err="1">
                <a:solidFill>
                  <a:schemeClr val="bg1"/>
                </a:solidFill>
              </a:rPr>
              <a:t>SecurityEvent</a:t>
            </a:r>
            <a:r>
              <a:rPr lang="en-US" sz="2200" i="1" dirty="0">
                <a:solidFill>
                  <a:schemeClr val="bg1"/>
                </a:solidFill>
              </a:rPr>
              <a:t> | summarize by Computer</a:t>
            </a:r>
          </a:p>
          <a:p>
            <a:r>
              <a:rPr lang="en-US" sz="2200" i="1" dirty="0">
                <a:solidFill>
                  <a:schemeClr val="bg1"/>
                </a:solidFill>
              </a:rPr>
              <a:t>		</a:t>
            </a:r>
            <a:r>
              <a:rPr lang="en-US" sz="2200" i="1" dirty="0" err="1">
                <a:solidFill>
                  <a:schemeClr val="bg1"/>
                </a:solidFill>
              </a:rPr>
              <a:t>SecurityEvent</a:t>
            </a:r>
            <a:r>
              <a:rPr lang="en-US" sz="2200" i="1" dirty="0">
                <a:solidFill>
                  <a:schemeClr val="bg1"/>
                </a:solidFill>
              </a:rPr>
              <a:t> | summarize max(</a:t>
            </a:r>
            <a:r>
              <a:rPr lang="en-US" sz="2200" i="1" dirty="0" err="1">
                <a:solidFill>
                  <a:schemeClr val="bg1"/>
                </a:solidFill>
              </a:rPr>
              <a:t>TimeGenerated</a:t>
            </a:r>
            <a:r>
              <a:rPr lang="en-US" sz="2200" i="1" dirty="0">
                <a:solidFill>
                  <a:schemeClr val="bg1"/>
                </a:solidFill>
              </a:rPr>
              <a:t>)</a:t>
            </a:r>
          </a:p>
          <a:p>
            <a:endParaRPr lang="en-US" sz="2200" dirty="0">
              <a:solidFill>
                <a:schemeClr val="bg1"/>
              </a:solidFill>
            </a:endParaRPr>
          </a:p>
          <a:p>
            <a:pPr marL="342900" indent="-342900">
              <a:buFont typeface="Arial" panose="020B0604020202020204" pitchFamily="34" charset="0"/>
              <a:buChar char="•"/>
            </a:pPr>
            <a:r>
              <a:rPr lang="en-US" sz="2200" dirty="0">
                <a:solidFill>
                  <a:schemeClr val="bg1"/>
                </a:solidFill>
              </a:rPr>
              <a:t>Simple aggregation functions: count(), sum(), avg(), min(), max(), </a:t>
            </a:r>
          </a:p>
          <a:p>
            <a:pPr marL="342900" indent="-342900">
              <a:buFont typeface="Arial" panose="020B0604020202020204" pitchFamily="34" charset="0"/>
              <a:buChar char="•"/>
            </a:pPr>
            <a:r>
              <a:rPr lang="en-US" sz="2200" dirty="0">
                <a:solidFill>
                  <a:schemeClr val="bg1"/>
                </a:solidFill>
              </a:rPr>
              <a:t>Advanced functions (next slide): </a:t>
            </a:r>
            <a:r>
              <a:rPr lang="en-US" sz="2200" dirty="0" err="1">
                <a:solidFill>
                  <a:schemeClr val="bg1"/>
                </a:solidFill>
              </a:rPr>
              <a:t>arg_min</a:t>
            </a:r>
            <a:r>
              <a:rPr lang="en-US" sz="2200" dirty="0">
                <a:solidFill>
                  <a:schemeClr val="bg1"/>
                </a:solidFill>
              </a:rPr>
              <a:t>(), </a:t>
            </a:r>
            <a:r>
              <a:rPr lang="en-US" sz="2200" dirty="0" err="1">
                <a:solidFill>
                  <a:schemeClr val="bg1"/>
                </a:solidFill>
              </a:rPr>
              <a:t>arg_max</a:t>
            </a:r>
            <a:r>
              <a:rPr lang="en-US" sz="2200" dirty="0">
                <a:solidFill>
                  <a:schemeClr val="bg1"/>
                </a:solidFill>
              </a:rPr>
              <a:t>(), percentiles(), </a:t>
            </a:r>
            <a:r>
              <a:rPr lang="en-US" sz="2200" dirty="0" err="1">
                <a:solidFill>
                  <a:schemeClr val="bg1"/>
                </a:solidFill>
              </a:rPr>
              <a:t>makelist</a:t>
            </a:r>
            <a:r>
              <a:rPr lang="en-US" sz="2200" dirty="0">
                <a:solidFill>
                  <a:schemeClr val="bg1"/>
                </a:solidFill>
              </a:rPr>
              <a:t>(), </a:t>
            </a:r>
            <a:r>
              <a:rPr lang="en-US" sz="2200" dirty="0" err="1">
                <a:solidFill>
                  <a:schemeClr val="bg1"/>
                </a:solidFill>
              </a:rPr>
              <a:t>mvexpend</a:t>
            </a:r>
            <a:r>
              <a:rPr lang="en-US" sz="2200" dirty="0">
                <a:solidFill>
                  <a:schemeClr val="bg1"/>
                </a:solidFill>
              </a:rPr>
              <a:t>(), </a:t>
            </a:r>
            <a:r>
              <a:rPr lang="en-US" sz="2200" dirty="0" err="1">
                <a:solidFill>
                  <a:schemeClr val="bg1"/>
                </a:solidFill>
              </a:rPr>
              <a:t>countif</a:t>
            </a:r>
            <a:r>
              <a:rPr lang="en-US" sz="2200" dirty="0">
                <a:solidFill>
                  <a:schemeClr val="bg1"/>
                </a:solidFill>
              </a:rPr>
              <a:t>()</a:t>
            </a:r>
          </a:p>
          <a:p>
            <a:pPr marL="342900" indent="-342900">
              <a:buFont typeface="Arial" panose="020B0604020202020204" pitchFamily="34" charset="0"/>
              <a:buChar char="•"/>
            </a:pPr>
            <a:r>
              <a:rPr lang="en-US" sz="2200" dirty="0">
                <a:solidFill>
                  <a:schemeClr val="bg1"/>
                </a:solidFill>
              </a:rPr>
              <a:t>No Group Expression implies ‘distinct’.</a:t>
            </a:r>
          </a:p>
        </p:txBody>
      </p:sp>
    </p:spTree>
    <p:extLst>
      <p:ext uri="{BB962C8B-B14F-4D97-AF65-F5344CB8AC3E}">
        <p14:creationId xmlns:p14="http://schemas.microsoft.com/office/powerpoint/2010/main" val="14027964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007A-9E87-4DA4-91D7-5E0DEBDFC229}"/>
              </a:ext>
            </a:extLst>
          </p:cNvPr>
          <p:cNvSpPr>
            <a:spLocks noGrp="1"/>
          </p:cNvSpPr>
          <p:nvPr>
            <p:ph type="title"/>
          </p:nvPr>
        </p:nvSpPr>
        <p:spPr/>
        <p:txBody>
          <a:bodyPr/>
          <a:lstStyle/>
          <a:p>
            <a:r>
              <a:rPr lang="en-US" dirty="0">
                <a:solidFill>
                  <a:schemeClr val="bg1"/>
                </a:solidFill>
              </a:rPr>
              <a:t>‘summarize’ exercise</a:t>
            </a:r>
          </a:p>
        </p:txBody>
      </p:sp>
      <p:sp>
        <p:nvSpPr>
          <p:cNvPr id="3" name="Text Placeholder 2">
            <a:extLst>
              <a:ext uri="{FF2B5EF4-FFF2-40B4-BE49-F238E27FC236}">
                <a16:creationId xmlns:a16="http://schemas.microsoft.com/office/drawing/2014/main" id="{05AFFC2F-CD78-4C18-BCDD-D6F22174E613}"/>
              </a:ext>
            </a:extLst>
          </p:cNvPr>
          <p:cNvSpPr>
            <a:spLocks noGrp="1"/>
          </p:cNvSpPr>
          <p:nvPr>
            <p:ph type="body" sz="quarter" idx="10"/>
          </p:nvPr>
        </p:nvSpPr>
        <p:spPr>
          <a:xfrm>
            <a:off x="586390" y="1434370"/>
            <a:ext cx="11018520" cy="5334794"/>
          </a:xfrm>
        </p:spPr>
        <p:txBody>
          <a:bodyPr/>
          <a:lstStyle/>
          <a:p>
            <a:pPr>
              <a:spcBef>
                <a:spcPts val="0"/>
              </a:spcBef>
            </a:pPr>
            <a:r>
              <a:rPr lang="en-US" sz="2000" dirty="0">
                <a:solidFill>
                  <a:schemeClr val="bg1"/>
                </a:solidFill>
                <a:latin typeface="Consolas" panose="020B0609020204030204" pitchFamily="49" charset="0"/>
              </a:rPr>
              <a:t>Perf</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CounterName</a:t>
            </a:r>
            <a:r>
              <a:rPr lang="en-US" sz="2000" dirty="0">
                <a:solidFill>
                  <a:schemeClr val="bg1"/>
                </a:solidFill>
                <a:latin typeface="Consolas" panose="020B0609020204030204" pitchFamily="49" charset="0"/>
              </a:rPr>
              <a:t> == "Free Megabytes"</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InstanceName</a:t>
            </a:r>
            <a:r>
              <a:rPr lang="en-US" sz="2000" dirty="0">
                <a:solidFill>
                  <a:schemeClr val="bg1"/>
                </a:solidFill>
                <a:latin typeface="Consolas" panose="020B0609020204030204" pitchFamily="49" charset="0"/>
              </a:rPr>
              <a:t> matches regex "^[A-Z]:$" </a:t>
            </a:r>
          </a:p>
          <a:p>
            <a:pPr>
              <a:spcBef>
                <a:spcPts val="0"/>
              </a:spcBef>
            </a:pPr>
            <a:r>
              <a:rPr lang="en-US" sz="2000" dirty="0">
                <a:solidFill>
                  <a:schemeClr val="bg1"/>
                </a:solidFill>
                <a:latin typeface="Consolas" panose="020B0609020204030204" pitchFamily="49" charset="0"/>
              </a:rPr>
              <a:t>| summarize min(</a:t>
            </a:r>
            <a:r>
              <a:rPr lang="en-US" sz="2000" dirty="0" err="1">
                <a:solidFill>
                  <a:schemeClr val="bg1"/>
                </a:solidFill>
                <a:latin typeface="Consolas" panose="020B0609020204030204" pitchFamily="49" charset="0"/>
              </a:rPr>
              <a:t>CounterValue</a:t>
            </a:r>
            <a:r>
              <a:rPr lang="en-US" sz="2000" dirty="0">
                <a:solidFill>
                  <a:schemeClr val="bg1"/>
                </a:solidFill>
                <a:latin typeface="Consolas" panose="020B0609020204030204" pitchFamily="49" charset="0"/>
              </a:rPr>
              <a:t>)</a:t>
            </a:r>
          </a:p>
          <a:p>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ago(1h)</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a:t>
            </a:r>
          </a:p>
          <a:p>
            <a:pPr>
              <a:spcBef>
                <a:spcPts val="0"/>
              </a:spcBef>
            </a:pPr>
            <a:r>
              <a:rPr lang="en-US" sz="2000" dirty="0">
                <a:solidFill>
                  <a:schemeClr val="bg1"/>
                </a:solidFill>
                <a:latin typeface="Consolas" panose="020B0609020204030204" pitchFamily="49" charset="0"/>
              </a:rPr>
              <a:t>| summarize count() by </a:t>
            </a:r>
            <a:r>
              <a:rPr lang="en-US" sz="2000" dirty="0" err="1">
                <a:solidFill>
                  <a:schemeClr val="bg1"/>
                </a:solidFill>
                <a:latin typeface="Consolas" panose="020B0609020204030204" pitchFamily="49" charset="0"/>
              </a:rPr>
              <a:t>AccountType</a:t>
            </a:r>
            <a:r>
              <a:rPr lang="en-US" sz="2000" dirty="0">
                <a:solidFill>
                  <a:schemeClr val="bg1"/>
                </a:solidFill>
                <a:latin typeface="Consolas" panose="020B0609020204030204" pitchFamily="49" charset="0"/>
              </a:rPr>
              <a:t>, Computer</a:t>
            </a:r>
          </a:p>
          <a:p>
            <a:pPr>
              <a:spcBef>
                <a:spcPts val="0"/>
              </a:spcBef>
            </a:pPr>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 Multiple aggregations </a:t>
            </a:r>
          </a:p>
          <a:p>
            <a:pPr>
              <a:spcBef>
                <a:spcPts val="0"/>
              </a:spcBef>
            </a:pPr>
            <a:r>
              <a:rPr lang="en-US" sz="2000" dirty="0" err="1">
                <a:solidFill>
                  <a:schemeClr val="bg1"/>
                </a:solidFill>
                <a:latin typeface="Consolas" panose="020B0609020204030204" pitchFamily="49" charset="0"/>
              </a:rPr>
              <a:t>SecurityEvent</a:t>
            </a:r>
            <a:r>
              <a:rPr lang="en-US" sz="2000" dirty="0">
                <a:solidFill>
                  <a:schemeClr val="bg1"/>
                </a:solidFill>
                <a:latin typeface="Consolas" panose="020B0609020204030204" pitchFamily="49" charset="0"/>
              </a:rPr>
              <a:t> | summarize </a:t>
            </a:r>
          </a:p>
          <a:p>
            <a:pPr>
              <a:spcBef>
                <a:spcPts val="0"/>
              </a:spcBef>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AdminSuccessfullLogons</a:t>
            </a:r>
            <a:r>
              <a:rPr lang="en-US" sz="2000" dirty="0">
                <a:solidFill>
                  <a:schemeClr val="bg1"/>
                </a:solidFill>
                <a:latin typeface="Consolas" panose="020B0609020204030204" pitchFamily="49" charset="0"/>
              </a:rPr>
              <a:t> = </a:t>
            </a:r>
          </a:p>
          <a:p>
            <a:pPr>
              <a:spcBef>
                <a:spcPts val="0"/>
              </a:spcBef>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countif</a:t>
            </a:r>
            <a:r>
              <a:rPr lang="en-US" sz="2000" dirty="0">
                <a:solidFill>
                  <a:schemeClr val="bg1"/>
                </a:solidFill>
                <a:latin typeface="Consolas" panose="020B0609020204030204" pitchFamily="49" charset="0"/>
              </a:rPr>
              <a:t>(Account contains "Admin" and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 		</a:t>
            </a:r>
            <a:r>
              <a:rPr lang="en-US" sz="2000" dirty="0" err="1">
                <a:solidFill>
                  <a:schemeClr val="bg1"/>
                </a:solidFill>
                <a:latin typeface="Consolas" panose="020B0609020204030204" pitchFamily="49" charset="0"/>
              </a:rPr>
              <a:t>AdminFailedLogons</a:t>
            </a:r>
            <a:r>
              <a:rPr lang="en-US" sz="2000" dirty="0">
                <a:solidFill>
                  <a:schemeClr val="bg1"/>
                </a:solidFill>
                <a:latin typeface="Consolas" panose="020B0609020204030204" pitchFamily="49" charset="0"/>
              </a:rPr>
              <a:t> = </a:t>
            </a:r>
          </a:p>
          <a:p>
            <a:pPr>
              <a:spcBef>
                <a:spcPts val="0"/>
              </a:spcBef>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countif</a:t>
            </a:r>
            <a:r>
              <a:rPr lang="en-US" sz="2000" dirty="0">
                <a:solidFill>
                  <a:schemeClr val="bg1"/>
                </a:solidFill>
                <a:latin typeface="Consolas" panose="020B0609020204030204" pitchFamily="49" charset="0"/>
              </a:rPr>
              <a:t>(Account contains "Admin" and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4625)</a:t>
            </a:r>
          </a:p>
          <a:p>
            <a:pPr>
              <a:spcBef>
                <a:spcPts val="0"/>
              </a:spcBef>
            </a:pPr>
            <a:endParaRPr lang="en-US" sz="2000" dirty="0">
              <a:solidFill>
                <a:schemeClr val="bg1"/>
              </a:solidFill>
              <a:latin typeface="Consolas" panose="020B0609020204030204" pitchFamily="49" charset="0"/>
            </a:endParaRPr>
          </a:p>
          <a:p>
            <a:pPr>
              <a:spcBef>
                <a:spcPts val="0"/>
              </a:spcBef>
            </a:pP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4965437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007A-9E87-4DA4-91D7-5E0DEBDFC229}"/>
              </a:ext>
            </a:extLst>
          </p:cNvPr>
          <p:cNvSpPr>
            <a:spLocks noGrp="1"/>
          </p:cNvSpPr>
          <p:nvPr>
            <p:ph type="title"/>
          </p:nvPr>
        </p:nvSpPr>
        <p:spPr/>
        <p:txBody>
          <a:bodyPr/>
          <a:lstStyle/>
          <a:p>
            <a:r>
              <a:rPr lang="en-US" dirty="0">
                <a:solidFill>
                  <a:schemeClr val="bg1"/>
                </a:solidFill>
              </a:rPr>
              <a:t>More ‘summarize’ examples</a:t>
            </a:r>
          </a:p>
        </p:txBody>
      </p:sp>
      <p:sp>
        <p:nvSpPr>
          <p:cNvPr id="3" name="Text Placeholder 2">
            <a:extLst>
              <a:ext uri="{FF2B5EF4-FFF2-40B4-BE49-F238E27FC236}">
                <a16:creationId xmlns:a16="http://schemas.microsoft.com/office/drawing/2014/main" id="{05AFFC2F-CD78-4C18-BCDD-D6F22174E613}"/>
              </a:ext>
            </a:extLst>
          </p:cNvPr>
          <p:cNvSpPr>
            <a:spLocks noGrp="1"/>
          </p:cNvSpPr>
          <p:nvPr>
            <p:ph type="body" sz="quarter" idx="10"/>
          </p:nvPr>
        </p:nvSpPr>
        <p:spPr>
          <a:xfrm>
            <a:off x="586390" y="1434370"/>
            <a:ext cx="11018520" cy="3693319"/>
          </a:xfrm>
        </p:spPr>
        <p:txBody>
          <a:bodyPr/>
          <a:lstStyle/>
          <a:p>
            <a:pPr>
              <a:spcBef>
                <a:spcPts val="0"/>
              </a:spcBef>
            </a:pPr>
            <a:r>
              <a:rPr lang="en-US" sz="2000" dirty="0" err="1">
                <a:solidFill>
                  <a:schemeClr val="bg1"/>
                </a:solidFill>
                <a:latin typeface="Consolas" panose="020B0609020204030204" pitchFamily="49" charset="0"/>
              </a:rPr>
              <a:t>UpdateSummary</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ago(7d)</a:t>
            </a:r>
          </a:p>
          <a:p>
            <a:pPr>
              <a:spcBef>
                <a:spcPts val="0"/>
              </a:spcBef>
            </a:pPr>
            <a:r>
              <a:rPr lang="en-US" sz="2000" dirty="0">
                <a:solidFill>
                  <a:schemeClr val="bg1"/>
                </a:solidFill>
                <a:latin typeface="Consolas" panose="020B0609020204030204" pitchFamily="49" charset="0"/>
              </a:rPr>
              <a:t>| summarize </a:t>
            </a:r>
            <a:r>
              <a:rPr lang="en-US" sz="2000" dirty="0" err="1">
                <a:solidFill>
                  <a:schemeClr val="bg1"/>
                </a:solidFill>
                <a:latin typeface="Consolas" panose="020B0609020204030204" pitchFamily="49" charset="0"/>
              </a:rPr>
              <a:t>arg_max</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TotalUpdatesMissing</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by </a:t>
            </a:r>
            <a:r>
              <a:rPr lang="en-US" sz="2000" dirty="0" err="1">
                <a:solidFill>
                  <a:schemeClr val="bg1"/>
                </a:solidFill>
                <a:latin typeface="Consolas" panose="020B0609020204030204" pitchFamily="49" charset="0"/>
              </a:rPr>
              <a:t>SourceComputerId</a:t>
            </a:r>
            <a:endParaRPr lang="en-US" sz="2000" dirty="0">
              <a:solidFill>
                <a:schemeClr val="bg1"/>
              </a:solidFill>
              <a:latin typeface="Consolas" panose="020B0609020204030204" pitchFamily="49" charset="0"/>
            </a:endParaRPr>
          </a:p>
          <a:p>
            <a:pPr>
              <a:spcBef>
                <a:spcPts val="0"/>
              </a:spcBef>
            </a:pPr>
            <a:endParaRPr lang="en-US" sz="2000" dirty="0">
              <a:solidFill>
                <a:schemeClr val="bg1"/>
              </a:solidFill>
              <a:latin typeface="Consolas" panose="020B0609020204030204" pitchFamily="49" charset="0"/>
            </a:endParaRPr>
          </a:p>
          <a:p>
            <a:pPr>
              <a:spcBef>
                <a:spcPts val="0"/>
              </a:spcBef>
            </a:pPr>
            <a:r>
              <a:rPr lang="en-US" sz="2000" dirty="0" err="1">
                <a:solidFill>
                  <a:schemeClr val="bg1"/>
                </a:solidFill>
                <a:latin typeface="Consolas" panose="020B0609020204030204" pitchFamily="49" charset="0"/>
              </a:rPr>
              <a:t>UpdateSummary</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ago(7d)</a:t>
            </a:r>
          </a:p>
          <a:p>
            <a:pPr>
              <a:spcBef>
                <a:spcPts val="0"/>
              </a:spcBef>
            </a:pPr>
            <a:r>
              <a:rPr lang="en-US" sz="2000" dirty="0">
                <a:solidFill>
                  <a:schemeClr val="bg1"/>
                </a:solidFill>
                <a:latin typeface="Consolas" panose="020B0609020204030204" pitchFamily="49" charset="0"/>
              </a:rPr>
              <a:t>| summarize </a:t>
            </a:r>
            <a:r>
              <a:rPr lang="en-US" sz="2000" dirty="0" err="1">
                <a:solidFill>
                  <a:schemeClr val="bg1"/>
                </a:solidFill>
                <a:latin typeface="Consolas" panose="020B0609020204030204" pitchFamily="49" charset="0"/>
              </a:rPr>
              <a:t>arg_max</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TotalUpdatesMissing</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a:t>
            </a:r>
          </a:p>
          <a:p>
            <a:pPr>
              <a:spcBef>
                <a:spcPts val="0"/>
              </a:spcBef>
            </a:pPr>
            <a:endParaRPr lang="en-US" sz="2000" dirty="0">
              <a:solidFill>
                <a:schemeClr val="bg1"/>
              </a:solidFill>
              <a:latin typeface="Consolas" panose="020B0609020204030204" pitchFamily="49" charset="0"/>
            </a:endParaRPr>
          </a:p>
          <a:p>
            <a:pPr>
              <a:spcBef>
                <a:spcPts val="0"/>
              </a:spcBef>
            </a:pPr>
            <a:endParaRPr lang="en-US" sz="2000" dirty="0">
              <a:solidFill>
                <a:schemeClr val="bg1"/>
              </a:solidFill>
              <a:latin typeface="Consolas" panose="020B0609020204030204" pitchFamily="49" charset="0"/>
            </a:endParaRPr>
          </a:p>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summarize </a:t>
            </a:r>
            <a:r>
              <a:rPr lang="en-US" sz="2000" dirty="0" err="1">
                <a:solidFill>
                  <a:schemeClr val="bg1"/>
                </a:solidFill>
                <a:latin typeface="Consolas" panose="020B0609020204030204" pitchFamily="49" charset="0"/>
              </a:rPr>
              <a:t>makelist</a:t>
            </a:r>
            <a:r>
              <a:rPr lang="en-US" sz="2000" dirty="0">
                <a:solidFill>
                  <a:schemeClr val="bg1"/>
                </a:solidFill>
                <a:latin typeface="Consolas" panose="020B0609020204030204" pitchFamily="49" charset="0"/>
              </a:rPr>
              <a:t>(Account) by Computer</a:t>
            </a:r>
          </a:p>
          <a:p>
            <a:pPr>
              <a:spcBef>
                <a:spcPts val="0"/>
              </a:spcBef>
            </a:pPr>
            <a:endParaRPr lang="en-US" sz="2000" dirty="0">
              <a:solidFill>
                <a:schemeClr val="bg1"/>
              </a:solidFill>
              <a:latin typeface="Consolas" panose="020B0609020204030204" pitchFamily="49" charset="0"/>
            </a:endParaRPr>
          </a:p>
          <a:p>
            <a:pPr>
              <a:spcBef>
                <a:spcPts val="0"/>
              </a:spcBef>
            </a:pP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6504778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CFE5-2ECA-4D99-8E4F-573C361DA754}"/>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Kusto Query Language</a:t>
            </a:r>
          </a:p>
        </p:txBody>
      </p:sp>
      <p:sp>
        <p:nvSpPr>
          <p:cNvPr id="3" name="Content Placeholder 2">
            <a:extLst>
              <a:ext uri="{FF2B5EF4-FFF2-40B4-BE49-F238E27FC236}">
                <a16:creationId xmlns:a16="http://schemas.microsoft.com/office/drawing/2014/main" id="{C2A3F27B-5007-4596-B02D-4EC567EB4BA6}"/>
              </a:ext>
            </a:extLst>
          </p:cNvPr>
          <p:cNvSpPr>
            <a:spLocks noGrp="1"/>
          </p:cNvSpPr>
          <p:nvPr>
            <p:ph idx="1"/>
          </p:nvPr>
        </p:nvSpPr>
        <p:spPr>
          <a:xfrm>
            <a:off x="584200" y="1435503"/>
            <a:ext cx="11018520" cy="4448462"/>
          </a:xfrm>
        </p:spPr>
        <p:txBody>
          <a:bodyPr>
            <a:noAutofit/>
          </a:bodyPr>
          <a:lstStyle/>
          <a:p>
            <a:r>
              <a:rPr lang="en-US" sz="2400" dirty="0">
                <a:solidFill>
                  <a:schemeClr val="bg1"/>
                </a:solidFill>
                <a:latin typeface="Arial" panose="020B0604020202020204" pitchFamily="34" charset="0"/>
                <a:cs typeface="Arial" panose="020B0604020202020204" pitchFamily="34" charset="0"/>
              </a:rPr>
              <a:t>The syntax of the tabular expression statement has tabular data flow from one tabular query operator to another, starting with data source (e.g. a table in a database, or an operator that produces data) and then flowing through a set of data transformation operators that are bound together through the use of the pipe (|) delimiter.</a:t>
            </a:r>
          </a:p>
          <a:p>
            <a:r>
              <a:rPr lang="en-US" sz="2400" dirty="0">
                <a:solidFill>
                  <a:schemeClr val="bg1"/>
                </a:solidFill>
                <a:latin typeface="Arial" panose="020B0604020202020204" pitchFamily="34" charset="0"/>
                <a:cs typeface="Arial" panose="020B0604020202020204" pitchFamily="34" charset="0"/>
              </a:rPr>
              <a:t>For example, the following Kusto query has a single statement, which is a tabular expression statement. The statement starts with a reference to a table called </a:t>
            </a:r>
            <a:r>
              <a:rPr lang="en-US" sz="2400" dirty="0" err="1">
                <a:solidFill>
                  <a:schemeClr val="bg1"/>
                </a:solidFill>
                <a:latin typeface="Arial" panose="020B0604020202020204" pitchFamily="34" charset="0"/>
                <a:cs typeface="Arial" panose="020B0604020202020204" pitchFamily="34" charset="0"/>
              </a:rPr>
              <a:t>StormEvents</a:t>
            </a:r>
            <a:r>
              <a:rPr lang="en-US" sz="2400" dirty="0">
                <a:solidFill>
                  <a:schemeClr val="bg1"/>
                </a:solidFill>
                <a:latin typeface="Arial" panose="020B0604020202020204" pitchFamily="34" charset="0"/>
                <a:cs typeface="Arial" panose="020B0604020202020204" pitchFamily="34" charset="0"/>
              </a:rPr>
              <a:t> (the database that host this table is implicit here, and part of the connection information). The data (rows) for that table are then filtered by the value of the </a:t>
            </a:r>
            <a:r>
              <a:rPr lang="en-US" sz="2400" dirty="0" err="1">
                <a:solidFill>
                  <a:schemeClr val="bg1"/>
                </a:solidFill>
                <a:latin typeface="Arial" panose="020B0604020202020204" pitchFamily="34" charset="0"/>
                <a:cs typeface="Arial" panose="020B0604020202020204" pitchFamily="34" charset="0"/>
              </a:rPr>
              <a:t>StartTime</a:t>
            </a:r>
            <a:r>
              <a:rPr lang="en-US" sz="2400" dirty="0">
                <a:solidFill>
                  <a:schemeClr val="bg1"/>
                </a:solidFill>
                <a:latin typeface="Arial" panose="020B0604020202020204" pitchFamily="34" charset="0"/>
                <a:cs typeface="Arial" panose="020B0604020202020204" pitchFamily="34" charset="0"/>
              </a:rPr>
              <a:t> column, and then filtered by the value of the State column. The query then returns the count of "surviving" rows.</a:t>
            </a:r>
          </a:p>
        </p:txBody>
      </p:sp>
    </p:spTree>
    <p:extLst>
      <p:ext uri="{BB962C8B-B14F-4D97-AF65-F5344CB8AC3E}">
        <p14:creationId xmlns:p14="http://schemas.microsoft.com/office/powerpoint/2010/main" val="2807651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246-0527-45D2-BC72-564514DC988D}"/>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LAB Two</a:t>
            </a:r>
          </a:p>
        </p:txBody>
      </p:sp>
      <p:sp>
        <p:nvSpPr>
          <p:cNvPr id="3" name="Content Placeholder 2">
            <a:extLst>
              <a:ext uri="{FF2B5EF4-FFF2-40B4-BE49-F238E27FC236}">
                <a16:creationId xmlns:a16="http://schemas.microsoft.com/office/drawing/2014/main" id="{9EADDF0F-C3B1-41CB-94C2-B41F04CA7841}"/>
              </a:ext>
            </a:extLst>
          </p:cNvPr>
          <p:cNvSpPr>
            <a:spLocks noGrp="1"/>
          </p:cNvSpPr>
          <p:nvPr>
            <p:ph idx="1"/>
          </p:nvPr>
        </p:nvSpPr>
        <p:spPr/>
        <p:txBody>
          <a:bodyPr/>
          <a:lstStyle/>
          <a:p>
            <a:r>
              <a:rPr lang="en-US" dirty="0">
                <a:solidFill>
                  <a:schemeClr val="bg1"/>
                </a:solidFill>
              </a:rPr>
              <a:t>Create the query for this lab</a:t>
            </a:r>
          </a:p>
          <a:p>
            <a:endParaRPr lang="en-US" dirty="0">
              <a:solidFill>
                <a:schemeClr val="bg1"/>
              </a:solidFill>
            </a:endParaRPr>
          </a:p>
        </p:txBody>
      </p:sp>
    </p:spTree>
    <p:extLst>
      <p:ext uri="{BB962C8B-B14F-4D97-AF65-F5344CB8AC3E}">
        <p14:creationId xmlns:p14="http://schemas.microsoft.com/office/powerpoint/2010/main" val="1217610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379C-FD1B-4081-8678-6883162607B4}"/>
              </a:ext>
            </a:extLst>
          </p:cNvPr>
          <p:cNvSpPr>
            <a:spLocks noGrp="1"/>
          </p:cNvSpPr>
          <p:nvPr>
            <p:ph type="title"/>
          </p:nvPr>
        </p:nvSpPr>
        <p:spPr/>
        <p:txBody>
          <a:bodyPr/>
          <a:lstStyle/>
          <a:p>
            <a:r>
              <a:rPr lang="en-US" dirty="0">
                <a:solidFill>
                  <a:schemeClr val="bg1"/>
                </a:solidFill>
              </a:rPr>
              <a:t>Quiz</a:t>
            </a:r>
          </a:p>
        </p:txBody>
      </p:sp>
      <p:sp>
        <p:nvSpPr>
          <p:cNvPr id="3" name="Text Placeholder 2">
            <a:extLst>
              <a:ext uri="{FF2B5EF4-FFF2-40B4-BE49-F238E27FC236}">
                <a16:creationId xmlns:a16="http://schemas.microsoft.com/office/drawing/2014/main" id="{D9BCE784-DB92-477F-BA90-0E4CED4FB5B7}"/>
              </a:ext>
            </a:extLst>
          </p:cNvPr>
          <p:cNvSpPr>
            <a:spLocks noGrp="1"/>
          </p:cNvSpPr>
          <p:nvPr>
            <p:ph type="body" sz="quarter" idx="10"/>
          </p:nvPr>
        </p:nvSpPr>
        <p:spPr>
          <a:xfrm>
            <a:off x="586390" y="1434370"/>
            <a:ext cx="11018520" cy="5037276"/>
          </a:xfrm>
        </p:spPr>
        <p:txBody>
          <a:bodyPr/>
          <a:lstStyle/>
          <a:p>
            <a:r>
              <a:rPr lang="en-US" dirty="0">
                <a:solidFill>
                  <a:schemeClr val="bg1"/>
                </a:solidFill>
              </a:rPr>
              <a:t>What is the difference between the following queries?</a:t>
            </a:r>
          </a:p>
          <a:p>
            <a:r>
              <a:rPr lang="en-US" dirty="0">
                <a:solidFill>
                  <a:schemeClr val="bg1"/>
                </a:solidFill>
              </a:rPr>
              <a:t> </a:t>
            </a:r>
          </a:p>
          <a:p>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summarize </a:t>
            </a:r>
            <a:r>
              <a:rPr lang="en-US" sz="2000" dirty="0" err="1">
                <a:solidFill>
                  <a:schemeClr val="bg1"/>
                </a:solidFill>
                <a:latin typeface="Consolas" panose="020B0609020204030204" pitchFamily="49" charset="0"/>
              </a:rPr>
              <a:t>arg_max</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 by Account</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a:t>
            </a:r>
          </a:p>
          <a:p>
            <a:pPr>
              <a:spcBef>
                <a:spcPts val="0"/>
              </a:spcBef>
            </a:pPr>
            <a:r>
              <a:rPr lang="en-US" sz="2000" dirty="0">
                <a:solidFill>
                  <a:schemeClr val="bg1"/>
                </a:solidFill>
                <a:latin typeface="Consolas" panose="020B0609020204030204" pitchFamily="49" charset="0"/>
              </a:rPr>
              <a:t>| count</a:t>
            </a:r>
          </a:p>
          <a:p>
            <a:pPr>
              <a:spcBef>
                <a:spcPts val="0"/>
              </a:spcBef>
            </a:pP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a:t>
            </a:r>
          </a:p>
          <a:p>
            <a:pPr>
              <a:spcBef>
                <a:spcPts val="0"/>
              </a:spcBef>
            </a:pPr>
            <a:r>
              <a:rPr lang="en-US" sz="2000" dirty="0">
                <a:solidFill>
                  <a:schemeClr val="bg1"/>
                </a:solidFill>
                <a:latin typeface="Consolas" panose="020B0609020204030204" pitchFamily="49" charset="0"/>
              </a:rPr>
              <a:t>| summarize </a:t>
            </a:r>
            <a:r>
              <a:rPr lang="en-US" sz="2000" dirty="0" err="1">
                <a:solidFill>
                  <a:schemeClr val="bg1"/>
                </a:solidFill>
                <a:latin typeface="Consolas" panose="020B0609020204030204" pitchFamily="49" charset="0"/>
              </a:rPr>
              <a:t>arg_max</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 by Account</a:t>
            </a:r>
          </a:p>
          <a:p>
            <a:pPr>
              <a:spcBef>
                <a:spcPts val="0"/>
              </a:spcBef>
            </a:pPr>
            <a:r>
              <a:rPr lang="en-US" sz="2000" dirty="0">
                <a:solidFill>
                  <a:schemeClr val="bg1"/>
                </a:solidFill>
                <a:latin typeface="Consolas" panose="020B0609020204030204" pitchFamily="49" charset="0"/>
              </a:rPr>
              <a:t>| count </a:t>
            </a:r>
          </a:p>
          <a:p>
            <a:br>
              <a:rPr lang="en-US" dirty="0">
                <a:solidFill>
                  <a:schemeClr val="bg1"/>
                </a:solidFill>
                <a:latin typeface="Consolas" panose="020B0609020204030204" pitchFamily="49" charset="0"/>
              </a:rPr>
            </a:br>
            <a:endParaRPr lang="en-US" dirty="0">
              <a:solidFill>
                <a:schemeClr val="bg1"/>
              </a:solidFill>
              <a:latin typeface="Consolas" panose="020B0609020204030204" pitchFamily="49" charset="0"/>
            </a:endParaRPr>
          </a:p>
          <a:p>
            <a:endParaRPr lang="en-US" dirty="0">
              <a:solidFill>
                <a:schemeClr val="bg1"/>
              </a:solidFill>
            </a:endParaRPr>
          </a:p>
        </p:txBody>
      </p:sp>
    </p:spTree>
    <p:extLst>
      <p:ext uri="{BB962C8B-B14F-4D97-AF65-F5344CB8AC3E}">
        <p14:creationId xmlns:p14="http://schemas.microsoft.com/office/powerpoint/2010/main" val="1516749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‘summarize’: bin and time series</a:t>
            </a:r>
            <a:endParaRPr lang="en-US" dirty="0">
              <a:solidFill>
                <a:schemeClr val="bg1"/>
              </a:solidFill>
            </a:endParaRP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vert="horz" wrap="square" lIns="0" tIns="0" rIns="0" bIns="0" rtlCol="0">
            <a:noAutofit/>
          </a:bodyPr>
          <a:lstStyle/>
          <a:p>
            <a:r>
              <a:rPr lang="en-US" sz="2200" dirty="0">
                <a:solidFill>
                  <a:schemeClr val="bg1"/>
                </a:solidFill>
              </a:rPr>
              <a:t>A very useful summarize operation is creating time series:</a:t>
            </a:r>
          </a:p>
          <a:p>
            <a:endParaRPr lang="en-US" sz="2200" dirty="0">
              <a:solidFill>
                <a:schemeClr val="bg1"/>
              </a:solidFill>
            </a:endParaRPr>
          </a:p>
          <a:p>
            <a:r>
              <a:rPr lang="en-US" sz="2000" dirty="0" err="1">
                <a:solidFill>
                  <a:schemeClr val="bg1"/>
                </a:solidFill>
                <a:latin typeface="Consolas" panose="020B0609020204030204" pitchFamily="49" charset="0"/>
              </a:rPr>
              <a:t>SecurityEvent</a:t>
            </a:r>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summarize count() by bin(</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1h) </a:t>
            </a:r>
          </a:p>
          <a:p>
            <a:r>
              <a:rPr lang="en-US" sz="2000" dirty="0">
                <a:solidFill>
                  <a:schemeClr val="bg1"/>
                </a:solidFill>
                <a:latin typeface="Consolas" panose="020B0609020204030204" pitchFamily="49" charset="0"/>
              </a:rPr>
              <a:t>| render </a:t>
            </a:r>
            <a:r>
              <a:rPr lang="en-US" sz="2000" dirty="0" err="1">
                <a:solidFill>
                  <a:schemeClr val="bg1"/>
                </a:solidFill>
                <a:latin typeface="Consolas" panose="020B0609020204030204" pitchFamily="49" charset="0"/>
              </a:rPr>
              <a:t>timechart</a:t>
            </a:r>
            <a:r>
              <a:rPr lang="en-US" sz="2000" dirty="0">
                <a:solidFill>
                  <a:schemeClr val="bg1"/>
                </a:solidFill>
                <a:latin typeface="Consolas" panose="020B0609020204030204" pitchFamily="49" charset="0"/>
              </a:rPr>
              <a:t> // optional!</a:t>
            </a:r>
          </a:p>
          <a:p>
            <a:endParaRPr lang="en-US" sz="2200" dirty="0">
              <a:solidFill>
                <a:schemeClr val="bg1"/>
              </a:solidFill>
            </a:endParaRPr>
          </a:p>
          <a:p>
            <a:endParaRPr lang="en-US" sz="2200" dirty="0">
              <a:solidFill>
                <a:schemeClr val="bg1"/>
              </a:solidFill>
            </a:endParaRPr>
          </a:p>
          <a:p>
            <a:endParaRPr lang="en-US" sz="2200" dirty="0">
              <a:solidFill>
                <a:schemeClr val="bg1"/>
              </a:solidFill>
            </a:endParaRPr>
          </a:p>
          <a:p>
            <a:endParaRPr lang="en-US" sz="2200" dirty="0">
              <a:solidFill>
                <a:schemeClr val="bg1"/>
              </a:solidFill>
            </a:endParaRPr>
          </a:p>
          <a:p>
            <a:endParaRPr lang="en-US" sz="2200" dirty="0">
              <a:solidFill>
                <a:schemeClr val="bg1"/>
              </a:solidFill>
            </a:endParaRPr>
          </a:p>
          <a:p>
            <a:r>
              <a:rPr lang="en-US" sz="2200" dirty="0">
                <a:solidFill>
                  <a:schemeClr val="bg1"/>
                </a:solidFill>
              </a:rPr>
              <a:t>* Other time measurements: 1h, 5d, 10m </a:t>
            </a:r>
          </a:p>
          <a:p>
            <a:r>
              <a:rPr lang="en-US" sz="2200" dirty="0">
                <a:solidFill>
                  <a:schemeClr val="bg1"/>
                </a:solidFill>
              </a:rPr>
              <a:t>* Can create multiple legends by aggregating additional field</a:t>
            </a:r>
          </a:p>
          <a:p>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4" name="Picture 3">
            <a:extLst>
              <a:ext uri="{FF2B5EF4-FFF2-40B4-BE49-F238E27FC236}">
                <a16:creationId xmlns:a16="http://schemas.microsoft.com/office/drawing/2014/main" id="{AFBB7EE0-59E1-4158-9ED0-FBA5B3905C48}"/>
              </a:ext>
            </a:extLst>
          </p:cNvPr>
          <p:cNvPicPr>
            <a:picLocks noChangeAspect="1"/>
          </p:cNvPicPr>
          <p:nvPr/>
        </p:nvPicPr>
        <p:blipFill>
          <a:blip r:embed="rId3"/>
          <a:stretch>
            <a:fillRect/>
          </a:stretch>
        </p:blipFill>
        <p:spPr>
          <a:xfrm>
            <a:off x="586390" y="3429000"/>
            <a:ext cx="4649547" cy="1622738"/>
          </a:xfrm>
          <a:prstGeom prst="rect">
            <a:avLst/>
          </a:prstGeom>
        </p:spPr>
      </p:pic>
    </p:spTree>
    <p:extLst>
      <p:ext uri="{BB962C8B-B14F-4D97-AF65-F5344CB8AC3E}">
        <p14:creationId xmlns:p14="http://schemas.microsoft.com/office/powerpoint/2010/main" val="25395321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007A-9E87-4DA4-91D7-5E0DEBDFC229}"/>
              </a:ext>
            </a:extLst>
          </p:cNvPr>
          <p:cNvSpPr>
            <a:spLocks noGrp="1"/>
          </p:cNvSpPr>
          <p:nvPr>
            <p:ph type="title"/>
          </p:nvPr>
        </p:nvSpPr>
        <p:spPr/>
        <p:txBody>
          <a:bodyPr/>
          <a:lstStyle/>
          <a:p>
            <a:r>
              <a:rPr lang="en-US" dirty="0">
                <a:solidFill>
                  <a:schemeClr val="bg1"/>
                </a:solidFill>
              </a:rPr>
              <a:t>‘bin’ exercise</a:t>
            </a:r>
          </a:p>
        </p:txBody>
      </p:sp>
      <p:sp>
        <p:nvSpPr>
          <p:cNvPr id="3" name="Text Placeholder 2">
            <a:extLst>
              <a:ext uri="{FF2B5EF4-FFF2-40B4-BE49-F238E27FC236}">
                <a16:creationId xmlns:a16="http://schemas.microsoft.com/office/drawing/2014/main" id="{05AFFC2F-CD78-4C18-BCDD-D6F22174E613}"/>
              </a:ext>
            </a:extLst>
          </p:cNvPr>
          <p:cNvSpPr>
            <a:spLocks noGrp="1"/>
          </p:cNvSpPr>
          <p:nvPr>
            <p:ph type="body" sz="quarter" idx="10"/>
          </p:nvPr>
        </p:nvSpPr>
        <p:spPr>
          <a:xfrm>
            <a:off x="586390" y="1434370"/>
            <a:ext cx="11018520" cy="2308324"/>
          </a:xfrm>
        </p:spPr>
        <p:txBody>
          <a:bodyPr/>
          <a:lstStyle/>
          <a:p>
            <a:pPr>
              <a:spcBef>
                <a:spcPts val="0"/>
              </a:spcBef>
            </a:pPr>
            <a:r>
              <a:rPr lang="en-US" sz="2000" dirty="0" err="1">
                <a:solidFill>
                  <a:schemeClr val="bg1"/>
                </a:solidFill>
                <a:latin typeface="Consolas" panose="020B0609020204030204" pitchFamily="49" charset="0"/>
              </a:rPr>
              <a:t>SecurityEvent</a:t>
            </a:r>
            <a:r>
              <a:rPr lang="en-US" sz="2000" dirty="0">
                <a:solidFill>
                  <a:schemeClr val="bg1"/>
                </a:solidFill>
                <a:latin typeface="Consolas" panose="020B0609020204030204" pitchFamily="49" charset="0"/>
              </a:rPr>
              <a:t> </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&gt; ago(7d)</a:t>
            </a:r>
          </a:p>
          <a:p>
            <a:pPr>
              <a:spcBef>
                <a:spcPts val="0"/>
              </a:spcBef>
            </a:pPr>
            <a:r>
              <a:rPr lang="en-US" sz="2000" dirty="0">
                <a:solidFill>
                  <a:schemeClr val="bg1"/>
                </a:solidFill>
                <a:latin typeface="Consolas" panose="020B0609020204030204" pitchFamily="49" charset="0"/>
              </a:rPr>
              <a:t>| summarize count() by bin(</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1d) </a:t>
            </a:r>
          </a:p>
          <a:p>
            <a:pPr>
              <a:spcBef>
                <a:spcPts val="0"/>
              </a:spcBef>
            </a:pP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Perf</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CounterName</a:t>
            </a:r>
            <a:r>
              <a:rPr lang="en-US" sz="2000" dirty="0">
                <a:solidFill>
                  <a:schemeClr val="bg1"/>
                </a:solidFill>
                <a:latin typeface="Consolas" panose="020B0609020204030204" pitchFamily="49" charset="0"/>
              </a:rPr>
              <a:t> == "Free Megabytes"</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InstanceName</a:t>
            </a:r>
            <a:r>
              <a:rPr lang="en-US" sz="2000" dirty="0">
                <a:solidFill>
                  <a:schemeClr val="bg1"/>
                </a:solidFill>
                <a:latin typeface="Consolas" panose="020B0609020204030204" pitchFamily="49" charset="0"/>
              </a:rPr>
              <a:t> matches regex "^[A-Z]:$" </a:t>
            </a:r>
          </a:p>
          <a:p>
            <a:pPr>
              <a:spcBef>
                <a:spcPts val="0"/>
              </a:spcBef>
            </a:pPr>
            <a:r>
              <a:rPr lang="en-US" sz="2000" dirty="0">
                <a:solidFill>
                  <a:schemeClr val="bg1"/>
                </a:solidFill>
                <a:latin typeface="Consolas" panose="020B0609020204030204" pitchFamily="49" charset="0"/>
              </a:rPr>
              <a:t>| summarize min(</a:t>
            </a:r>
            <a:r>
              <a:rPr lang="en-US" sz="2000" dirty="0" err="1">
                <a:solidFill>
                  <a:schemeClr val="bg1"/>
                </a:solidFill>
                <a:latin typeface="Consolas" panose="020B0609020204030204" pitchFamily="49" charset="0"/>
              </a:rPr>
              <a:t>CounterValue</a:t>
            </a:r>
            <a:r>
              <a:rPr lang="en-US" sz="2000" dirty="0">
                <a:solidFill>
                  <a:schemeClr val="bg1"/>
                </a:solidFill>
                <a:latin typeface="Consolas" panose="020B0609020204030204" pitchFamily="49" charset="0"/>
              </a:rPr>
              <a:t>) by bin(</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1d), </a:t>
            </a:r>
            <a:r>
              <a:rPr lang="en-US" sz="2000" dirty="0" err="1">
                <a:solidFill>
                  <a:schemeClr val="bg1"/>
                </a:solidFill>
                <a:latin typeface="Consolas" panose="020B0609020204030204" pitchFamily="49" charset="0"/>
              </a:rPr>
              <a:t>InstanceName</a:t>
            </a:r>
            <a:r>
              <a:rPr lang="en-US"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2723236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246-0527-45D2-BC72-564514DC988D}"/>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LAB Three</a:t>
            </a:r>
          </a:p>
        </p:txBody>
      </p:sp>
      <p:sp>
        <p:nvSpPr>
          <p:cNvPr id="3" name="Content Placeholder 2">
            <a:extLst>
              <a:ext uri="{FF2B5EF4-FFF2-40B4-BE49-F238E27FC236}">
                <a16:creationId xmlns:a16="http://schemas.microsoft.com/office/drawing/2014/main" id="{9EADDF0F-C3B1-41CB-94C2-B41F04CA7841}"/>
              </a:ext>
            </a:extLst>
          </p:cNvPr>
          <p:cNvSpPr>
            <a:spLocks noGrp="1"/>
          </p:cNvSpPr>
          <p:nvPr>
            <p:ph idx="1"/>
          </p:nvPr>
        </p:nvSpPr>
        <p:spPr/>
        <p:txBody>
          <a:bodyPr/>
          <a:lstStyle/>
          <a:p>
            <a:r>
              <a:rPr lang="en-US" dirty="0">
                <a:solidFill>
                  <a:schemeClr val="bg1"/>
                </a:solidFill>
              </a:rPr>
              <a:t>Create the query for this lab</a:t>
            </a:r>
          </a:p>
          <a:p>
            <a:endParaRPr lang="en-US" dirty="0">
              <a:solidFill>
                <a:schemeClr val="bg1"/>
              </a:solidFill>
            </a:endParaRPr>
          </a:p>
        </p:txBody>
      </p:sp>
    </p:spTree>
    <p:extLst>
      <p:ext uri="{BB962C8B-B14F-4D97-AF65-F5344CB8AC3E}">
        <p14:creationId xmlns:p14="http://schemas.microsoft.com/office/powerpoint/2010/main" val="1239609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‘extend’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vert="horz" wrap="square" lIns="0" tIns="0" rIns="0" bIns="0" rtlCol="0">
            <a:noAutofit/>
          </a:bodyPr>
          <a:lstStyle/>
          <a:p>
            <a:r>
              <a:rPr lang="en-US" sz="2200" dirty="0">
                <a:solidFill>
                  <a:schemeClr val="bg1"/>
                </a:solidFill>
              </a:rPr>
              <a:t>Create calculated columns and append them to the result set.</a:t>
            </a:r>
          </a:p>
          <a:p>
            <a:endParaRPr lang="en-US" sz="2200" dirty="0">
              <a:solidFill>
                <a:schemeClr val="bg1"/>
              </a:solidFill>
            </a:endParaRPr>
          </a:p>
          <a:p>
            <a:r>
              <a:rPr lang="en-US" sz="2200" dirty="0">
                <a:solidFill>
                  <a:schemeClr val="bg1"/>
                </a:solidFill>
              </a:rPr>
              <a:t>Syntax: 		 </a:t>
            </a:r>
            <a:r>
              <a:rPr lang="en-US" sz="2200" i="1" dirty="0">
                <a:solidFill>
                  <a:schemeClr val="bg1"/>
                </a:solidFill>
              </a:rPr>
              <a:t>T | extend </a:t>
            </a:r>
            <a:r>
              <a:rPr lang="en-US" sz="2200" i="1" dirty="0" err="1">
                <a:solidFill>
                  <a:schemeClr val="bg1"/>
                </a:solidFill>
              </a:rPr>
              <a:t>ColumnName</a:t>
            </a:r>
            <a:r>
              <a:rPr lang="en-US" sz="2200" i="1" dirty="0">
                <a:solidFill>
                  <a:schemeClr val="bg1"/>
                </a:solidFill>
              </a:rPr>
              <a:t> [= Expression] [, ...]</a:t>
            </a:r>
          </a:p>
          <a:p>
            <a:r>
              <a:rPr lang="en-US" sz="2200" dirty="0">
                <a:solidFill>
                  <a:schemeClr val="bg1"/>
                </a:solidFill>
              </a:rPr>
              <a:t>Example: 	 </a:t>
            </a:r>
            <a:r>
              <a:rPr lang="en-US" sz="2200" i="1" dirty="0" err="1">
                <a:solidFill>
                  <a:schemeClr val="bg1"/>
                </a:solidFill>
              </a:rPr>
              <a:t>SecurityEvent</a:t>
            </a:r>
            <a:r>
              <a:rPr lang="en-US" sz="2200" i="1" dirty="0">
                <a:solidFill>
                  <a:schemeClr val="bg1"/>
                </a:solidFill>
              </a:rPr>
              <a:t> | extend </a:t>
            </a:r>
            <a:r>
              <a:rPr lang="en-US" sz="2200" i="1" dirty="0" err="1">
                <a:solidFill>
                  <a:schemeClr val="bg1"/>
                </a:solidFill>
              </a:rPr>
              <a:t>ComputerNameLength</a:t>
            </a:r>
            <a:r>
              <a:rPr lang="en-US" sz="2200" i="1" dirty="0">
                <a:solidFill>
                  <a:schemeClr val="bg1"/>
                </a:solidFill>
              </a:rPr>
              <a:t> = </a:t>
            </a:r>
            <a:r>
              <a:rPr lang="en-US" sz="2200" i="1" dirty="0" err="1">
                <a:solidFill>
                  <a:schemeClr val="bg1"/>
                </a:solidFill>
              </a:rPr>
              <a:t>strlen</a:t>
            </a:r>
            <a:r>
              <a:rPr lang="en-US" sz="2200" i="1" dirty="0">
                <a:solidFill>
                  <a:schemeClr val="bg1"/>
                </a:solidFill>
              </a:rPr>
              <a:t>(Computer)</a:t>
            </a:r>
          </a:p>
          <a:p>
            <a:endParaRPr lang="en-US" sz="2200" dirty="0">
              <a:solidFill>
                <a:schemeClr val="bg1"/>
              </a:solidFill>
            </a:endParaRPr>
          </a:p>
          <a:p>
            <a:pPr marL="342900" indent="-342900">
              <a:buFont typeface="Arial" panose="020B0604020202020204" pitchFamily="34" charset="0"/>
              <a:buChar char="•"/>
            </a:pPr>
            <a:r>
              <a:rPr lang="en-US" sz="2200" dirty="0">
                <a:solidFill>
                  <a:schemeClr val="bg1"/>
                </a:solidFill>
              </a:rPr>
              <a:t>The new added column is not indexed. </a:t>
            </a:r>
          </a:p>
          <a:p>
            <a:pPr marL="342900" indent="-342900">
              <a:buFont typeface="Arial" panose="020B0604020202020204" pitchFamily="34" charset="0"/>
              <a:buChar char="•"/>
            </a:pPr>
            <a:r>
              <a:rPr lang="en-US" sz="2200" dirty="0">
                <a:solidFill>
                  <a:schemeClr val="bg1"/>
                </a:solidFill>
              </a:rPr>
              <a:t>To only change a column name, use ‘project-rename’.</a:t>
            </a:r>
          </a:p>
          <a:p>
            <a:pPr marL="342900" indent="-342900">
              <a:buFont typeface="Arial" panose="020B0604020202020204" pitchFamily="34" charset="0"/>
              <a:buChar char="•"/>
            </a:pPr>
            <a:r>
              <a:rPr lang="en-US" sz="2200" dirty="0">
                <a:solidFill>
                  <a:schemeClr val="bg1"/>
                </a:solidFill>
              </a:rPr>
              <a:t>Useful function for in ‘extend’: </a:t>
            </a:r>
            <a:r>
              <a:rPr lang="en-US" sz="2200" dirty="0" err="1">
                <a:solidFill>
                  <a:schemeClr val="bg1"/>
                </a:solidFill>
              </a:rPr>
              <a:t>iff</a:t>
            </a:r>
            <a:r>
              <a:rPr lang="en-US" sz="2200" dirty="0">
                <a:solidFill>
                  <a:schemeClr val="bg1"/>
                </a:solidFill>
              </a:rPr>
              <a:t>, extract</a:t>
            </a:r>
          </a:p>
        </p:txBody>
      </p:sp>
    </p:spTree>
    <p:extLst>
      <p:ext uri="{BB962C8B-B14F-4D97-AF65-F5344CB8AC3E}">
        <p14:creationId xmlns:p14="http://schemas.microsoft.com/office/powerpoint/2010/main" val="331599192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Extend</a:t>
            </a:r>
          </a:p>
          <a:p>
            <a:pPr lvl="1"/>
            <a:r>
              <a:rPr lang="en-US" dirty="0">
                <a:solidFill>
                  <a:schemeClr val="bg1"/>
                </a:solidFill>
                <a:latin typeface="Arial" panose="020B0604020202020204" pitchFamily="34" charset="0"/>
                <a:cs typeface="Arial" panose="020B0604020202020204" pitchFamily="34" charset="0"/>
              </a:rPr>
              <a:t>Creates a calculated column and adds to the results set.</a:t>
            </a:r>
          </a:p>
          <a:p>
            <a:pPr lvl="1"/>
            <a:endParaRPr lang="en-US" dirty="0">
              <a:solidFill>
                <a:schemeClr val="bg1"/>
              </a:solidFill>
              <a:latin typeface="Arial" panose="020B0604020202020204" pitchFamily="34" charset="0"/>
              <a:cs typeface="Arial" panose="020B0604020202020204" pitchFamily="34" charset="0"/>
            </a:endParaRPr>
          </a:p>
          <a:p>
            <a:pPr lvl="1"/>
            <a:r>
              <a:rPr lang="en-US" dirty="0">
                <a:solidFill>
                  <a:schemeClr val="bg1"/>
                </a:solidFill>
                <a:latin typeface="Arial" panose="020B0604020202020204" pitchFamily="34" charset="0"/>
                <a:cs typeface="Arial" panose="020B0604020202020204" pitchFamily="34" charset="0"/>
              </a:rPr>
              <a:t>Perf</a:t>
            </a:r>
          </a:p>
          <a:p>
            <a:pPr lvl="1"/>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CounterName</a:t>
            </a:r>
            <a:r>
              <a:rPr lang="en-US" dirty="0">
                <a:solidFill>
                  <a:schemeClr val="bg1"/>
                </a:solidFill>
                <a:latin typeface="Arial" panose="020B0604020202020204" pitchFamily="34" charset="0"/>
                <a:cs typeface="Arial" panose="020B0604020202020204" pitchFamily="34" charset="0"/>
              </a:rPr>
              <a:t> == "free Megabytes"</a:t>
            </a:r>
          </a:p>
          <a:p>
            <a:pPr lvl="1"/>
            <a:r>
              <a:rPr lang="en-US" dirty="0">
                <a:solidFill>
                  <a:schemeClr val="bg1"/>
                </a:solidFill>
                <a:latin typeface="Arial" panose="020B0604020202020204" pitchFamily="34" charset="0"/>
                <a:cs typeface="Arial" panose="020B0604020202020204" pitchFamily="34" charset="0"/>
              </a:rPr>
              <a:t>| extend </a:t>
            </a:r>
            <a:r>
              <a:rPr lang="en-US" dirty="0" err="1">
                <a:solidFill>
                  <a:schemeClr val="bg1"/>
                </a:solidFill>
                <a:latin typeface="Arial" panose="020B0604020202020204" pitchFamily="34" charset="0"/>
                <a:cs typeface="Arial" panose="020B0604020202020204" pitchFamily="34" charset="0"/>
              </a:rPr>
              <a:t>FreeGB</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CounterValue</a:t>
            </a:r>
            <a:r>
              <a:rPr lang="en-US" dirty="0">
                <a:solidFill>
                  <a:schemeClr val="bg1"/>
                </a:solidFill>
                <a:latin typeface="Arial" panose="020B0604020202020204" pitchFamily="34" charset="0"/>
                <a:cs typeface="Arial" panose="020B0604020202020204" pitchFamily="34" charset="0"/>
              </a:rPr>
              <a:t> / 1000</a:t>
            </a:r>
          </a:p>
          <a:p>
            <a:pPr lvl="1"/>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FreeKB</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CounterValue</a:t>
            </a:r>
            <a:r>
              <a:rPr lang="en-US" dirty="0">
                <a:solidFill>
                  <a:schemeClr val="bg1"/>
                </a:solidFill>
                <a:latin typeface="Arial" panose="020B0604020202020204" pitchFamily="34" charset="0"/>
                <a:cs typeface="Arial" panose="020B0604020202020204" pitchFamily="34" charset="0"/>
              </a:rPr>
              <a:t> * 1000</a:t>
            </a:r>
          </a:p>
          <a:p>
            <a:pPr lvl="1"/>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3028118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‘project’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Autofit/>
          </a:bodyPr>
          <a:lstStyle/>
          <a:p>
            <a:pPr marL="0" indent="0">
              <a:buNone/>
            </a:pPr>
            <a:r>
              <a:rPr lang="en-US" sz="2200" dirty="0">
                <a:solidFill>
                  <a:schemeClr val="bg1"/>
                </a:solidFill>
              </a:rPr>
              <a:t>Select the columns to include, rename or drop, and insert new computed columns.</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i="1" dirty="0">
                <a:solidFill>
                  <a:schemeClr val="bg1"/>
                </a:solidFill>
              </a:rPr>
              <a:t> T | project </a:t>
            </a:r>
            <a:r>
              <a:rPr lang="en-US" sz="2200" i="1" dirty="0" err="1">
                <a:solidFill>
                  <a:schemeClr val="bg1"/>
                </a:solidFill>
              </a:rPr>
              <a:t>ColumnName</a:t>
            </a:r>
            <a:r>
              <a:rPr lang="en-US" sz="2200" i="1" dirty="0">
                <a:solidFill>
                  <a:schemeClr val="bg1"/>
                </a:solidFill>
              </a:rPr>
              <a:t> [= Expression] [, ...]</a:t>
            </a:r>
          </a:p>
          <a:p>
            <a:pPr marL="0" indent="0">
              <a:buNone/>
            </a:pPr>
            <a:r>
              <a:rPr lang="en-US" sz="2200" dirty="0">
                <a:solidFill>
                  <a:schemeClr val="bg1"/>
                </a:solidFill>
              </a:rPr>
              <a:t>Example: 	</a:t>
            </a:r>
            <a:r>
              <a:rPr lang="en-US" sz="2200" i="1" dirty="0">
                <a:solidFill>
                  <a:schemeClr val="bg1"/>
                </a:solidFill>
              </a:rPr>
              <a:t> </a:t>
            </a:r>
            <a:r>
              <a:rPr lang="en-US" sz="2200" i="1" dirty="0" err="1">
                <a:solidFill>
                  <a:schemeClr val="bg1"/>
                </a:solidFill>
              </a:rPr>
              <a:t>SecurityEvent</a:t>
            </a:r>
            <a:r>
              <a:rPr lang="en-US" sz="2200" i="1" dirty="0">
                <a:solidFill>
                  <a:schemeClr val="bg1"/>
                </a:solidFill>
              </a:rPr>
              <a:t> | project </a:t>
            </a:r>
            <a:r>
              <a:rPr lang="en-US" sz="2200" i="1" dirty="0" err="1">
                <a:solidFill>
                  <a:schemeClr val="bg1"/>
                </a:solidFill>
              </a:rPr>
              <a:t>TimeGenerated</a:t>
            </a:r>
            <a:r>
              <a:rPr lang="en-US" sz="2200" i="1" dirty="0">
                <a:solidFill>
                  <a:schemeClr val="bg1"/>
                </a:solidFill>
              </a:rPr>
              <a:t>, Computer</a:t>
            </a:r>
          </a:p>
          <a:p>
            <a:pPr marL="0" indent="0">
              <a:buNone/>
            </a:pPr>
            <a:endParaRPr lang="en-US" sz="2200" dirty="0">
              <a:solidFill>
                <a:schemeClr val="bg1"/>
              </a:solidFill>
            </a:endParaRPr>
          </a:p>
          <a:p>
            <a:r>
              <a:rPr lang="en-US" sz="2200" dirty="0">
                <a:solidFill>
                  <a:schemeClr val="bg1"/>
                </a:solidFill>
              </a:rPr>
              <a:t>‘| project-away’ – Removed specified column/s.</a:t>
            </a:r>
          </a:p>
          <a:p>
            <a:r>
              <a:rPr lang="en-US" sz="2200" dirty="0">
                <a:solidFill>
                  <a:schemeClr val="bg1"/>
                </a:solidFill>
              </a:rPr>
              <a:t>‘| project-rename’ – Rename specified column/s.</a:t>
            </a:r>
          </a:p>
        </p:txBody>
      </p:sp>
    </p:spTree>
    <p:extLst>
      <p:ext uri="{BB962C8B-B14F-4D97-AF65-F5344CB8AC3E}">
        <p14:creationId xmlns:p14="http://schemas.microsoft.com/office/powerpoint/2010/main" val="265073411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5F0-058D-4F64-AE05-AB80AEB5561C}"/>
              </a:ext>
            </a:extLst>
          </p:cNvPr>
          <p:cNvSpPr>
            <a:spLocks noGrp="1"/>
          </p:cNvSpPr>
          <p:nvPr>
            <p:ph type="title"/>
          </p:nvPr>
        </p:nvSpPr>
        <p:spPr/>
        <p:txBody>
          <a:bodyPr/>
          <a:lstStyle/>
          <a:p>
            <a:r>
              <a:rPr lang="en-US" dirty="0">
                <a:solidFill>
                  <a:schemeClr val="bg1"/>
                </a:solidFill>
              </a:rPr>
              <a:t>‘extend’ &amp; ‘project’ exercise</a:t>
            </a:r>
          </a:p>
        </p:txBody>
      </p:sp>
      <p:sp>
        <p:nvSpPr>
          <p:cNvPr id="3" name="Text Placeholder 2">
            <a:extLst>
              <a:ext uri="{FF2B5EF4-FFF2-40B4-BE49-F238E27FC236}">
                <a16:creationId xmlns:a16="http://schemas.microsoft.com/office/drawing/2014/main" id="{F159A5DC-A602-4A94-B70F-15E069330348}"/>
              </a:ext>
            </a:extLst>
          </p:cNvPr>
          <p:cNvSpPr>
            <a:spLocks noGrp="1"/>
          </p:cNvSpPr>
          <p:nvPr>
            <p:ph type="body" sz="quarter" idx="10"/>
          </p:nvPr>
        </p:nvSpPr>
        <p:spPr>
          <a:xfrm>
            <a:off x="586390" y="1434370"/>
            <a:ext cx="11018520" cy="3816429"/>
          </a:xfrm>
        </p:spPr>
        <p:txBody>
          <a:bodyPr/>
          <a:lstStyle/>
          <a:p>
            <a:pPr>
              <a:spcBef>
                <a:spcPts val="0"/>
              </a:spcBef>
            </a:pPr>
            <a:r>
              <a:rPr lang="en-US" sz="2000" dirty="0">
                <a:solidFill>
                  <a:schemeClr val="bg1"/>
                </a:solidFill>
                <a:latin typeface="Consolas" panose="020B0609020204030204" pitchFamily="49" charset="0"/>
              </a:rPr>
              <a:t>Perf</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CounterName</a:t>
            </a:r>
            <a:r>
              <a:rPr lang="en-US" sz="2000" dirty="0">
                <a:solidFill>
                  <a:schemeClr val="bg1"/>
                </a:solidFill>
                <a:latin typeface="Consolas" panose="020B0609020204030204" pitchFamily="49" charset="0"/>
              </a:rPr>
              <a:t> == "Free Megabytes" </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InstanceName</a:t>
            </a:r>
            <a:r>
              <a:rPr lang="en-US" sz="2000" dirty="0">
                <a:solidFill>
                  <a:schemeClr val="bg1"/>
                </a:solidFill>
                <a:latin typeface="Consolas" panose="020B0609020204030204" pitchFamily="49" charset="0"/>
              </a:rPr>
              <a:t> == "C:" </a:t>
            </a:r>
          </a:p>
          <a:p>
            <a:pPr>
              <a:spcBef>
                <a:spcPts val="0"/>
              </a:spcBef>
            </a:pPr>
            <a:r>
              <a:rPr lang="en-US" sz="2000" dirty="0">
                <a:solidFill>
                  <a:schemeClr val="bg1"/>
                </a:solidFill>
                <a:latin typeface="Consolas" panose="020B0609020204030204" pitchFamily="49" charset="0"/>
              </a:rPr>
              <a:t>| extend </a:t>
            </a:r>
            <a:r>
              <a:rPr lang="en-US" sz="2000" dirty="0" err="1">
                <a:solidFill>
                  <a:schemeClr val="bg1"/>
                </a:solidFill>
                <a:latin typeface="Consolas" panose="020B0609020204030204" pitchFamily="49" charset="0"/>
              </a:rPr>
              <a:t>FreeKB</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CounterValue</a:t>
            </a:r>
            <a:r>
              <a:rPr lang="en-US" sz="2000" dirty="0">
                <a:solidFill>
                  <a:schemeClr val="bg1"/>
                </a:solidFill>
                <a:latin typeface="Consolas" panose="020B0609020204030204" pitchFamily="49" charset="0"/>
              </a:rPr>
              <a:t> * 1000</a:t>
            </a:r>
          </a:p>
          <a:p>
            <a:pPr>
              <a:spcBef>
                <a:spcPts val="0"/>
              </a:spcBef>
            </a:pPr>
            <a:r>
              <a:rPr lang="en-US" sz="2000" dirty="0">
                <a:solidFill>
                  <a:schemeClr val="bg1"/>
                </a:solidFill>
                <a:latin typeface="Consolas" panose="020B0609020204030204" pitchFamily="49" charset="0"/>
              </a:rPr>
              <a:t>| extend </a:t>
            </a:r>
            <a:r>
              <a:rPr lang="en-US" sz="2000" dirty="0" err="1">
                <a:solidFill>
                  <a:schemeClr val="bg1"/>
                </a:solidFill>
                <a:latin typeface="Consolas" panose="020B0609020204030204" pitchFamily="49" charset="0"/>
              </a:rPr>
              <a:t>FreeGB</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CounterValue</a:t>
            </a:r>
            <a:r>
              <a:rPr lang="en-US" sz="2000" dirty="0">
                <a:solidFill>
                  <a:schemeClr val="bg1"/>
                </a:solidFill>
                <a:latin typeface="Consolas" panose="020B0609020204030204" pitchFamily="49" charset="0"/>
              </a:rPr>
              <a:t> / 1000</a:t>
            </a:r>
          </a:p>
          <a:p>
            <a:pPr>
              <a:spcBef>
                <a:spcPts val="0"/>
              </a:spcBef>
            </a:pP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Perf</a:t>
            </a: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CounterName</a:t>
            </a:r>
            <a:r>
              <a:rPr lang="en-US" sz="2000" dirty="0">
                <a:solidFill>
                  <a:schemeClr val="bg1"/>
                </a:solidFill>
                <a:latin typeface="Consolas" panose="020B0609020204030204" pitchFamily="49" charset="0"/>
              </a:rPr>
              <a:t> == "Free Megabytes" </a:t>
            </a:r>
          </a:p>
          <a:p>
            <a:pPr>
              <a:spcBef>
                <a:spcPts val="0"/>
              </a:spcBef>
            </a:pPr>
            <a:r>
              <a:rPr lang="en-US" sz="2000" dirty="0">
                <a:solidFill>
                  <a:schemeClr val="bg1"/>
                </a:solidFill>
                <a:latin typeface="Consolas" panose="020B0609020204030204" pitchFamily="49" charset="0"/>
              </a:rPr>
              <a:t>| project Computer , </a:t>
            </a:r>
            <a:r>
              <a:rPr lang="en-US" sz="2000" dirty="0" err="1">
                <a:solidFill>
                  <a:schemeClr val="bg1"/>
                </a:solidFill>
                <a:latin typeface="Consolas" panose="020B0609020204030204" pitchFamily="49" charset="0"/>
              </a:rPr>
              <a:t>CounterName</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CounterValue</a:t>
            </a:r>
            <a:r>
              <a:rPr lang="en-US" sz="2000" dirty="0">
                <a:solidFill>
                  <a:schemeClr val="bg1"/>
                </a:solidFill>
                <a:latin typeface="Consolas" panose="020B0609020204030204" pitchFamily="49" charset="0"/>
              </a:rPr>
              <a:t> </a:t>
            </a:r>
          </a:p>
          <a:p>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r>
              <a:rPr lang="en-US" sz="2000" dirty="0">
                <a:solidFill>
                  <a:schemeClr val="bg1"/>
                </a:solidFill>
                <a:latin typeface="Consolas" panose="020B0609020204030204" pitchFamily="49" charset="0"/>
              </a:rPr>
              <a:t>| extend </a:t>
            </a:r>
            <a:r>
              <a:rPr lang="en-US" sz="2000" dirty="0" err="1">
                <a:solidFill>
                  <a:schemeClr val="bg1"/>
                </a:solidFill>
                <a:latin typeface="Consolas" panose="020B0609020204030204" pitchFamily="49" charset="0"/>
              </a:rPr>
              <a:t>IsImportant</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iff</a:t>
            </a:r>
            <a:r>
              <a:rPr lang="en-US" sz="2000" dirty="0">
                <a:solidFill>
                  <a:schemeClr val="bg1"/>
                </a:solidFill>
                <a:latin typeface="Consolas" panose="020B0609020204030204" pitchFamily="49" charset="0"/>
              </a:rPr>
              <a:t>(Computer contains "CEO", true, false)</a:t>
            </a:r>
          </a:p>
        </p:txBody>
      </p:sp>
    </p:spTree>
    <p:extLst>
      <p:ext uri="{BB962C8B-B14F-4D97-AF65-F5344CB8AC3E}">
        <p14:creationId xmlns:p14="http://schemas.microsoft.com/office/powerpoint/2010/main" val="13954671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‘distinct’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rmAutofit/>
          </a:bodyPr>
          <a:lstStyle/>
          <a:p>
            <a:pPr marL="0" indent="0">
              <a:buNone/>
            </a:pPr>
            <a:r>
              <a:rPr lang="en-US" sz="2200" dirty="0">
                <a:solidFill>
                  <a:schemeClr val="bg1"/>
                </a:solidFill>
              </a:rPr>
              <a:t>Produces a table with the distinct combination of the provided columns of the input table.</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i="1" dirty="0">
                <a:solidFill>
                  <a:schemeClr val="bg1"/>
                </a:solidFill>
              </a:rPr>
              <a:t> T | distinct Column1, Column2</a:t>
            </a:r>
          </a:p>
          <a:p>
            <a:pPr marL="0" indent="0">
              <a:buNone/>
            </a:pPr>
            <a:r>
              <a:rPr lang="en-US" sz="2200" dirty="0">
                <a:solidFill>
                  <a:schemeClr val="bg1"/>
                </a:solidFill>
              </a:rPr>
              <a:t>Example: 	</a:t>
            </a:r>
            <a:r>
              <a:rPr lang="en-US" sz="2200" i="1" dirty="0">
                <a:solidFill>
                  <a:schemeClr val="bg1"/>
                </a:solidFill>
              </a:rPr>
              <a:t> </a:t>
            </a:r>
            <a:r>
              <a:rPr lang="en-US" sz="2200" i="1" dirty="0" err="1">
                <a:solidFill>
                  <a:schemeClr val="bg1"/>
                </a:solidFill>
              </a:rPr>
              <a:t>SecurityEvent</a:t>
            </a:r>
            <a:r>
              <a:rPr lang="en-US" sz="2200" i="1" dirty="0">
                <a:solidFill>
                  <a:schemeClr val="bg1"/>
                </a:solidFill>
              </a:rPr>
              <a:t> | distinct Computer</a:t>
            </a:r>
          </a:p>
        </p:txBody>
      </p:sp>
    </p:spTree>
    <p:extLst>
      <p:ext uri="{BB962C8B-B14F-4D97-AF65-F5344CB8AC3E}">
        <p14:creationId xmlns:p14="http://schemas.microsoft.com/office/powerpoint/2010/main" val="14697565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CFE5-2ECA-4D99-8E4F-573C361DA754}"/>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Kusto Query Language</a:t>
            </a:r>
          </a:p>
        </p:txBody>
      </p:sp>
      <p:sp>
        <p:nvSpPr>
          <p:cNvPr id="3" name="Content Placeholder 2">
            <a:extLst>
              <a:ext uri="{FF2B5EF4-FFF2-40B4-BE49-F238E27FC236}">
                <a16:creationId xmlns:a16="http://schemas.microsoft.com/office/drawing/2014/main" id="{C2A3F27B-5007-4596-B02D-4EC567EB4BA6}"/>
              </a:ext>
            </a:extLst>
          </p:cNvPr>
          <p:cNvSpPr>
            <a:spLocks noGrp="1"/>
          </p:cNvSpPr>
          <p:nvPr>
            <p:ph idx="1"/>
          </p:nvPr>
        </p:nvSpPr>
        <p:spPr/>
        <p:txBody>
          <a:bodyPr>
            <a:noAutofit/>
          </a:bodyPr>
          <a:lstStyle/>
          <a:p>
            <a:r>
              <a:rPr lang="en-US" dirty="0">
                <a:solidFill>
                  <a:schemeClr val="bg1"/>
                </a:solidFill>
                <a:latin typeface="Arial" panose="020B0604020202020204" pitchFamily="34" charset="0"/>
                <a:cs typeface="Arial" panose="020B0604020202020204" pitchFamily="34" charset="0"/>
              </a:rPr>
              <a:t>We use Kusto queries to gather a lot of information. You will see many examples throughout this training of how we use Kusto to provide answers and solutions to our customers. The remaining of this module will be covering the commands, syntax, and examples of how we use Kusto to gather information.</a:t>
            </a:r>
          </a:p>
        </p:txBody>
      </p:sp>
    </p:spTree>
    <p:extLst>
      <p:ext uri="{BB962C8B-B14F-4D97-AF65-F5344CB8AC3E}">
        <p14:creationId xmlns:p14="http://schemas.microsoft.com/office/powerpoint/2010/main" val="356493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normAutofit fontScale="25000" lnSpcReduction="20000"/>
          </a:bodyPr>
          <a:lstStyle/>
          <a:p>
            <a:r>
              <a:rPr lang="en-US" sz="8600" dirty="0">
                <a:solidFill>
                  <a:schemeClr val="bg1"/>
                </a:solidFill>
                <a:latin typeface="Arial" panose="020B0604020202020204" pitchFamily="34" charset="0"/>
                <a:cs typeface="Arial" panose="020B0604020202020204" pitchFamily="34" charset="0"/>
              </a:rPr>
              <a:t>distinct		</a:t>
            </a:r>
          </a:p>
          <a:p>
            <a:pPr lvl="1"/>
            <a:r>
              <a:rPr lang="en-US" sz="8600" dirty="0">
                <a:solidFill>
                  <a:schemeClr val="bg1"/>
                </a:solidFill>
                <a:latin typeface="Arial" panose="020B0604020202020204" pitchFamily="34" charset="0"/>
                <a:cs typeface="Arial" panose="020B0604020202020204" pitchFamily="34" charset="0"/>
              </a:rPr>
              <a:t>list of unique values</a:t>
            </a:r>
          </a:p>
          <a:p>
            <a:pPr lvl="2"/>
            <a:r>
              <a:rPr lang="en-US" sz="8600" dirty="0">
                <a:solidFill>
                  <a:schemeClr val="bg1"/>
                </a:solidFill>
                <a:latin typeface="Arial" panose="020B0604020202020204" pitchFamily="34" charset="0"/>
                <a:cs typeface="Arial" panose="020B0604020202020204" pitchFamily="34" charset="0"/>
              </a:rPr>
              <a:t>distinct </a:t>
            </a:r>
            <a:r>
              <a:rPr lang="en-US" sz="8600" dirty="0" err="1">
                <a:solidFill>
                  <a:schemeClr val="bg1"/>
                </a:solidFill>
                <a:latin typeface="Arial" panose="020B0604020202020204" pitchFamily="34" charset="0"/>
                <a:cs typeface="Arial" panose="020B0604020202020204" pitchFamily="34" charset="0"/>
              </a:rPr>
              <a:t>ObjectName</a:t>
            </a:r>
            <a:r>
              <a:rPr lang="en-US" sz="8600" dirty="0">
                <a:solidFill>
                  <a:schemeClr val="bg1"/>
                </a:solidFill>
                <a:latin typeface="Arial" panose="020B0604020202020204" pitchFamily="34" charset="0"/>
                <a:cs typeface="Arial" panose="020B0604020202020204" pitchFamily="34" charset="0"/>
              </a:rPr>
              <a:t>, </a:t>
            </a:r>
            <a:r>
              <a:rPr lang="en-US" sz="8600" dirty="0" err="1">
                <a:solidFill>
                  <a:schemeClr val="bg1"/>
                </a:solidFill>
                <a:latin typeface="Arial" panose="020B0604020202020204" pitchFamily="34" charset="0"/>
                <a:cs typeface="Arial" panose="020B0604020202020204" pitchFamily="34" charset="0"/>
              </a:rPr>
              <a:t>counterName</a:t>
            </a:r>
            <a:r>
              <a:rPr lang="en-US" sz="8600" dirty="0">
                <a:solidFill>
                  <a:schemeClr val="bg1"/>
                </a:solidFill>
                <a:latin typeface="Arial" panose="020B0604020202020204" pitchFamily="34" charset="0"/>
                <a:cs typeface="Arial" panose="020B0604020202020204" pitchFamily="34" charset="0"/>
              </a:rPr>
              <a:t>“</a:t>
            </a:r>
          </a:p>
          <a:p>
            <a:pPr lvl="2"/>
            <a:r>
              <a:rPr lang="en-US" sz="8600" dirty="0">
                <a:solidFill>
                  <a:schemeClr val="bg1"/>
                </a:solidFill>
                <a:latin typeface="Arial" panose="020B0604020202020204" pitchFamily="34" charset="0"/>
                <a:cs typeface="Arial" panose="020B0604020202020204" pitchFamily="34" charset="0"/>
              </a:rPr>
              <a:t>Event	</a:t>
            </a:r>
          </a:p>
          <a:p>
            <a:pPr lvl="1"/>
            <a:r>
              <a:rPr lang="en-US" sz="8600" dirty="0">
                <a:solidFill>
                  <a:schemeClr val="bg1"/>
                </a:solidFill>
                <a:latin typeface="Arial" panose="020B0604020202020204" pitchFamily="34" charset="0"/>
                <a:cs typeface="Arial" panose="020B0604020202020204" pitchFamily="34" charset="0"/>
              </a:rPr>
              <a:t>Distinct can be used to limit a result set</a:t>
            </a:r>
          </a:p>
          <a:p>
            <a:pPr lvl="1"/>
            <a:r>
              <a:rPr lang="en-US" sz="8600" dirty="0">
                <a:solidFill>
                  <a:schemeClr val="bg1"/>
                </a:solidFill>
                <a:latin typeface="Arial" panose="020B0604020202020204" pitchFamily="34" charset="0"/>
                <a:cs typeface="Arial" panose="020B0604020202020204" pitchFamily="34" charset="0"/>
              </a:rPr>
              <a:t>Get a list of all source that had an error event</a:t>
            </a:r>
          </a:p>
          <a:p>
            <a:pPr marL="457200" lvl="1" indent="0">
              <a:buNone/>
            </a:pPr>
            <a:r>
              <a:rPr lang="en-US" sz="8600" dirty="0">
                <a:solidFill>
                  <a:schemeClr val="bg1"/>
                </a:solidFill>
                <a:latin typeface="Arial" panose="020B0604020202020204" pitchFamily="34" charset="0"/>
                <a:cs typeface="Arial" panose="020B0604020202020204" pitchFamily="34" charset="0"/>
              </a:rPr>
              <a:t>Event</a:t>
            </a:r>
          </a:p>
          <a:p>
            <a:pPr marL="457200" lvl="1" indent="0">
              <a:buNone/>
            </a:pPr>
            <a:r>
              <a:rPr lang="en-US" sz="8600" dirty="0">
                <a:solidFill>
                  <a:schemeClr val="bg1"/>
                </a:solidFill>
                <a:latin typeface="Arial" panose="020B0604020202020204" pitchFamily="34" charset="0"/>
                <a:cs typeface="Arial" panose="020B0604020202020204" pitchFamily="34" charset="0"/>
              </a:rPr>
              <a:t>| where </a:t>
            </a:r>
            <a:r>
              <a:rPr lang="en-US" sz="8600" dirty="0" err="1">
                <a:solidFill>
                  <a:schemeClr val="bg1"/>
                </a:solidFill>
                <a:latin typeface="Arial" panose="020B0604020202020204" pitchFamily="34" charset="0"/>
                <a:cs typeface="Arial" panose="020B0604020202020204" pitchFamily="34" charset="0"/>
              </a:rPr>
              <a:t>EventLevelName</a:t>
            </a:r>
            <a:r>
              <a:rPr lang="en-US" sz="8600" dirty="0">
                <a:solidFill>
                  <a:schemeClr val="bg1"/>
                </a:solidFill>
                <a:latin typeface="Arial" panose="020B0604020202020204" pitchFamily="34" charset="0"/>
                <a:cs typeface="Arial" panose="020B0604020202020204" pitchFamily="34" charset="0"/>
              </a:rPr>
              <a:t> == ""Error“ "distinct Source“</a:t>
            </a:r>
          </a:p>
          <a:p>
            <a:pPr marL="457200" lvl="1" indent="0">
              <a:buNone/>
            </a:pPr>
            <a:r>
              <a:rPr lang="en-US" sz="8600" dirty="0">
                <a:solidFill>
                  <a:schemeClr val="bg1"/>
                </a:solidFill>
                <a:latin typeface="Arial" panose="020B0604020202020204" pitchFamily="34" charset="0"/>
                <a:cs typeface="Arial" panose="020B0604020202020204" pitchFamily="34" charset="0"/>
              </a:rPr>
              <a:t>top	</a:t>
            </a:r>
          </a:p>
          <a:p>
            <a:pPr lvl="2"/>
            <a:r>
              <a:rPr lang="en-US" sz="8600" dirty="0">
                <a:solidFill>
                  <a:schemeClr val="bg1"/>
                </a:solidFill>
                <a:latin typeface="Arial" panose="020B0604020202020204" pitchFamily="34" charset="0"/>
                <a:cs typeface="Arial" panose="020B0604020202020204" pitchFamily="34" charset="0"/>
              </a:rPr>
              <a:t>Top returns the first 'n' rows of the dataset when the dataset is sorted by the 'by' clause</a:t>
            </a:r>
          </a:p>
          <a:p>
            <a:pPr marL="457200" lvl="1" indent="0">
              <a:buNone/>
            </a:pPr>
            <a:r>
              <a:rPr lang="en-US" sz="8600" dirty="0">
                <a:solidFill>
                  <a:schemeClr val="bg1"/>
                </a:solidFill>
                <a:latin typeface="Arial" panose="020B0604020202020204" pitchFamily="34" charset="0"/>
                <a:cs typeface="Arial" panose="020B0604020202020204" pitchFamily="34" charset="0"/>
              </a:rPr>
              <a:t>Perf</a:t>
            </a:r>
          </a:p>
          <a:p>
            <a:pPr marL="457200" lvl="1" indent="0">
              <a:buNone/>
            </a:pPr>
            <a:r>
              <a:rPr lang="en-US" sz="8600" dirty="0">
                <a:solidFill>
                  <a:schemeClr val="bg1"/>
                </a:solidFill>
                <a:latin typeface="Arial" panose="020B0604020202020204" pitchFamily="34" charset="0"/>
                <a:cs typeface="Arial" panose="020B0604020202020204" pitchFamily="34" charset="0"/>
              </a:rPr>
              <a:t>| top 20 by </a:t>
            </a:r>
            <a:r>
              <a:rPr lang="en-US" sz="8600" dirty="0" err="1">
                <a:solidFill>
                  <a:schemeClr val="bg1"/>
                </a:solidFill>
                <a:latin typeface="Arial" panose="020B0604020202020204" pitchFamily="34" charset="0"/>
                <a:cs typeface="Arial" panose="020B0604020202020204" pitchFamily="34" charset="0"/>
              </a:rPr>
              <a:t>TimeGenerated</a:t>
            </a:r>
            <a:r>
              <a:rPr lang="en-US" sz="8600" dirty="0">
                <a:solidFill>
                  <a:schemeClr val="bg1"/>
                </a:solidFill>
                <a:latin typeface="Arial" panose="020B0604020202020204" pitchFamily="34" charset="0"/>
                <a:cs typeface="Arial" panose="020B0604020202020204" pitchFamily="34" charset="0"/>
              </a:rPr>
              <a:t> desc"</a:t>
            </a:r>
          </a:p>
          <a:p>
            <a:r>
              <a:rPr lang="en-US" sz="8600" dirty="0">
                <a:solidFill>
                  <a:schemeClr val="bg1"/>
                </a:solidFill>
                <a:latin typeface="Arial" panose="020B0604020202020204" pitchFamily="34" charset="0"/>
                <a:cs typeface="Arial" panose="020B0604020202020204" pitchFamily="34" charset="0"/>
              </a:rPr>
              <a:t>	desc	descending order</a:t>
            </a:r>
          </a:p>
          <a:p>
            <a:r>
              <a:rPr lang="en-US" sz="8600" dirty="0">
                <a:solidFill>
                  <a:schemeClr val="bg1"/>
                </a:solidFill>
                <a:latin typeface="Arial" panose="020B0604020202020204" pitchFamily="34" charset="0"/>
                <a:cs typeface="Arial" panose="020B0604020202020204" pitchFamily="34" charset="0"/>
              </a:rPr>
              <a:t>	</a:t>
            </a:r>
            <a:r>
              <a:rPr lang="en-US" sz="8600" dirty="0" err="1">
                <a:solidFill>
                  <a:schemeClr val="bg1"/>
                </a:solidFill>
                <a:latin typeface="Arial" panose="020B0604020202020204" pitchFamily="34" charset="0"/>
                <a:cs typeface="Arial" panose="020B0604020202020204" pitchFamily="34" charset="0"/>
              </a:rPr>
              <a:t>asc</a:t>
            </a:r>
            <a:r>
              <a:rPr lang="en-US" sz="8600" dirty="0">
                <a:solidFill>
                  <a:schemeClr val="bg1"/>
                </a:solidFill>
                <a:latin typeface="Arial" panose="020B0604020202020204" pitchFamily="34" charset="0"/>
                <a:cs typeface="Arial" panose="020B0604020202020204" pitchFamily="34" charset="0"/>
              </a:rPr>
              <a:t>	ascending order</a:t>
            </a:r>
          </a:p>
          <a:p>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562178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‘order by’ </a:t>
            </a:r>
            <a:r>
              <a:rPr lang="en-US" dirty="0">
                <a:solidFill>
                  <a:schemeClr val="bg1"/>
                </a:solidFill>
              </a:rPr>
              <a:t>&amp; </a:t>
            </a:r>
            <a:r>
              <a:rPr lang="en-US" b="1" dirty="0">
                <a:solidFill>
                  <a:schemeClr val="bg1"/>
                </a:solidFill>
              </a:rPr>
              <a:t>‘top’ </a:t>
            </a:r>
            <a:r>
              <a:rPr lang="en-US" dirty="0">
                <a:solidFill>
                  <a:schemeClr val="bg1"/>
                </a:solidFill>
              </a:rPr>
              <a:t>operator</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Autofit/>
          </a:bodyPr>
          <a:lstStyle/>
          <a:p>
            <a:pPr marL="0" indent="0">
              <a:buNone/>
            </a:pPr>
            <a:r>
              <a:rPr lang="en-US" sz="2200" dirty="0">
                <a:solidFill>
                  <a:schemeClr val="bg1"/>
                </a:solidFill>
              </a:rPr>
              <a:t>Order by: Sort the rows of the input table into order by one or more columns.</a:t>
            </a:r>
          </a:p>
          <a:p>
            <a:pPr marL="0" indent="0">
              <a:buNone/>
            </a:pPr>
            <a:r>
              <a:rPr lang="en-US" sz="2200" dirty="0">
                <a:solidFill>
                  <a:schemeClr val="bg1"/>
                </a:solidFill>
              </a:rPr>
              <a:t>Top: returns the top values after sort. Faster and can sort by expression</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i="1" dirty="0">
                <a:solidFill>
                  <a:schemeClr val="bg1"/>
                </a:solidFill>
              </a:rPr>
              <a:t>T | sort by column [</a:t>
            </a:r>
            <a:r>
              <a:rPr lang="en-US" sz="2200" i="1" dirty="0" err="1">
                <a:solidFill>
                  <a:schemeClr val="bg1"/>
                </a:solidFill>
              </a:rPr>
              <a:t>asc</a:t>
            </a:r>
            <a:r>
              <a:rPr lang="en-US" sz="2200" i="1" dirty="0">
                <a:solidFill>
                  <a:schemeClr val="bg1"/>
                </a:solidFill>
              </a:rPr>
              <a:t> | desc] [nulls first | nulls last]</a:t>
            </a:r>
          </a:p>
          <a:p>
            <a:r>
              <a:rPr lang="en-US" sz="2200" i="1" dirty="0">
                <a:solidFill>
                  <a:schemeClr val="bg1"/>
                </a:solidFill>
              </a:rPr>
              <a:t>		T | top </a:t>
            </a:r>
            <a:r>
              <a:rPr lang="en-US" sz="2200" i="1" dirty="0" err="1">
                <a:solidFill>
                  <a:schemeClr val="bg1"/>
                </a:solidFill>
              </a:rPr>
              <a:t>NumberOfRows</a:t>
            </a:r>
            <a:r>
              <a:rPr lang="en-US" sz="2200" i="1" dirty="0">
                <a:solidFill>
                  <a:schemeClr val="bg1"/>
                </a:solidFill>
              </a:rPr>
              <a:t> by Expression [</a:t>
            </a:r>
            <a:r>
              <a:rPr lang="en-US" sz="2200" i="1" dirty="0" err="1">
                <a:solidFill>
                  <a:schemeClr val="bg1"/>
                </a:solidFill>
              </a:rPr>
              <a:t>asc</a:t>
            </a:r>
            <a:r>
              <a:rPr lang="en-US" sz="2200" i="1" dirty="0">
                <a:solidFill>
                  <a:schemeClr val="bg1"/>
                </a:solidFill>
              </a:rPr>
              <a:t> | desc] [nulls first | nulls last]</a:t>
            </a:r>
          </a:p>
          <a:p>
            <a:pPr marL="0" indent="0">
              <a:buNone/>
            </a:pPr>
            <a:r>
              <a:rPr lang="en-US" sz="2200" dirty="0">
                <a:solidFill>
                  <a:schemeClr val="bg1"/>
                </a:solidFill>
              </a:rPr>
              <a:t>Example:	</a:t>
            </a:r>
            <a:r>
              <a:rPr lang="en-US" sz="2200" i="1" dirty="0">
                <a:solidFill>
                  <a:schemeClr val="bg1"/>
                </a:solidFill>
              </a:rPr>
              <a:t>Table | order by country </a:t>
            </a:r>
            <a:r>
              <a:rPr lang="en-US" sz="2200" i="1" dirty="0" err="1">
                <a:solidFill>
                  <a:schemeClr val="bg1"/>
                </a:solidFill>
              </a:rPr>
              <a:t>asc</a:t>
            </a:r>
            <a:r>
              <a:rPr lang="en-US" sz="2200" i="1" dirty="0">
                <a:solidFill>
                  <a:schemeClr val="bg1"/>
                </a:solidFill>
              </a:rPr>
              <a:t>, price desc</a:t>
            </a:r>
          </a:p>
          <a:p>
            <a:pPr marL="0" indent="0">
              <a:buNone/>
            </a:pPr>
            <a:endParaRPr lang="en-US" sz="2200" i="1" dirty="0">
              <a:solidFill>
                <a:schemeClr val="bg1"/>
              </a:solidFill>
            </a:endParaRPr>
          </a:p>
          <a:p>
            <a:r>
              <a:rPr lang="en-US" sz="2200" dirty="0">
                <a:solidFill>
                  <a:schemeClr val="bg1"/>
                </a:solidFill>
              </a:rPr>
              <a:t>Don’t assume order by default</a:t>
            </a:r>
          </a:p>
          <a:p>
            <a:endParaRPr lang="en-US" sz="2200" i="1" dirty="0">
              <a:solidFill>
                <a:schemeClr val="bg1"/>
              </a:solidFill>
            </a:endParaRPr>
          </a:p>
        </p:txBody>
      </p:sp>
    </p:spTree>
    <p:extLst>
      <p:ext uri="{BB962C8B-B14F-4D97-AF65-F5344CB8AC3E}">
        <p14:creationId xmlns:p14="http://schemas.microsoft.com/office/powerpoint/2010/main" val="359068152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5F0-058D-4F64-AE05-AB80AEB5561C}"/>
              </a:ext>
            </a:extLst>
          </p:cNvPr>
          <p:cNvSpPr>
            <a:spLocks noGrp="1"/>
          </p:cNvSpPr>
          <p:nvPr>
            <p:ph type="title"/>
          </p:nvPr>
        </p:nvSpPr>
        <p:spPr/>
        <p:txBody>
          <a:bodyPr/>
          <a:lstStyle/>
          <a:p>
            <a:r>
              <a:rPr lang="en-US" dirty="0">
                <a:solidFill>
                  <a:schemeClr val="bg1"/>
                </a:solidFill>
              </a:rPr>
              <a:t>‘order by’ / ‘top’ exercise</a:t>
            </a:r>
          </a:p>
        </p:txBody>
      </p:sp>
      <p:sp>
        <p:nvSpPr>
          <p:cNvPr id="3" name="Text Placeholder 2">
            <a:extLst>
              <a:ext uri="{FF2B5EF4-FFF2-40B4-BE49-F238E27FC236}">
                <a16:creationId xmlns:a16="http://schemas.microsoft.com/office/drawing/2014/main" id="{F159A5DC-A602-4A94-B70F-15E069330348}"/>
              </a:ext>
            </a:extLst>
          </p:cNvPr>
          <p:cNvSpPr>
            <a:spLocks noGrp="1"/>
          </p:cNvSpPr>
          <p:nvPr>
            <p:ph type="body" sz="quarter" idx="10"/>
          </p:nvPr>
        </p:nvSpPr>
        <p:spPr>
          <a:xfrm>
            <a:off x="586390" y="1434370"/>
            <a:ext cx="11018520" cy="3693319"/>
          </a:xfrm>
        </p:spPr>
        <p:txBody>
          <a:bodyPr/>
          <a:lstStyle/>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order by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desc </a:t>
            </a:r>
          </a:p>
          <a:p>
            <a:pPr>
              <a:spcBef>
                <a:spcPts val="0"/>
              </a:spcBef>
            </a:pPr>
            <a:r>
              <a:rPr lang="en-US" sz="2000" dirty="0">
                <a:solidFill>
                  <a:schemeClr val="bg1"/>
                </a:solidFill>
                <a:latin typeface="Consolas" panose="020B0609020204030204" pitchFamily="49" charset="0"/>
              </a:rPr>
              <a:t>| limit 100 // try also top</a:t>
            </a:r>
          </a:p>
          <a:p>
            <a:pPr>
              <a:spcBef>
                <a:spcPts val="0"/>
              </a:spcBef>
            </a:pP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top 100 by </a:t>
            </a:r>
            <a:r>
              <a:rPr lang="en-US" sz="2000" dirty="0" err="1">
                <a:solidFill>
                  <a:schemeClr val="bg1"/>
                </a:solidFill>
                <a:latin typeface="Consolas" panose="020B0609020204030204" pitchFamily="49" charset="0"/>
              </a:rPr>
              <a:t>TimeGenerated</a:t>
            </a:r>
            <a:r>
              <a:rPr lang="en-US" sz="2000" dirty="0">
                <a:solidFill>
                  <a:schemeClr val="bg1"/>
                </a:solidFill>
                <a:latin typeface="Consolas" panose="020B0609020204030204" pitchFamily="49" charset="0"/>
              </a:rPr>
              <a:t> desc</a:t>
            </a:r>
          </a:p>
          <a:p>
            <a:pPr>
              <a:spcBef>
                <a:spcPts val="0"/>
              </a:spcBef>
            </a:pP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where </a:t>
            </a:r>
            <a:r>
              <a:rPr lang="en-US" sz="2000" dirty="0" err="1">
                <a:solidFill>
                  <a:schemeClr val="bg1"/>
                </a:solidFill>
                <a:latin typeface="Consolas" panose="020B0609020204030204" pitchFamily="49" charset="0"/>
              </a:rPr>
              <a:t>EventID</a:t>
            </a:r>
            <a:r>
              <a:rPr lang="en-US" sz="2000" dirty="0">
                <a:solidFill>
                  <a:schemeClr val="bg1"/>
                </a:solidFill>
                <a:latin typeface="Consolas" panose="020B0609020204030204" pitchFamily="49" charset="0"/>
              </a:rPr>
              <a:t> == 4624</a:t>
            </a:r>
          </a:p>
          <a:p>
            <a:pPr>
              <a:spcBef>
                <a:spcPts val="0"/>
              </a:spcBef>
            </a:pPr>
            <a:r>
              <a:rPr lang="en-US" sz="2000" dirty="0">
                <a:solidFill>
                  <a:schemeClr val="bg1"/>
                </a:solidFill>
                <a:latin typeface="Consolas" panose="020B0609020204030204" pitchFamily="49" charset="0"/>
              </a:rPr>
              <a:t>| summarize </a:t>
            </a:r>
            <a:r>
              <a:rPr lang="en-US" sz="2000" dirty="0" err="1">
                <a:solidFill>
                  <a:schemeClr val="bg1"/>
                </a:solidFill>
                <a:latin typeface="Consolas" panose="020B0609020204030204" pitchFamily="49" charset="0"/>
              </a:rPr>
              <a:t>cnt</a:t>
            </a:r>
            <a:r>
              <a:rPr lang="en-US" sz="2000" dirty="0">
                <a:solidFill>
                  <a:schemeClr val="bg1"/>
                </a:solidFill>
                <a:latin typeface="Consolas" panose="020B0609020204030204" pitchFamily="49" charset="0"/>
              </a:rPr>
              <a:t>=count() by Account</a:t>
            </a:r>
          </a:p>
          <a:p>
            <a:pPr>
              <a:spcBef>
                <a:spcPts val="0"/>
              </a:spcBef>
            </a:pPr>
            <a:r>
              <a:rPr lang="en-US" sz="2000" dirty="0">
                <a:solidFill>
                  <a:schemeClr val="bg1"/>
                </a:solidFill>
                <a:latin typeface="Consolas" panose="020B0609020204030204" pitchFamily="49" charset="0"/>
              </a:rPr>
              <a:t>| top 10 by </a:t>
            </a:r>
            <a:r>
              <a:rPr lang="en-US" sz="2000" dirty="0" err="1">
                <a:solidFill>
                  <a:schemeClr val="bg1"/>
                </a:solidFill>
                <a:latin typeface="Consolas" panose="020B0609020204030204" pitchFamily="49" charset="0"/>
              </a:rPr>
              <a:t>cnt</a:t>
            </a:r>
            <a:endParaRPr lang="en-US" sz="2000" dirty="0">
              <a:solidFill>
                <a:schemeClr val="bg1"/>
              </a:solidFill>
              <a:latin typeface="Consolas" panose="020B0609020204030204" pitchFamily="49" charset="0"/>
            </a:endParaRPr>
          </a:p>
          <a:p>
            <a:pPr>
              <a:spcBef>
                <a:spcPts val="0"/>
              </a:spcBef>
            </a:pPr>
            <a:br>
              <a:rPr lang="en-US" sz="2000" dirty="0">
                <a:solidFill>
                  <a:schemeClr val="bg1"/>
                </a:solidFill>
                <a:latin typeface="Consolas" panose="020B0609020204030204" pitchFamily="49" charset="0"/>
              </a:rPr>
            </a:b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88483646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246-0527-45D2-BC72-564514DC988D}"/>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LAB Four</a:t>
            </a:r>
          </a:p>
        </p:txBody>
      </p:sp>
      <p:sp>
        <p:nvSpPr>
          <p:cNvPr id="3" name="Content Placeholder 2">
            <a:extLst>
              <a:ext uri="{FF2B5EF4-FFF2-40B4-BE49-F238E27FC236}">
                <a16:creationId xmlns:a16="http://schemas.microsoft.com/office/drawing/2014/main" id="{9EADDF0F-C3B1-41CB-94C2-B41F04CA7841}"/>
              </a:ext>
            </a:extLst>
          </p:cNvPr>
          <p:cNvSpPr>
            <a:spLocks noGrp="1"/>
          </p:cNvSpPr>
          <p:nvPr>
            <p:ph idx="1"/>
          </p:nvPr>
        </p:nvSpPr>
        <p:spPr/>
        <p:txBody>
          <a:bodyPr/>
          <a:lstStyle/>
          <a:p>
            <a:r>
              <a:rPr lang="en-US" dirty="0">
                <a:solidFill>
                  <a:schemeClr val="bg1"/>
                </a:solidFill>
              </a:rPr>
              <a:t>Create the query for this lab</a:t>
            </a:r>
          </a:p>
          <a:p>
            <a:endParaRPr lang="en-US" dirty="0">
              <a:solidFill>
                <a:schemeClr val="bg1"/>
              </a:solidFill>
            </a:endParaRPr>
          </a:p>
        </p:txBody>
      </p:sp>
    </p:spTree>
    <p:extLst>
      <p:ext uri="{BB962C8B-B14F-4D97-AF65-F5344CB8AC3E}">
        <p14:creationId xmlns:p14="http://schemas.microsoft.com/office/powerpoint/2010/main" val="797218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‘extract’ </a:t>
            </a:r>
            <a:r>
              <a:rPr lang="en-US" dirty="0">
                <a:solidFill>
                  <a:schemeClr val="bg1"/>
                </a:solidFill>
              </a:rPr>
              <a:t>function</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rmAutofit/>
          </a:bodyPr>
          <a:lstStyle/>
          <a:p>
            <a:pPr marL="0" indent="0">
              <a:buNone/>
            </a:pPr>
            <a:r>
              <a:rPr lang="en-US" sz="2200" dirty="0">
                <a:solidFill>
                  <a:schemeClr val="bg1"/>
                </a:solidFill>
              </a:rPr>
              <a:t>Get a match for a regular expression from a text string.</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i="1" dirty="0">
                <a:solidFill>
                  <a:schemeClr val="bg1"/>
                </a:solidFill>
              </a:rPr>
              <a:t>extract(regex, </a:t>
            </a:r>
            <a:r>
              <a:rPr lang="en-US" sz="2200" i="1" dirty="0" err="1">
                <a:solidFill>
                  <a:schemeClr val="bg1"/>
                </a:solidFill>
              </a:rPr>
              <a:t>captureGroup</a:t>
            </a:r>
            <a:r>
              <a:rPr lang="en-US" sz="2200" i="1" dirty="0">
                <a:solidFill>
                  <a:schemeClr val="bg1"/>
                </a:solidFill>
              </a:rPr>
              <a:t>, text [, </a:t>
            </a:r>
            <a:r>
              <a:rPr lang="en-US" sz="2200" i="1" dirty="0" err="1">
                <a:solidFill>
                  <a:schemeClr val="bg1"/>
                </a:solidFill>
              </a:rPr>
              <a:t>typeLiteral</a:t>
            </a:r>
            <a:r>
              <a:rPr lang="en-US" sz="2200" i="1" dirty="0">
                <a:solidFill>
                  <a:schemeClr val="bg1"/>
                </a:solidFill>
              </a:rPr>
              <a:t>])</a:t>
            </a:r>
          </a:p>
          <a:p>
            <a:pPr marL="0" indent="0">
              <a:buNone/>
            </a:pPr>
            <a:r>
              <a:rPr lang="en-US" sz="2200" dirty="0">
                <a:solidFill>
                  <a:schemeClr val="bg1"/>
                </a:solidFill>
              </a:rPr>
              <a:t>Example:	</a:t>
            </a:r>
            <a:r>
              <a:rPr lang="en-US" sz="2200" i="1" dirty="0">
                <a:solidFill>
                  <a:schemeClr val="bg1"/>
                </a:solidFill>
              </a:rPr>
              <a:t>extract("x=([0-9.]+)", 1, "hello x=45.6|wo") == "45.6“</a:t>
            </a:r>
          </a:p>
        </p:txBody>
      </p:sp>
    </p:spTree>
    <p:extLst>
      <p:ext uri="{BB962C8B-B14F-4D97-AF65-F5344CB8AC3E}">
        <p14:creationId xmlns:p14="http://schemas.microsoft.com/office/powerpoint/2010/main" val="187147244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lstStyle/>
          <a:p>
            <a:r>
              <a:rPr lang="en-US" dirty="0">
                <a:solidFill>
                  <a:schemeClr val="bg1"/>
                </a:solidFill>
                <a:latin typeface="Arial" panose="020B0604020202020204" pitchFamily="34" charset="0"/>
                <a:cs typeface="Arial" panose="020B0604020202020204" pitchFamily="34" charset="0"/>
              </a:rPr>
              <a:t>Extract		</a:t>
            </a:r>
          </a:p>
          <a:p>
            <a:pPr lvl="1"/>
            <a:r>
              <a:rPr lang="en-US" dirty="0">
                <a:solidFill>
                  <a:schemeClr val="bg1"/>
                </a:solidFill>
                <a:latin typeface="Arial" panose="020B0604020202020204" pitchFamily="34" charset="0"/>
                <a:cs typeface="Arial" panose="020B0604020202020204" pitchFamily="34" charset="0"/>
              </a:rPr>
              <a:t>to extract values from output</a:t>
            </a:r>
          </a:p>
          <a:p>
            <a:pPr marL="457200" lvl="1" indent="0">
              <a:buNone/>
            </a:pPr>
            <a:r>
              <a:rPr lang="en-US" dirty="0">
                <a:solidFill>
                  <a:schemeClr val="bg1"/>
                </a:solidFill>
                <a:latin typeface="Arial" panose="020B0604020202020204" pitchFamily="34" charset="0"/>
                <a:cs typeface="Arial" panose="020B0604020202020204" pitchFamily="34" charset="0"/>
              </a:rPr>
              <a:t>Perf</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ObjectName</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LogicalDisk</a:t>
            </a:r>
            <a:r>
              <a:rPr lang="en-US" dirty="0">
                <a:solidFill>
                  <a:schemeClr val="bg1"/>
                </a:solidFill>
                <a:latin typeface="Arial" panose="020B0604020202020204" pitchFamily="34" charset="0"/>
                <a:cs typeface="Arial" panose="020B0604020202020204" pitchFamily="34" charset="0"/>
              </a:rPr>
              <a:t>""and </a:t>
            </a:r>
            <a:r>
              <a:rPr lang="en-US" dirty="0" err="1">
                <a:solidFill>
                  <a:schemeClr val="bg1"/>
                </a:solidFill>
                <a:latin typeface="Arial" panose="020B0604020202020204" pitchFamily="34" charset="0"/>
                <a:cs typeface="Arial" panose="020B0604020202020204" pitchFamily="34" charset="0"/>
              </a:rPr>
              <a:t>InstanceName</a:t>
            </a:r>
            <a:r>
              <a:rPr lang="en-US" dirty="0">
                <a:solidFill>
                  <a:schemeClr val="bg1"/>
                </a:solidFill>
                <a:latin typeface="Arial" panose="020B0604020202020204" pitchFamily="34" charset="0"/>
                <a:cs typeface="Arial" panose="020B0604020202020204" pitchFamily="34" charset="0"/>
              </a:rPr>
              <a:t> matches regex ""[A-Z]:"“</a:t>
            </a:r>
          </a:p>
          <a:p>
            <a:pPr marL="457200" lvl="1" indent="0">
              <a:buNone/>
            </a:pPr>
            <a:r>
              <a:rPr lang="en-US" dirty="0">
                <a:solidFill>
                  <a:schemeClr val="bg1"/>
                </a:solidFill>
                <a:latin typeface="Arial" panose="020B0604020202020204" pitchFamily="34" charset="0"/>
                <a:cs typeface="Arial" panose="020B0604020202020204" pitchFamily="34" charset="0"/>
              </a:rPr>
              <a:t>| project Computer, </a:t>
            </a:r>
            <a:r>
              <a:rPr lang="en-US" dirty="0" err="1">
                <a:solidFill>
                  <a:schemeClr val="bg1"/>
                </a:solidFill>
                <a:latin typeface="Arial" panose="020B0604020202020204" pitchFamily="34" charset="0"/>
                <a:cs typeface="Arial" panose="020B0604020202020204" pitchFamily="34" charset="0"/>
              </a:rPr>
              <a:t>CoutnerName</a:t>
            </a:r>
            <a:r>
              <a:rPr lang="en-US" dirty="0">
                <a:solidFill>
                  <a:schemeClr val="bg1"/>
                </a:solidFill>
                <a:latin typeface="Arial" panose="020B0604020202020204" pitchFamily="34" charset="0"/>
                <a:cs typeface="Arial" panose="020B0604020202020204" pitchFamily="34" charset="0"/>
              </a:rPr>
              <a:t>, extract(""[A-Z]"":"", 0, </a:t>
            </a:r>
            <a:r>
              <a:rPr lang="en-US" dirty="0" err="1">
                <a:solidFill>
                  <a:schemeClr val="bg1"/>
                </a:solidFill>
                <a:latin typeface="Arial" panose="020B0604020202020204" pitchFamily="34" charset="0"/>
                <a:cs typeface="Arial" panose="020B0604020202020204" pitchFamily="34" charset="0"/>
              </a:rPr>
              <a:t>InstanceName</a:t>
            </a:r>
            <a:r>
              <a:rPr lang="en-US" dirty="0">
                <a:solidFill>
                  <a:schemeClr val="bg1"/>
                </a:solidFill>
                <a:latin typeface="Arial" panose="020B0604020202020204" pitchFamily="34" charset="0"/>
                <a:cs typeface="Arial" panose="020B0604020202020204" pitchFamily="34" charset="0"/>
              </a:rPr>
              <a:t>) </a:t>
            </a:r>
          </a:p>
          <a:p>
            <a:pPr marL="457200" lvl="1" indent="0">
              <a:buNone/>
            </a:pPr>
            <a:r>
              <a:rPr lang="en-US" dirty="0">
                <a:solidFill>
                  <a:schemeClr val="bg1"/>
                </a:solidFill>
                <a:latin typeface="Arial" panose="020B0604020202020204" pitchFamily="34" charset="0"/>
                <a:cs typeface="Arial" panose="020B0604020202020204" pitchFamily="34" charset="0"/>
              </a:rPr>
              <a:t>0 means match regex only</a:t>
            </a:r>
          </a:p>
          <a:p>
            <a:pPr marL="457200" lvl="1" indent="0">
              <a:buNone/>
            </a:pPr>
            <a:r>
              <a:rPr lang="en-US" dirty="0">
                <a:solidFill>
                  <a:schemeClr val="bg1"/>
                </a:solidFill>
                <a:latin typeface="Arial" panose="020B0604020202020204" pitchFamily="34" charset="0"/>
                <a:cs typeface="Arial" panose="020B0604020202020204" pitchFamily="34" charset="0"/>
              </a:rPr>
              <a:t>1 means return only what in the parenthesis"</a:t>
            </a:r>
          </a:p>
          <a:p>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943639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‘let’ </a:t>
            </a:r>
            <a:r>
              <a:rPr lang="en-US" dirty="0">
                <a:solidFill>
                  <a:schemeClr val="bg1"/>
                </a:solidFill>
              </a:rPr>
              <a:t>statement</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584200" y="1435496"/>
            <a:ext cx="11018520" cy="4965303"/>
          </a:xfrm>
        </p:spPr>
        <p:txBody>
          <a:bodyPr>
            <a:normAutofit/>
          </a:bodyPr>
          <a:lstStyle/>
          <a:p>
            <a:pPr marL="0" indent="0">
              <a:buNone/>
            </a:pPr>
            <a:r>
              <a:rPr lang="en-US" sz="2200" dirty="0">
                <a:solidFill>
                  <a:schemeClr val="bg1"/>
                </a:solidFill>
              </a:rPr>
              <a:t>Let statements bind names to expressions. </a:t>
            </a:r>
          </a:p>
          <a:p>
            <a:pPr marL="0" indent="0">
              <a:buNone/>
            </a:pPr>
            <a:endParaRPr lang="en-US" sz="2200" dirty="0">
              <a:solidFill>
                <a:schemeClr val="bg1"/>
              </a:solidFill>
            </a:endParaRPr>
          </a:p>
          <a:p>
            <a:r>
              <a:rPr lang="en-US" sz="2200" dirty="0">
                <a:solidFill>
                  <a:schemeClr val="bg1"/>
                </a:solidFill>
              </a:rPr>
              <a:t>Declare global ‘variable’ or reuse of ‘variables’.</a:t>
            </a:r>
          </a:p>
          <a:p>
            <a:pPr marL="0" indent="0">
              <a:spcBef>
                <a:spcPts val="0"/>
              </a:spcBef>
              <a:buNone/>
            </a:pPr>
            <a:endParaRPr lang="en-US" sz="1800" dirty="0">
              <a:solidFill>
                <a:schemeClr val="bg1"/>
              </a:solidFill>
              <a:latin typeface="Consolas" panose="020B0609020204030204" pitchFamily="49" charset="0"/>
            </a:endParaRPr>
          </a:p>
          <a:p>
            <a:pPr marL="0" indent="0">
              <a:spcBef>
                <a:spcPts val="0"/>
              </a:spcBef>
              <a:buNone/>
            </a:pPr>
            <a:r>
              <a:rPr lang="en-US" sz="1800" dirty="0">
                <a:solidFill>
                  <a:schemeClr val="bg1"/>
                </a:solidFill>
                <a:latin typeface="Consolas" panose="020B0609020204030204" pitchFamily="49" charset="0"/>
              </a:rPr>
              <a:t>let </a:t>
            </a:r>
            <a:r>
              <a:rPr lang="en-US" sz="1800" dirty="0" err="1">
                <a:solidFill>
                  <a:schemeClr val="bg1"/>
                </a:solidFill>
                <a:latin typeface="Consolas" panose="020B0609020204030204" pitchFamily="49" charset="0"/>
              </a:rPr>
              <a:t>timeOffset</a:t>
            </a:r>
            <a:r>
              <a:rPr lang="en-US" sz="1800" dirty="0">
                <a:solidFill>
                  <a:schemeClr val="bg1"/>
                </a:solidFill>
                <a:latin typeface="Consolas" panose="020B0609020204030204" pitchFamily="49" charset="0"/>
              </a:rPr>
              <a:t> = 7d;</a:t>
            </a:r>
          </a:p>
          <a:p>
            <a:pPr marL="0" indent="0">
              <a:spcBef>
                <a:spcPts val="0"/>
              </a:spcBef>
              <a:buNone/>
            </a:pPr>
            <a:r>
              <a:rPr lang="en-US" sz="1800" dirty="0">
                <a:solidFill>
                  <a:schemeClr val="bg1"/>
                </a:solidFill>
                <a:latin typeface="Consolas" panose="020B0609020204030204" pitchFamily="49" charset="0"/>
              </a:rPr>
              <a:t>let </a:t>
            </a:r>
            <a:r>
              <a:rPr lang="en-US" sz="1800" dirty="0" err="1">
                <a:solidFill>
                  <a:schemeClr val="bg1"/>
                </a:solidFill>
                <a:latin typeface="Consolas" panose="020B0609020204030204" pitchFamily="49" charset="0"/>
              </a:rPr>
              <a:t>discardEventId</a:t>
            </a:r>
            <a:r>
              <a:rPr lang="en-US" sz="1800" dirty="0">
                <a:solidFill>
                  <a:schemeClr val="bg1"/>
                </a:solidFill>
                <a:latin typeface="Consolas" panose="020B0609020204030204" pitchFamily="49" charset="0"/>
              </a:rPr>
              <a:t> = 4688;</a:t>
            </a:r>
          </a:p>
          <a:p>
            <a:pPr marL="0" indent="0">
              <a:buNone/>
            </a:pPr>
            <a:r>
              <a:rPr lang="en-US" sz="1800" dirty="0" err="1">
                <a:solidFill>
                  <a:schemeClr val="bg1"/>
                </a:solidFill>
                <a:latin typeface="Consolas" panose="020B0609020204030204" pitchFamily="49" charset="0"/>
              </a:rPr>
              <a:t>SecurityEvent</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where </a:t>
            </a:r>
            <a:r>
              <a:rPr lang="en-US" sz="1800" dirty="0" err="1">
                <a:solidFill>
                  <a:schemeClr val="bg1"/>
                </a:solidFill>
                <a:latin typeface="Consolas" panose="020B0609020204030204" pitchFamily="49" charset="0"/>
              </a:rPr>
              <a:t>TimeGenerated</a:t>
            </a:r>
            <a:r>
              <a:rPr lang="en-US" sz="1800" dirty="0">
                <a:solidFill>
                  <a:schemeClr val="bg1"/>
                </a:solidFill>
                <a:latin typeface="Consolas" panose="020B0609020204030204" pitchFamily="49" charset="0"/>
              </a:rPr>
              <a:t> &gt; ago(</a:t>
            </a:r>
            <a:r>
              <a:rPr lang="en-US" sz="1800" dirty="0" err="1">
                <a:solidFill>
                  <a:schemeClr val="bg1"/>
                </a:solidFill>
                <a:latin typeface="Consolas" panose="020B0609020204030204" pitchFamily="49" charset="0"/>
              </a:rPr>
              <a:t>timeOffset</a:t>
            </a:r>
            <a:r>
              <a:rPr lang="en-US" sz="1800" dirty="0">
                <a:solidFill>
                  <a:schemeClr val="bg1"/>
                </a:solidFill>
                <a:latin typeface="Consolas" panose="020B0609020204030204" pitchFamily="49" charset="0"/>
              </a:rPr>
              <a:t>*2) and </a:t>
            </a:r>
            <a:r>
              <a:rPr lang="en-US" sz="1800" dirty="0" err="1">
                <a:solidFill>
                  <a:schemeClr val="bg1"/>
                </a:solidFill>
                <a:latin typeface="Consolas" panose="020B0609020204030204" pitchFamily="49" charset="0"/>
              </a:rPr>
              <a:t>TimeGenerated</a:t>
            </a:r>
            <a:r>
              <a:rPr lang="en-US" sz="1800" dirty="0">
                <a:solidFill>
                  <a:schemeClr val="bg1"/>
                </a:solidFill>
                <a:latin typeface="Consolas" panose="020B0609020204030204" pitchFamily="49" charset="0"/>
              </a:rPr>
              <a:t> &lt; ago(</a:t>
            </a:r>
            <a:r>
              <a:rPr lang="en-US" sz="1800" dirty="0" err="1">
                <a:solidFill>
                  <a:schemeClr val="bg1"/>
                </a:solidFill>
                <a:latin typeface="Consolas" panose="020B0609020204030204" pitchFamily="49" charset="0"/>
              </a:rPr>
              <a:t>timeOffset</a:t>
            </a:r>
            <a:r>
              <a:rPr lang="en-US" sz="1800" dirty="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where </a:t>
            </a:r>
            <a:r>
              <a:rPr lang="en-US" sz="1800" dirty="0" err="1">
                <a:solidFill>
                  <a:schemeClr val="bg1"/>
                </a:solidFill>
                <a:latin typeface="Consolas" panose="020B0609020204030204" pitchFamily="49" charset="0"/>
              </a:rPr>
              <a:t>EventID</a:t>
            </a:r>
            <a:r>
              <a:rPr lang="en-US" sz="1800" dirty="0">
                <a:solidFill>
                  <a:schemeClr val="bg1"/>
                </a:solidFill>
                <a:latin typeface="Consolas" panose="020B0609020204030204" pitchFamily="49" charset="0"/>
              </a:rPr>
              <a:t> != </a:t>
            </a:r>
            <a:r>
              <a:rPr lang="en-US" sz="1800" dirty="0" err="1">
                <a:solidFill>
                  <a:schemeClr val="bg1"/>
                </a:solidFill>
                <a:latin typeface="Consolas" panose="020B0609020204030204" pitchFamily="49" charset="0"/>
              </a:rPr>
              <a:t>discardEventID</a:t>
            </a:r>
            <a:endParaRPr lang="en-US" sz="1800" dirty="0">
              <a:solidFill>
                <a:schemeClr val="bg1"/>
              </a:solidFill>
              <a:latin typeface="Consolas" panose="020B0609020204030204" pitchFamily="49" charset="0"/>
            </a:endParaRPr>
          </a:p>
          <a:p>
            <a:pPr marL="0" indent="0">
              <a:buNone/>
            </a:pPr>
            <a:r>
              <a:rPr lang="en-US" sz="2200" dirty="0">
                <a:solidFill>
                  <a:schemeClr val="bg1"/>
                </a:solidFill>
              </a:rPr>
              <a:t> </a:t>
            </a:r>
          </a:p>
          <a:p>
            <a:r>
              <a:rPr lang="en-US" sz="2200" dirty="0">
                <a:solidFill>
                  <a:schemeClr val="bg1"/>
                </a:solidFill>
              </a:rPr>
              <a:t>Store and/or reuse of query runs</a:t>
            </a:r>
          </a:p>
          <a:p>
            <a:r>
              <a:rPr lang="en-US" sz="2200" dirty="0">
                <a:solidFill>
                  <a:schemeClr val="bg1"/>
                </a:solidFill>
              </a:rPr>
              <a:t>Declare functions</a:t>
            </a:r>
          </a:p>
          <a:p>
            <a:r>
              <a:rPr lang="en-US" sz="2200" dirty="0">
                <a:solidFill>
                  <a:schemeClr val="bg1"/>
                </a:solidFill>
              </a:rPr>
              <a:t>Declare dynamic table</a:t>
            </a:r>
          </a:p>
          <a:p>
            <a:pPr marL="0" indent="0">
              <a:buNone/>
            </a:pPr>
            <a:endParaRPr lang="en-US" sz="1800" dirty="0">
              <a:solidFill>
                <a:schemeClr val="bg1"/>
              </a:solidFill>
              <a:latin typeface="Consolas" panose="020B0609020204030204" pitchFamily="49" charset="0"/>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415126112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‘let’ </a:t>
            </a:r>
            <a:r>
              <a:rPr lang="en-US" dirty="0">
                <a:solidFill>
                  <a:schemeClr val="bg1"/>
                </a:solidFill>
              </a:rPr>
              <a:t>statement</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584200" y="1435496"/>
            <a:ext cx="11018520" cy="4965303"/>
          </a:xfrm>
        </p:spPr>
        <p:txBody>
          <a:bodyPr>
            <a:normAutofit/>
          </a:bodyPr>
          <a:lstStyle/>
          <a:p>
            <a:pPr marL="0" indent="0">
              <a:buNone/>
            </a:pPr>
            <a:r>
              <a:rPr lang="en-US" sz="2200" dirty="0">
                <a:solidFill>
                  <a:schemeClr val="bg1"/>
                </a:solidFill>
              </a:rPr>
              <a:t>Let statements bind names to expressions. </a:t>
            </a:r>
          </a:p>
          <a:p>
            <a:pPr marL="0" indent="0">
              <a:buNone/>
            </a:pPr>
            <a:endParaRPr lang="en-US" sz="2200" dirty="0">
              <a:solidFill>
                <a:schemeClr val="bg1"/>
              </a:solidFill>
            </a:endParaRPr>
          </a:p>
          <a:p>
            <a:r>
              <a:rPr lang="en-US" sz="2200" dirty="0">
                <a:solidFill>
                  <a:schemeClr val="bg1"/>
                </a:solidFill>
              </a:rPr>
              <a:t>Declare global ‘variable’ or reuse of ‘variables’.</a:t>
            </a:r>
          </a:p>
          <a:p>
            <a:r>
              <a:rPr lang="en-US" sz="2200" dirty="0">
                <a:solidFill>
                  <a:schemeClr val="bg1"/>
                </a:solidFill>
              </a:rPr>
              <a:t>Store and/or reuse of query runs</a:t>
            </a:r>
          </a:p>
          <a:p>
            <a:r>
              <a:rPr lang="en-US" sz="2200" dirty="0">
                <a:solidFill>
                  <a:schemeClr val="bg1"/>
                </a:solidFill>
              </a:rPr>
              <a:t>Declare functions</a:t>
            </a:r>
          </a:p>
          <a:p>
            <a:r>
              <a:rPr lang="en-US" sz="2200" dirty="0">
                <a:solidFill>
                  <a:schemeClr val="bg1"/>
                </a:solidFill>
              </a:rPr>
              <a:t>Declare dynamic table</a:t>
            </a:r>
          </a:p>
          <a:p>
            <a:pPr marL="0" indent="0">
              <a:buNone/>
            </a:pPr>
            <a:endParaRPr lang="en-US" sz="1800" dirty="0">
              <a:solidFill>
                <a:schemeClr val="bg1"/>
              </a:solidFill>
              <a:latin typeface="Consolas" panose="020B0609020204030204" pitchFamily="49" charset="0"/>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24591324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‘let’ </a:t>
            </a:r>
            <a:r>
              <a:rPr lang="en-US" dirty="0">
                <a:solidFill>
                  <a:schemeClr val="bg1"/>
                </a:solidFill>
              </a:rPr>
              <a:t>statement</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584200" y="1435496"/>
            <a:ext cx="11018520" cy="4965303"/>
          </a:xfrm>
        </p:spPr>
        <p:txBody>
          <a:bodyPr>
            <a:normAutofit/>
          </a:bodyPr>
          <a:lstStyle/>
          <a:p>
            <a:pPr marL="0" indent="0">
              <a:buNone/>
            </a:pPr>
            <a:r>
              <a:rPr lang="en-US" sz="2200" dirty="0">
                <a:solidFill>
                  <a:schemeClr val="bg1"/>
                </a:solidFill>
              </a:rPr>
              <a:t>Let statements bind names to expressions. </a:t>
            </a:r>
          </a:p>
          <a:p>
            <a:pPr marL="0" indent="0">
              <a:buNone/>
            </a:pPr>
            <a:endParaRPr lang="en-US" sz="2200" dirty="0">
              <a:solidFill>
                <a:schemeClr val="bg1"/>
              </a:solidFill>
            </a:endParaRPr>
          </a:p>
          <a:p>
            <a:r>
              <a:rPr lang="en-US" sz="2200" dirty="0">
                <a:solidFill>
                  <a:schemeClr val="bg1"/>
                </a:solidFill>
              </a:rPr>
              <a:t>Declare global ‘variable’ or reuse of ‘variables’.</a:t>
            </a:r>
          </a:p>
          <a:p>
            <a:pPr marL="0" indent="0">
              <a:spcBef>
                <a:spcPts val="0"/>
              </a:spcBef>
              <a:buNone/>
            </a:pPr>
            <a:endParaRPr lang="en-US" sz="1800" dirty="0">
              <a:solidFill>
                <a:schemeClr val="bg1"/>
              </a:solidFill>
              <a:latin typeface="Consolas" panose="020B0609020204030204" pitchFamily="49" charset="0"/>
            </a:endParaRPr>
          </a:p>
          <a:p>
            <a:pPr marL="0" indent="0">
              <a:spcBef>
                <a:spcPts val="0"/>
              </a:spcBef>
              <a:buNone/>
            </a:pPr>
            <a:r>
              <a:rPr lang="en-US" sz="1800" dirty="0">
                <a:solidFill>
                  <a:schemeClr val="bg1"/>
                </a:solidFill>
                <a:latin typeface="Consolas" panose="020B0609020204030204" pitchFamily="49" charset="0"/>
              </a:rPr>
              <a:t>let </a:t>
            </a:r>
            <a:r>
              <a:rPr lang="en-US" sz="1800" dirty="0" err="1">
                <a:solidFill>
                  <a:schemeClr val="bg1"/>
                </a:solidFill>
                <a:latin typeface="Consolas" panose="020B0609020204030204" pitchFamily="49" charset="0"/>
              </a:rPr>
              <a:t>timeOffset</a:t>
            </a:r>
            <a:r>
              <a:rPr lang="en-US" sz="1800" dirty="0">
                <a:solidFill>
                  <a:schemeClr val="bg1"/>
                </a:solidFill>
                <a:latin typeface="Consolas" panose="020B0609020204030204" pitchFamily="49" charset="0"/>
              </a:rPr>
              <a:t> = 7d;</a:t>
            </a:r>
          </a:p>
          <a:p>
            <a:pPr marL="0" indent="0">
              <a:spcBef>
                <a:spcPts val="0"/>
              </a:spcBef>
              <a:buNone/>
            </a:pPr>
            <a:r>
              <a:rPr lang="en-US" sz="1800" dirty="0">
                <a:solidFill>
                  <a:schemeClr val="bg1"/>
                </a:solidFill>
                <a:latin typeface="Consolas" panose="020B0609020204030204" pitchFamily="49" charset="0"/>
              </a:rPr>
              <a:t>let </a:t>
            </a:r>
            <a:r>
              <a:rPr lang="en-US" sz="1800" dirty="0" err="1">
                <a:solidFill>
                  <a:schemeClr val="bg1"/>
                </a:solidFill>
                <a:latin typeface="Consolas" panose="020B0609020204030204" pitchFamily="49" charset="0"/>
              </a:rPr>
              <a:t>discardEventId</a:t>
            </a:r>
            <a:r>
              <a:rPr lang="en-US" sz="1800" dirty="0">
                <a:solidFill>
                  <a:schemeClr val="bg1"/>
                </a:solidFill>
                <a:latin typeface="Consolas" panose="020B0609020204030204" pitchFamily="49" charset="0"/>
              </a:rPr>
              <a:t> = 4688;</a:t>
            </a:r>
          </a:p>
          <a:p>
            <a:pPr marL="0" indent="0">
              <a:buNone/>
            </a:pPr>
            <a:r>
              <a:rPr lang="en-US" sz="1800" dirty="0" err="1">
                <a:solidFill>
                  <a:schemeClr val="bg1"/>
                </a:solidFill>
                <a:latin typeface="Consolas" panose="020B0609020204030204" pitchFamily="49" charset="0"/>
              </a:rPr>
              <a:t>SecurityEvent</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where </a:t>
            </a:r>
            <a:r>
              <a:rPr lang="en-US" sz="1800" dirty="0" err="1">
                <a:solidFill>
                  <a:schemeClr val="bg1"/>
                </a:solidFill>
                <a:latin typeface="Consolas" panose="020B0609020204030204" pitchFamily="49" charset="0"/>
              </a:rPr>
              <a:t>TimeGenerated</a:t>
            </a:r>
            <a:r>
              <a:rPr lang="en-US" sz="1800" dirty="0">
                <a:solidFill>
                  <a:schemeClr val="bg1"/>
                </a:solidFill>
                <a:latin typeface="Consolas" panose="020B0609020204030204" pitchFamily="49" charset="0"/>
              </a:rPr>
              <a:t> &gt; ago(</a:t>
            </a:r>
            <a:r>
              <a:rPr lang="en-US" sz="1800" dirty="0" err="1">
                <a:solidFill>
                  <a:schemeClr val="bg1"/>
                </a:solidFill>
                <a:latin typeface="Consolas" panose="020B0609020204030204" pitchFamily="49" charset="0"/>
              </a:rPr>
              <a:t>timeOffset</a:t>
            </a:r>
            <a:r>
              <a:rPr lang="en-US" sz="1800" dirty="0">
                <a:solidFill>
                  <a:schemeClr val="bg1"/>
                </a:solidFill>
                <a:latin typeface="Consolas" panose="020B0609020204030204" pitchFamily="49" charset="0"/>
              </a:rPr>
              <a:t>*2) and </a:t>
            </a:r>
            <a:r>
              <a:rPr lang="en-US" sz="1800" dirty="0" err="1">
                <a:solidFill>
                  <a:schemeClr val="bg1"/>
                </a:solidFill>
                <a:latin typeface="Consolas" panose="020B0609020204030204" pitchFamily="49" charset="0"/>
              </a:rPr>
              <a:t>TimeGenerated</a:t>
            </a:r>
            <a:r>
              <a:rPr lang="en-US" sz="1800" dirty="0">
                <a:solidFill>
                  <a:schemeClr val="bg1"/>
                </a:solidFill>
                <a:latin typeface="Consolas" panose="020B0609020204030204" pitchFamily="49" charset="0"/>
              </a:rPr>
              <a:t> &lt; ago(</a:t>
            </a:r>
            <a:r>
              <a:rPr lang="en-US" sz="1800" dirty="0" err="1">
                <a:solidFill>
                  <a:schemeClr val="bg1"/>
                </a:solidFill>
                <a:latin typeface="Consolas" panose="020B0609020204030204" pitchFamily="49" charset="0"/>
              </a:rPr>
              <a:t>timeOffset</a:t>
            </a:r>
            <a:r>
              <a:rPr lang="en-US" sz="1800" dirty="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where </a:t>
            </a:r>
            <a:r>
              <a:rPr lang="en-US" sz="1800" dirty="0" err="1">
                <a:solidFill>
                  <a:schemeClr val="bg1"/>
                </a:solidFill>
                <a:latin typeface="Consolas" panose="020B0609020204030204" pitchFamily="49" charset="0"/>
              </a:rPr>
              <a:t>EventID</a:t>
            </a:r>
            <a:r>
              <a:rPr lang="en-US" sz="1800" dirty="0">
                <a:solidFill>
                  <a:schemeClr val="bg1"/>
                </a:solidFill>
                <a:latin typeface="Consolas" panose="020B0609020204030204" pitchFamily="49" charset="0"/>
              </a:rPr>
              <a:t> != </a:t>
            </a:r>
            <a:r>
              <a:rPr lang="en-US" sz="1800" dirty="0" err="1">
                <a:solidFill>
                  <a:schemeClr val="bg1"/>
                </a:solidFill>
                <a:latin typeface="Consolas" panose="020B0609020204030204" pitchFamily="49" charset="0"/>
              </a:rPr>
              <a:t>discardEventID</a:t>
            </a:r>
            <a:endParaRPr lang="en-US" sz="1800" dirty="0">
              <a:solidFill>
                <a:schemeClr val="bg1"/>
              </a:solidFill>
              <a:latin typeface="Consolas" panose="020B0609020204030204" pitchFamily="49" charset="0"/>
            </a:endParaRPr>
          </a:p>
          <a:p>
            <a:endParaRPr lang="en-US" sz="2200" dirty="0">
              <a:solidFill>
                <a:schemeClr val="bg1"/>
              </a:solidFill>
            </a:endParaRPr>
          </a:p>
          <a:p>
            <a:r>
              <a:rPr lang="en-US" sz="2200" dirty="0">
                <a:solidFill>
                  <a:schemeClr val="bg1"/>
                </a:solidFill>
              </a:rPr>
              <a:t>Store and/or reuse of query runs</a:t>
            </a:r>
          </a:p>
          <a:p>
            <a:r>
              <a:rPr lang="en-US" sz="2200" dirty="0">
                <a:solidFill>
                  <a:schemeClr val="bg1"/>
                </a:solidFill>
              </a:rPr>
              <a:t>Declare functions</a:t>
            </a:r>
          </a:p>
          <a:p>
            <a:r>
              <a:rPr lang="en-US" sz="2200" dirty="0">
                <a:solidFill>
                  <a:schemeClr val="bg1"/>
                </a:solidFill>
              </a:rPr>
              <a:t>Declare dynamic table</a:t>
            </a:r>
          </a:p>
          <a:p>
            <a:pPr marL="0" indent="0">
              <a:buNone/>
            </a:pPr>
            <a:endParaRPr lang="en-US" sz="1800" dirty="0">
              <a:solidFill>
                <a:schemeClr val="bg1"/>
              </a:solidFill>
              <a:latin typeface="Consolas" panose="020B0609020204030204" pitchFamily="49" charset="0"/>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268051441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‘let’ </a:t>
            </a:r>
            <a:r>
              <a:rPr lang="en-US" dirty="0">
                <a:solidFill>
                  <a:schemeClr val="bg1"/>
                </a:solidFill>
              </a:rPr>
              <a:t>statement</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584200" y="1435496"/>
            <a:ext cx="11018520" cy="4965303"/>
          </a:xfrm>
        </p:spPr>
        <p:txBody>
          <a:bodyPr>
            <a:normAutofit lnSpcReduction="10000"/>
          </a:bodyPr>
          <a:lstStyle/>
          <a:p>
            <a:pPr marL="0" indent="0">
              <a:buNone/>
            </a:pPr>
            <a:r>
              <a:rPr lang="en-US" sz="2200" dirty="0">
                <a:solidFill>
                  <a:schemeClr val="bg1"/>
                </a:solidFill>
              </a:rPr>
              <a:t>Let statements bind names to expressions. </a:t>
            </a:r>
          </a:p>
          <a:p>
            <a:pPr marL="0" indent="0">
              <a:buNone/>
            </a:pPr>
            <a:endParaRPr lang="en-US" sz="2200" dirty="0">
              <a:solidFill>
                <a:schemeClr val="bg1"/>
              </a:solidFill>
            </a:endParaRPr>
          </a:p>
          <a:p>
            <a:r>
              <a:rPr lang="en-US" sz="2200" dirty="0">
                <a:solidFill>
                  <a:schemeClr val="bg1"/>
                </a:solidFill>
              </a:rPr>
              <a:t>Declare global ‘variable’ or reuse of ‘variables’. </a:t>
            </a:r>
          </a:p>
          <a:p>
            <a:r>
              <a:rPr lang="en-US" sz="2200" dirty="0">
                <a:solidFill>
                  <a:schemeClr val="bg1"/>
                </a:solidFill>
              </a:rPr>
              <a:t>Store and/or reuse of query runs</a:t>
            </a:r>
          </a:p>
          <a:p>
            <a:pPr marL="0" indent="0">
              <a:buNone/>
            </a:pPr>
            <a:endParaRPr lang="en-US" sz="2200" dirty="0">
              <a:solidFill>
                <a:schemeClr val="bg1"/>
              </a:solidFill>
            </a:endParaRPr>
          </a:p>
          <a:p>
            <a:pPr marL="0" indent="0">
              <a:buNone/>
            </a:pPr>
            <a:r>
              <a:rPr lang="en-US" sz="1800" dirty="0">
                <a:solidFill>
                  <a:schemeClr val="bg1"/>
                </a:solidFill>
                <a:latin typeface="Consolas" panose="020B0609020204030204" pitchFamily="49" charset="0"/>
              </a:rPr>
              <a:t>let </a:t>
            </a:r>
            <a:r>
              <a:rPr lang="en-US" sz="1800" dirty="0" err="1">
                <a:solidFill>
                  <a:schemeClr val="bg1"/>
                </a:solidFill>
                <a:latin typeface="Consolas" panose="020B0609020204030204" pitchFamily="49" charset="0"/>
              </a:rPr>
              <a:t>queryResultA</a:t>
            </a:r>
            <a:r>
              <a:rPr lang="en-US" sz="1800" dirty="0">
                <a:solidFill>
                  <a:schemeClr val="bg1"/>
                </a:solidFill>
                <a:latin typeface="Consolas" panose="020B0609020204030204" pitchFamily="49" charset="0"/>
              </a:rPr>
              <a:t> = </a:t>
            </a:r>
          </a:p>
          <a:p>
            <a:pPr marL="0" indent="0">
              <a:buNone/>
            </a:pPr>
            <a:r>
              <a:rPr lang="en-US" sz="1800" dirty="0" err="1">
                <a:solidFill>
                  <a:schemeClr val="bg1"/>
                </a:solidFill>
                <a:latin typeface="Consolas" panose="020B0609020204030204" pitchFamily="49" charset="0"/>
              </a:rPr>
              <a:t>SecurityEvent</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 where count_ &lt; 10;</a:t>
            </a:r>
          </a:p>
          <a:p>
            <a:pPr marL="0" indent="0">
              <a:buNone/>
            </a:pPr>
            <a:r>
              <a:rPr lang="en-US" sz="1800" dirty="0" err="1">
                <a:solidFill>
                  <a:schemeClr val="bg1"/>
                </a:solidFill>
                <a:latin typeface="Consolas" panose="020B0609020204030204" pitchFamily="49" charset="0"/>
              </a:rPr>
              <a:t>queryResultA</a:t>
            </a:r>
            <a:r>
              <a:rPr lang="en-US" sz="1800" dirty="0">
                <a:solidFill>
                  <a:schemeClr val="bg1"/>
                </a:solidFill>
                <a:latin typeface="Consolas" panose="020B0609020204030204" pitchFamily="49" charset="0"/>
              </a:rPr>
              <a:t> </a:t>
            </a:r>
          </a:p>
          <a:p>
            <a:pPr marL="0" indent="0">
              <a:buNone/>
            </a:pPr>
            <a:r>
              <a:rPr lang="en-US" sz="1800" dirty="0">
                <a:solidFill>
                  <a:schemeClr val="bg1"/>
                </a:solidFill>
                <a:latin typeface="Consolas" panose="020B0609020204030204" pitchFamily="49" charset="0"/>
              </a:rPr>
              <a:t>| where Account contains “Mal”</a:t>
            </a:r>
          </a:p>
          <a:p>
            <a:pPr marL="0" indent="0">
              <a:buNone/>
            </a:pPr>
            <a:endParaRPr lang="en-US" sz="2200" dirty="0">
              <a:solidFill>
                <a:schemeClr val="bg1"/>
              </a:solidFill>
            </a:endParaRPr>
          </a:p>
          <a:p>
            <a:r>
              <a:rPr lang="en-US" sz="2200" dirty="0">
                <a:solidFill>
                  <a:schemeClr val="bg1"/>
                </a:solidFill>
              </a:rPr>
              <a:t>Declare functions</a:t>
            </a:r>
          </a:p>
          <a:p>
            <a:r>
              <a:rPr lang="en-US" sz="2200" dirty="0">
                <a:solidFill>
                  <a:schemeClr val="bg1"/>
                </a:solidFill>
              </a:rPr>
              <a:t>Declare dynamic table</a:t>
            </a:r>
          </a:p>
          <a:p>
            <a:pPr marL="0" indent="0">
              <a:buNone/>
            </a:pPr>
            <a:endParaRPr lang="en-US" sz="1800" dirty="0">
              <a:solidFill>
                <a:schemeClr val="bg1"/>
              </a:solidFill>
              <a:latin typeface="Consolas" panose="020B0609020204030204" pitchFamily="49" charset="0"/>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35942912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3AE0-3C98-479A-BD4D-E3B729D40E2D}"/>
              </a:ext>
            </a:extLst>
          </p:cNvPr>
          <p:cNvSpPr>
            <a:spLocks noGrp="1"/>
          </p:cNvSpPr>
          <p:nvPr>
            <p:ph type="title"/>
          </p:nvPr>
        </p:nvSpPr>
        <p:spPr/>
        <p:txBody>
          <a:bodyPr/>
          <a:lstStyle/>
          <a:p>
            <a:r>
              <a:rPr lang="en-US" dirty="0">
                <a:solidFill>
                  <a:schemeClr val="bg1"/>
                </a:solidFill>
              </a:rPr>
              <a:t>KQL Agenda</a:t>
            </a:r>
          </a:p>
        </p:txBody>
      </p:sp>
      <p:sp>
        <p:nvSpPr>
          <p:cNvPr id="3" name="Text Placeholder 2">
            <a:extLst>
              <a:ext uri="{FF2B5EF4-FFF2-40B4-BE49-F238E27FC236}">
                <a16:creationId xmlns:a16="http://schemas.microsoft.com/office/drawing/2014/main" id="{767D6E19-31EF-4572-8FC9-EBEDD1D344AC}"/>
              </a:ext>
            </a:extLst>
          </p:cNvPr>
          <p:cNvSpPr>
            <a:spLocks noGrp="1"/>
          </p:cNvSpPr>
          <p:nvPr>
            <p:ph type="body" sz="quarter" idx="10"/>
          </p:nvPr>
        </p:nvSpPr>
        <p:spPr>
          <a:xfrm>
            <a:off x="999067" y="1945481"/>
            <a:ext cx="5212080" cy="2092881"/>
          </a:xfrm>
        </p:spPr>
        <p:txBody>
          <a:bodyPr/>
          <a:lstStyle/>
          <a:p>
            <a:pPr>
              <a:buFont typeface="Arial" panose="020B0604020202020204" pitchFamily="34" charset="0"/>
              <a:buChar char="•"/>
            </a:pPr>
            <a:r>
              <a:rPr lang="en-US" sz="2000" b="1" dirty="0">
                <a:solidFill>
                  <a:schemeClr val="bg1"/>
                </a:solidFill>
              </a:rPr>
              <a:t>Azure Kusto Interface</a:t>
            </a:r>
          </a:p>
          <a:p>
            <a:pPr>
              <a:buFont typeface="Arial" panose="020B0604020202020204" pitchFamily="34" charset="0"/>
              <a:buChar char="•"/>
            </a:pPr>
            <a:r>
              <a:rPr lang="en-US" sz="2000" b="1" dirty="0">
                <a:solidFill>
                  <a:schemeClr val="bg1"/>
                </a:solidFill>
              </a:rPr>
              <a:t>Query Operations</a:t>
            </a:r>
          </a:p>
          <a:p>
            <a:pPr>
              <a:buFont typeface="Arial" panose="020B0604020202020204" pitchFamily="34" charset="0"/>
              <a:buChar char="•"/>
            </a:pPr>
            <a:r>
              <a:rPr lang="en-US" sz="2000" b="1" dirty="0">
                <a:solidFill>
                  <a:schemeClr val="bg1"/>
                </a:solidFill>
              </a:rPr>
              <a:t>Kusto Explorer</a:t>
            </a:r>
          </a:p>
          <a:p>
            <a:pPr>
              <a:buFont typeface="Arial" panose="020B0604020202020204" pitchFamily="34" charset="0"/>
              <a:buChar char="•"/>
            </a:pPr>
            <a:r>
              <a:rPr lang="en-US" sz="2000" b="1" dirty="0">
                <a:solidFill>
                  <a:schemeClr val="bg1"/>
                </a:solidFill>
              </a:rPr>
              <a:t>Kusto Explorer Example Queries</a:t>
            </a:r>
            <a:endParaRPr lang="en-US" sz="1200" b="1" dirty="0">
              <a:solidFill>
                <a:schemeClr val="bg1"/>
              </a:solidFill>
            </a:endParaRPr>
          </a:p>
          <a:p>
            <a:pPr>
              <a:buFont typeface="Arial" panose="020B0604020202020204" pitchFamily="34" charset="0"/>
              <a:buChar char="•"/>
            </a:pPr>
            <a:endParaRPr lang="en-US" sz="2000" b="1" dirty="0">
              <a:solidFill>
                <a:schemeClr val="bg1"/>
              </a:solidFill>
            </a:endParaRPr>
          </a:p>
        </p:txBody>
      </p:sp>
    </p:spTree>
    <p:extLst>
      <p:ext uri="{BB962C8B-B14F-4D97-AF65-F5344CB8AC3E}">
        <p14:creationId xmlns:p14="http://schemas.microsoft.com/office/powerpoint/2010/main" val="255499655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‘let’ </a:t>
            </a:r>
            <a:r>
              <a:rPr lang="en-US" dirty="0">
                <a:solidFill>
                  <a:schemeClr val="bg1"/>
                </a:solidFill>
              </a:rPr>
              <a:t>statement</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584200" y="1435496"/>
            <a:ext cx="11018520" cy="4965303"/>
          </a:xfrm>
        </p:spPr>
        <p:txBody>
          <a:bodyPr>
            <a:normAutofit/>
          </a:bodyPr>
          <a:lstStyle/>
          <a:p>
            <a:pPr marL="0" indent="0">
              <a:buNone/>
            </a:pPr>
            <a:r>
              <a:rPr lang="en-US" sz="2200" dirty="0">
                <a:solidFill>
                  <a:schemeClr val="bg1"/>
                </a:solidFill>
              </a:rPr>
              <a:t>Let statements bind names to expressions. </a:t>
            </a:r>
          </a:p>
          <a:p>
            <a:pPr marL="0" indent="0">
              <a:buNone/>
            </a:pPr>
            <a:endParaRPr lang="en-US" sz="2200" dirty="0">
              <a:solidFill>
                <a:schemeClr val="bg1"/>
              </a:solidFill>
            </a:endParaRPr>
          </a:p>
          <a:p>
            <a:r>
              <a:rPr lang="en-US" sz="2200" dirty="0">
                <a:solidFill>
                  <a:schemeClr val="bg1"/>
                </a:solidFill>
              </a:rPr>
              <a:t>Declare global ‘variable’ or reuse of ‘variables’. </a:t>
            </a:r>
          </a:p>
          <a:p>
            <a:r>
              <a:rPr lang="en-US" sz="2200" dirty="0">
                <a:solidFill>
                  <a:schemeClr val="bg1"/>
                </a:solidFill>
              </a:rPr>
              <a:t>Store and/or reuse of query runs</a:t>
            </a:r>
          </a:p>
          <a:p>
            <a:r>
              <a:rPr lang="en-US" sz="2200" dirty="0">
                <a:solidFill>
                  <a:schemeClr val="bg1"/>
                </a:solidFill>
              </a:rPr>
              <a:t>Declare functions</a:t>
            </a:r>
          </a:p>
          <a:p>
            <a:pPr marL="0" indent="0">
              <a:buNone/>
            </a:pPr>
            <a:endParaRPr lang="en-US" sz="2200" dirty="0">
              <a:solidFill>
                <a:schemeClr val="bg1"/>
              </a:solidFill>
            </a:endParaRPr>
          </a:p>
          <a:p>
            <a:pPr marL="0" indent="0">
              <a:buNone/>
            </a:pPr>
            <a:r>
              <a:rPr lang="en-US" sz="1800" dirty="0">
                <a:solidFill>
                  <a:schemeClr val="bg1"/>
                </a:solidFill>
                <a:latin typeface="Consolas" panose="020B0609020204030204" pitchFamily="49" charset="0"/>
              </a:rPr>
              <a:t>let </a:t>
            </a:r>
            <a:r>
              <a:rPr lang="en-US" sz="1800" dirty="0" err="1">
                <a:solidFill>
                  <a:schemeClr val="bg1"/>
                </a:solidFill>
                <a:latin typeface="Consolas" panose="020B0609020204030204" pitchFamily="49" charset="0"/>
              </a:rPr>
              <a:t>dateDiffInDays</a:t>
            </a:r>
            <a:r>
              <a:rPr lang="en-US" sz="1800" dirty="0">
                <a:solidFill>
                  <a:schemeClr val="bg1"/>
                </a:solidFill>
                <a:latin typeface="Consolas" panose="020B0609020204030204" pitchFamily="49" charset="0"/>
              </a:rPr>
              <a:t> = (date1: datetime, date2: datetime) { (date1 - date2) / 1d };</a:t>
            </a:r>
          </a:p>
          <a:p>
            <a:pPr marL="0" indent="0">
              <a:buNone/>
            </a:pPr>
            <a:r>
              <a:rPr lang="en-US" sz="1800" dirty="0">
                <a:solidFill>
                  <a:schemeClr val="bg1"/>
                </a:solidFill>
                <a:latin typeface="Consolas" panose="020B0609020204030204" pitchFamily="49" charset="0"/>
              </a:rPr>
              <a:t>print </a:t>
            </a:r>
            <a:r>
              <a:rPr lang="en-US" sz="1800" dirty="0" err="1">
                <a:solidFill>
                  <a:schemeClr val="bg1"/>
                </a:solidFill>
                <a:latin typeface="Consolas" panose="020B0609020204030204" pitchFamily="49" charset="0"/>
              </a:rPr>
              <a:t>dateDiffInDays</a:t>
            </a:r>
            <a:r>
              <a:rPr lang="en-US" sz="1800" dirty="0">
                <a:solidFill>
                  <a:schemeClr val="bg1"/>
                </a:solidFill>
                <a:latin typeface="Consolas" panose="020B0609020204030204" pitchFamily="49" charset="0"/>
              </a:rPr>
              <a:t>(now(), </a:t>
            </a:r>
            <a:r>
              <a:rPr lang="en-US" sz="1800" dirty="0" err="1">
                <a:solidFill>
                  <a:schemeClr val="bg1"/>
                </a:solidFill>
                <a:latin typeface="Consolas" panose="020B0609020204030204" pitchFamily="49" charset="0"/>
              </a:rPr>
              <a:t>todatetime</a:t>
            </a:r>
            <a:r>
              <a:rPr lang="en-US" sz="1800" dirty="0">
                <a:solidFill>
                  <a:schemeClr val="bg1"/>
                </a:solidFill>
                <a:latin typeface="Consolas" panose="020B0609020204030204" pitchFamily="49" charset="0"/>
              </a:rPr>
              <a:t>("2018-05-01"))</a:t>
            </a:r>
          </a:p>
          <a:p>
            <a:pPr marL="0" indent="0">
              <a:buNone/>
            </a:pPr>
            <a:endParaRPr lang="en-US" sz="2200" dirty="0">
              <a:solidFill>
                <a:schemeClr val="bg1"/>
              </a:solidFill>
            </a:endParaRPr>
          </a:p>
          <a:p>
            <a:r>
              <a:rPr lang="en-US" sz="2200" dirty="0">
                <a:solidFill>
                  <a:schemeClr val="bg1"/>
                </a:solidFill>
              </a:rPr>
              <a:t>Declare dynamic table</a:t>
            </a:r>
          </a:p>
          <a:p>
            <a:pPr marL="0" indent="0">
              <a:buNone/>
            </a:pPr>
            <a:endParaRPr lang="en-US" sz="1800" dirty="0">
              <a:solidFill>
                <a:schemeClr val="bg1"/>
              </a:solidFill>
              <a:latin typeface="Consolas" panose="020B0609020204030204" pitchFamily="49" charset="0"/>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91255890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‘let’ </a:t>
            </a:r>
            <a:r>
              <a:rPr lang="en-US" dirty="0">
                <a:solidFill>
                  <a:schemeClr val="bg1"/>
                </a:solidFill>
              </a:rPr>
              <a:t>statement</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584200" y="1435496"/>
            <a:ext cx="11018520" cy="5203299"/>
          </a:xfrm>
        </p:spPr>
        <p:txBody>
          <a:bodyPr>
            <a:normAutofit lnSpcReduction="10000"/>
          </a:bodyPr>
          <a:lstStyle/>
          <a:p>
            <a:pPr marL="0" indent="0">
              <a:buNone/>
            </a:pPr>
            <a:r>
              <a:rPr lang="en-US" sz="2200" dirty="0">
                <a:solidFill>
                  <a:schemeClr val="bg1"/>
                </a:solidFill>
              </a:rPr>
              <a:t>Let statements bind names to expressions. </a:t>
            </a:r>
          </a:p>
          <a:p>
            <a:pPr marL="0" indent="0">
              <a:buNone/>
            </a:pPr>
            <a:endParaRPr lang="en-US" sz="2200" dirty="0">
              <a:solidFill>
                <a:schemeClr val="bg1"/>
              </a:solidFill>
            </a:endParaRPr>
          </a:p>
          <a:p>
            <a:r>
              <a:rPr lang="en-US" sz="2200" dirty="0">
                <a:solidFill>
                  <a:schemeClr val="bg1"/>
                </a:solidFill>
              </a:rPr>
              <a:t>Declare global ‘variable’ or reuse of ‘variables’. </a:t>
            </a:r>
          </a:p>
          <a:p>
            <a:r>
              <a:rPr lang="en-US" sz="2200" dirty="0">
                <a:solidFill>
                  <a:schemeClr val="bg1"/>
                </a:solidFill>
              </a:rPr>
              <a:t>Store and/or reuse of query runs</a:t>
            </a:r>
          </a:p>
          <a:p>
            <a:r>
              <a:rPr lang="en-US" sz="2200" dirty="0">
                <a:solidFill>
                  <a:schemeClr val="bg1"/>
                </a:solidFill>
              </a:rPr>
              <a:t>Declare functions</a:t>
            </a:r>
          </a:p>
          <a:p>
            <a:r>
              <a:rPr lang="en-US" sz="2200" dirty="0">
                <a:solidFill>
                  <a:schemeClr val="bg1"/>
                </a:solidFill>
              </a:rPr>
              <a:t>Declare dynamic table</a:t>
            </a:r>
          </a:p>
          <a:p>
            <a:endParaRPr lang="en-US" sz="2200" dirty="0">
              <a:solidFill>
                <a:schemeClr val="bg1"/>
              </a:solidFill>
            </a:endParaRPr>
          </a:p>
          <a:p>
            <a:pPr marL="0" indent="0">
              <a:buNone/>
            </a:pPr>
            <a:r>
              <a:rPr lang="en-US" sz="1800" dirty="0">
                <a:solidFill>
                  <a:schemeClr val="bg1"/>
                </a:solidFill>
                <a:latin typeface="Consolas" panose="020B0609020204030204" pitchFamily="49" charset="0"/>
              </a:rPr>
              <a:t>// Declaring constant </a:t>
            </a:r>
            <a:r>
              <a:rPr lang="en-US" sz="1800" dirty="0" err="1">
                <a:solidFill>
                  <a:schemeClr val="bg1"/>
                </a:solidFill>
                <a:latin typeface="Consolas" panose="020B0609020204030204" pitchFamily="49" charset="0"/>
              </a:rPr>
              <a:t>datatables</a:t>
            </a:r>
            <a:endParaRPr lang="en-US" sz="1800" dirty="0">
              <a:solidFill>
                <a:schemeClr val="bg1"/>
              </a:solidFill>
              <a:latin typeface="Consolas" panose="020B0609020204030204" pitchFamily="49" charset="0"/>
            </a:endParaRPr>
          </a:p>
          <a:p>
            <a:pPr marL="0" indent="0">
              <a:buNone/>
            </a:pPr>
            <a:r>
              <a:rPr lang="en-US" sz="1800" dirty="0">
                <a:solidFill>
                  <a:schemeClr val="bg1"/>
                </a:solidFill>
                <a:latin typeface="Consolas" panose="020B0609020204030204" pitchFamily="49" charset="0"/>
              </a:rPr>
              <a:t>let birthdays = </a:t>
            </a:r>
            <a:r>
              <a:rPr lang="en-US" sz="1800" dirty="0" err="1">
                <a:solidFill>
                  <a:schemeClr val="bg1"/>
                </a:solidFill>
                <a:latin typeface="Consolas" panose="020B0609020204030204" pitchFamily="49" charset="0"/>
              </a:rPr>
              <a:t>datatable</a:t>
            </a:r>
            <a:r>
              <a:rPr lang="en-US" sz="1800" dirty="0">
                <a:solidFill>
                  <a:schemeClr val="bg1"/>
                </a:solidFill>
                <a:latin typeface="Consolas" panose="020B0609020204030204" pitchFamily="49" charset="0"/>
              </a:rPr>
              <a:t>(ID: int, </a:t>
            </a:r>
            <a:r>
              <a:rPr lang="en-US" sz="1800" dirty="0" err="1">
                <a:solidFill>
                  <a:schemeClr val="bg1"/>
                </a:solidFill>
                <a:latin typeface="Consolas" panose="020B0609020204030204" pitchFamily="49" charset="0"/>
              </a:rPr>
              <a:t>employeeName</a:t>
            </a:r>
            <a:r>
              <a:rPr lang="en-US" sz="1800" dirty="0">
                <a:solidFill>
                  <a:schemeClr val="bg1"/>
                </a:solidFill>
                <a:latin typeface="Consolas" panose="020B0609020204030204" pitchFamily="49" charset="0"/>
              </a:rPr>
              <a:t>: string, birthdate: datetime)</a:t>
            </a:r>
          </a:p>
          <a:p>
            <a:pPr marL="0" indent="0">
              <a:buNone/>
            </a:pPr>
            <a:r>
              <a:rPr lang="en-US" sz="1800" dirty="0">
                <a:solidFill>
                  <a:schemeClr val="bg1"/>
                </a:solidFill>
                <a:latin typeface="Consolas" panose="020B0609020204030204" pitchFamily="49" charset="0"/>
              </a:rPr>
              <a:t>[ 1, "Ziv", datetime(1987,12,16)</a:t>
            </a:r>
          </a:p>
          <a:p>
            <a:pPr marL="0" indent="0">
              <a:buNone/>
            </a:pPr>
            <a:r>
              <a:rPr lang="en-US" sz="1800" dirty="0">
                <a:solidFill>
                  <a:schemeClr val="bg1"/>
                </a:solidFill>
                <a:latin typeface="Consolas" panose="020B0609020204030204" pitchFamily="49" charset="0"/>
              </a:rPr>
              <a:t>, 2, "Jason", datetime(1984,04,02)</a:t>
            </a:r>
          </a:p>
          <a:p>
            <a:pPr marL="0" indent="0">
              <a:buNone/>
            </a:pPr>
            <a:r>
              <a:rPr lang="en-US" sz="1800" dirty="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birthdays | where birthdate &lt; ago(30y)</a:t>
            </a:r>
          </a:p>
          <a:p>
            <a:pPr marL="0" indent="0">
              <a:buNone/>
            </a:pPr>
            <a:r>
              <a:rPr lang="en-US" sz="1800" dirty="0">
                <a:solidFill>
                  <a:schemeClr val="bg1"/>
                </a:solidFill>
                <a:latin typeface="Consolas" panose="020B0609020204030204" pitchFamily="49" charset="0"/>
              </a:rPr>
              <a:t> // later we can use this watchlist to match other tables (join)</a:t>
            </a:r>
          </a:p>
          <a:p>
            <a:pPr marL="0" indent="0">
              <a:buNone/>
            </a:pPr>
            <a:endParaRPr lang="en-US" sz="2200" dirty="0">
              <a:solidFill>
                <a:schemeClr val="bg1"/>
              </a:solidFill>
            </a:endParaRPr>
          </a:p>
          <a:p>
            <a:endParaRPr lang="en-US" sz="2200" dirty="0">
              <a:solidFill>
                <a:schemeClr val="bg1"/>
              </a:solidFill>
            </a:endParaRPr>
          </a:p>
          <a:p>
            <a:pPr marL="0" indent="0">
              <a:buNone/>
            </a:pPr>
            <a:endParaRPr lang="en-US" sz="1800" dirty="0">
              <a:solidFill>
                <a:schemeClr val="bg1"/>
              </a:solidFill>
              <a:latin typeface="Consolas" panose="020B0609020204030204" pitchFamily="49" charset="0"/>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111654092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‘union’ </a:t>
            </a:r>
            <a:r>
              <a:rPr lang="en-US" dirty="0">
                <a:solidFill>
                  <a:schemeClr val="bg1"/>
                </a:solidFill>
              </a:rPr>
              <a:t>operator</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rmAutofit fontScale="62500" lnSpcReduction="20000"/>
          </a:bodyPr>
          <a:lstStyle/>
          <a:p>
            <a:pPr marL="0" indent="0">
              <a:buNone/>
            </a:pPr>
            <a:r>
              <a:rPr lang="en-US" sz="2200" dirty="0">
                <a:solidFill>
                  <a:schemeClr val="bg1"/>
                </a:solidFill>
              </a:rPr>
              <a:t>Takes two or more tables and returns the rows of all of them.</a:t>
            </a:r>
          </a:p>
          <a:p>
            <a:pPr marL="0" indent="0">
              <a:buNone/>
            </a:pPr>
            <a:endParaRPr lang="en-US" sz="2200" dirty="0">
              <a:solidFill>
                <a:schemeClr val="bg1"/>
              </a:solidFill>
            </a:endParaRPr>
          </a:p>
          <a:p>
            <a:pPr marL="0" indent="0">
              <a:buNone/>
            </a:pPr>
            <a:r>
              <a:rPr lang="en-US" sz="2200" dirty="0">
                <a:solidFill>
                  <a:schemeClr val="bg1"/>
                </a:solidFill>
              </a:rPr>
              <a:t>Example:</a:t>
            </a:r>
          </a:p>
          <a:p>
            <a:pPr marL="0" indent="0">
              <a:buNone/>
            </a:pPr>
            <a:r>
              <a:rPr lang="en-US" sz="2200" i="1" dirty="0" err="1">
                <a:solidFill>
                  <a:schemeClr val="bg1"/>
                </a:solidFill>
              </a:rPr>
              <a:t>SecurityEvent</a:t>
            </a:r>
            <a:r>
              <a:rPr lang="en-US" sz="2200" i="1" dirty="0">
                <a:solidFill>
                  <a:schemeClr val="bg1"/>
                </a:solidFill>
              </a:rPr>
              <a:t> | union (</a:t>
            </a:r>
            <a:r>
              <a:rPr lang="en-US" sz="2200" i="1" dirty="0" err="1">
                <a:solidFill>
                  <a:schemeClr val="bg1"/>
                </a:solidFill>
              </a:rPr>
              <a:t>SecurityAlert</a:t>
            </a:r>
            <a:r>
              <a:rPr lang="en-US" sz="2200" i="1" dirty="0">
                <a:solidFill>
                  <a:schemeClr val="bg1"/>
                </a:solidFill>
              </a:rPr>
              <a:t> | where Severity &gt; 3)</a:t>
            </a:r>
          </a:p>
          <a:p>
            <a:pPr marL="0" indent="0">
              <a:buNone/>
            </a:pPr>
            <a:endParaRPr lang="en-US" sz="2200" i="1" dirty="0">
              <a:solidFill>
                <a:schemeClr val="bg1"/>
              </a:solidFill>
            </a:endParaRPr>
          </a:p>
          <a:p>
            <a:r>
              <a:rPr lang="en-US" sz="2400" dirty="0">
                <a:solidFill>
                  <a:schemeClr val="bg1"/>
                </a:solidFill>
              </a:rPr>
              <a:t>kind=inner(common columns), outer (all columns- default)</a:t>
            </a:r>
          </a:p>
          <a:p>
            <a:r>
              <a:rPr lang="en-US" sz="2400" dirty="0">
                <a:solidFill>
                  <a:schemeClr val="bg1"/>
                </a:solidFill>
              </a:rPr>
              <a:t>Supports wildcard to union multiple tables (union Security*)</a:t>
            </a:r>
          </a:p>
          <a:p>
            <a:r>
              <a:rPr lang="en-US" sz="2400" dirty="0">
                <a:solidFill>
                  <a:schemeClr val="bg1"/>
                </a:solidFill>
              </a:rPr>
              <a:t>Can union between tables from different clusters (or workspaces)</a:t>
            </a:r>
          </a:p>
          <a:p>
            <a:pPr marL="0" indent="0">
              <a:buNone/>
            </a:pPr>
            <a:endParaRPr lang="en-US" sz="2200" i="1" dirty="0">
              <a:solidFill>
                <a:schemeClr val="bg1"/>
              </a:solidFill>
            </a:endParaRPr>
          </a:p>
          <a:p>
            <a:pPr marL="0" indent="0">
              <a:buNone/>
            </a:pPr>
            <a:endParaRPr lang="en-US" sz="2200" i="1" dirty="0">
              <a:solidFill>
                <a:schemeClr val="bg1"/>
              </a:solidFill>
            </a:endParaRPr>
          </a:p>
        </p:txBody>
      </p:sp>
    </p:spTree>
    <p:extLst>
      <p:ext uri="{BB962C8B-B14F-4D97-AF65-F5344CB8AC3E}">
        <p14:creationId xmlns:p14="http://schemas.microsoft.com/office/powerpoint/2010/main" val="325618552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C5F0-058D-4F64-AE05-AB80AEB5561C}"/>
              </a:ext>
            </a:extLst>
          </p:cNvPr>
          <p:cNvSpPr>
            <a:spLocks noGrp="1"/>
          </p:cNvSpPr>
          <p:nvPr>
            <p:ph type="title"/>
          </p:nvPr>
        </p:nvSpPr>
        <p:spPr/>
        <p:txBody>
          <a:bodyPr/>
          <a:lstStyle/>
          <a:p>
            <a:r>
              <a:rPr lang="en-US" dirty="0">
                <a:solidFill>
                  <a:schemeClr val="bg1"/>
                </a:solidFill>
              </a:rPr>
              <a:t>‘union’ exercise</a:t>
            </a:r>
          </a:p>
        </p:txBody>
      </p:sp>
      <p:sp>
        <p:nvSpPr>
          <p:cNvPr id="3" name="Text Placeholder 2">
            <a:extLst>
              <a:ext uri="{FF2B5EF4-FFF2-40B4-BE49-F238E27FC236}">
                <a16:creationId xmlns:a16="http://schemas.microsoft.com/office/drawing/2014/main" id="{F159A5DC-A602-4A94-B70F-15E069330348}"/>
              </a:ext>
            </a:extLst>
          </p:cNvPr>
          <p:cNvSpPr>
            <a:spLocks noGrp="1"/>
          </p:cNvSpPr>
          <p:nvPr>
            <p:ph type="body" sz="quarter" idx="10"/>
          </p:nvPr>
        </p:nvSpPr>
        <p:spPr>
          <a:xfrm>
            <a:off x="586390" y="1434370"/>
            <a:ext cx="11018520" cy="1477328"/>
          </a:xfrm>
        </p:spPr>
        <p:txBody>
          <a:bodyPr/>
          <a:lstStyle/>
          <a:p>
            <a:pPr>
              <a:spcBef>
                <a:spcPts val="0"/>
              </a:spcBef>
            </a:pPr>
            <a:r>
              <a:rPr lang="en-US" sz="2000" dirty="0" err="1">
                <a:solidFill>
                  <a:schemeClr val="bg1"/>
                </a:solidFill>
                <a:latin typeface="Consolas" panose="020B0609020204030204" pitchFamily="49" charset="0"/>
              </a:rPr>
              <a:t>SecurityEvent</a:t>
            </a:r>
            <a:endParaRPr lang="en-US" sz="2000" dirty="0">
              <a:solidFill>
                <a:schemeClr val="bg1"/>
              </a:solidFill>
              <a:latin typeface="Consolas" panose="020B0609020204030204" pitchFamily="49" charset="0"/>
            </a:endParaRPr>
          </a:p>
          <a:p>
            <a:pPr>
              <a:spcBef>
                <a:spcPts val="0"/>
              </a:spcBef>
            </a:pPr>
            <a:r>
              <a:rPr lang="en-US" sz="2000" dirty="0">
                <a:solidFill>
                  <a:schemeClr val="bg1"/>
                </a:solidFill>
                <a:latin typeface="Consolas" panose="020B0609020204030204" pitchFamily="49" charset="0"/>
              </a:rPr>
              <a:t>| union Heartbeat </a:t>
            </a:r>
          </a:p>
          <a:p>
            <a:pPr>
              <a:spcBef>
                <a:spcPts val="0"/>
              </a:spcBef>
            </a:pPr>
            <a:r>
              <a:rPr lang="en-US" sz="2000" dirty="0">
                <a:solidFill>
                  <a:schemeClr val="bg1"/>
                </a:solidFill>
                <a:latin typeface="Consolas" panose="020B0609020204030204" pitchFamily="49" charset="0"/>
              </a:rPr>
              <a:t>| summarize count() by Computer</a:t>
            </a:r>
          </a:p>
          <a:p>
            <a:pPr>
              <a:spcBef>
                <a:spcPts val="0"/>
              </a:spcBef>
            </a:pPr>
            <a:br>
              <a:rPr lang="en-US" sz="2000" dirty="0">
                <a:solidFill>
                  <a:schemeClr val="bg1"/>
                </a:solidFill>
                <a:latin typeface="Consolas" panose="020B0609020204030204" pitchFamily="49" charset="0"/>
              </a:rPr>
            </a:b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091198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246-0527-45D2-BC72-564514DC988D}"/>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LAB Five</a:t>
            </a:r>
          </a:p>
        </p:txBody>
      </p:sp>
      <p:sp>
        <p:nvSpPr>
          <p:cNvPr id="3" name="Content Placeholder 2">
            <a:extLst>
              <a:ext uri="{FF2B5EF4-FFF2-40B4-BE49-F238E27FC236}">
                <a16:creationId xmlns:a16="http://schemas.microsoft.com/office/drawing/2014/main" id="{9EADDF0F-C3B1-41CB-94C2-B41F04CA7841}"/>
              </a:ext>
            </a:extLst>
          </p:cNvPr>
          <p:cNvSpPr>
            <a:spLocks noGrp="1"/>
          </p:cNvSpPr>
          <p:nvPr>
            <p:ph idx="1"/>
          </p:nvPr>
        </p:nvSpPr>
        <p:spPr/>
        <p:txBody>
          <a:bodyPr/>
          <a:lstStyle/>
          <a:p>
            <a:r>
              <a:rPr lang="en-US" dirty="0">
                <a:solidFill>
                  <a:schemeClr val="bg1"/>
                </a:solidFill>
              </a:rPr>
              <a:t>Create the query for this lab</a:t>
            </a:r>
          </a:p>
          <a:p>
            <a:endParaRPr lang="en-US" dirty="0">
              <a:solidFill>
                <a:schemeClr val="bg1"/>
              </a:solidFill>
            </a:endParaRPr>
          </a:p>
        </p:txBody>
      </p:sp>
    </p:spTree>
    <p:extLst>
      <p:ext uri="{BB962C8B-B14F-4D97-AF65-F5344CB8AC3E}">
        <p14:creationId xmlns:p14="http://schemas.microsoft.com/office/powerpoint/2010/main" val="2861229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‘join’ </a:t>
            </a:r>
            <a:r>
              <a:rPr lang="en-US" dirty="0">
                <a:solidFill>
                  <a:schemeClr val="bg1"/>
                </a:solidFill>
              </a:rPr>
              <a:t>operator</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p:txBody>
          <a:bodyPr>
            <a:normAutofit/>
          </a:bodyPr>
          <a:lstStyle/>
          <a:p>
            <a:pPr marL="0" indent="0">
              <a:buNone/>
            </a:pPr>
            <a:r>
              <a:rPr lang="en-US" sz="2200" dirty="0">
                <a:solidFill>
                  <a:schemeClr val="bg1"/>
                </a:solidFill>
              </a:rPr>
              <a:t>Merge the rows of two tables to form a new table by matching values of the specified column(s) from each table.</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dirty="0" err="1">
                <a:solidFill>
                  <a:schemeClr val="bg1"/>
                </a:solidFill>
              </a:rPr>
              <a:t>LeftTable</a:t>
            </a:r>
            <a:r>
              <a:rPr lang="en-US" sz="2200" dirty="0">
                <a:solidFill>
                  <a:schemeClr val="bg1"/>
                </a:solidFill>
              </a:rPr>
              <a:t> | join [</a:t>
            </a:r>
            <a:r>
              <a:rPr lang="en-US" sz="2200" dirty="0" err="1">
                <a:solidFill>
                  <a:schemeClr val="bg1"/>
                </a:solidFill>
              </a:rPr>
              <a:t>JoinParameters</a:t>
            </a:r>
            <a:r>
              <a:rPr lang="en-US" sz="2200" dirty="0">
                <a:solidFill>
                  <a:schemeClr val="bg1"/>
                </a:solidFill>
              </a:rPr>
              <a:t>] ( </a:t>
            </a:r>
            <a:r>
              <a:rPr lang="en-US" sz="2200" dirty="0" err="1">
                <a:solidFill>
                  <a:schemeClr val="bg1"/>
                </a:solidFill>
              </a:rPr>
              <a:t>RightTable</a:t>
            </a:r>
            <a:r>
              <a:rPr lang="en-US" sz="2200" dirty="0">
                <a:solidFill>
                  <a:schemeClr val="bg1"/>
                </a:solidFill>
              </a:rPr>
              <a:t> ) on Attributes</a:t>
            </a:r>
          </a:p>
          <a:p>
            <a:pPr marL="0" indent="0">
              <a:buNone/>
            </a:pPr>
            <a:r>
              <a:rPr lang="en-US" sz="2200" dirty="0">
                <a:solidFill>
                  <a:schemeClr val="bg1"/>
                </a:solidFill>
              </a:rPr>
              <a:t>Example: </a:t>
            </a:r>
            <a:r>
              <a:rPr lang="en-US" sz="2200" i="1" dirty="0" err="1">
                <a:solidFill>
                  <a:schemeClr val="bg1"/>
                </a:solidFill>
              </a:rPr>
              <a:t>SecurityEvent</a:t>
            </a:r>
            <a:r>
              <a:rPr lang="en-US" sz="2200" i="1" dirty="0">
                <a:solidFill>
                  <a:schemeClr val="bg1"/>
                </a:solidFill>
              </a:rPr>
              <a:t> | join (</a:t>
            </a:r>
            <a:r>
              <a:rPr lang="en-US" sz="2200" i="1" dirty="0" err="1">
                <a:solidFill>
                  <a:schemeClr val="bg1"/>
                </a:solidFill>
              </a:rPr>
              <a:t>SecurityAlert</a:t>
            </a:r>
            <a:r>
              <a:rPr lang="en-US" sz="2200" i="1" dirty="0">
                <a:solidFill>
                  <a:schemeClr val="bg1"/>
                </a:solidFill>
              </a:rPr>
              <a:t> | where Severity &gt; 3) on Account</a:t>
            </a:r>
          </a:p>
          <a:p>
            <a:pPr marL="0" indent="0">
              <a:buNone/>
            </a:pPr>
            <a:endParaRPr lang="en-US" sz="2200" i="1" dirty="0">
              <a:solidFill>
                <a:schemeClr val="bg1"/>
              </a:solidFill>
            </a:endParaRPr>
          </a:p>
          <a:p>
            <a:pPr marL="0" indent="0">
              <a:buNone/>
            </a:pPr>
            <a:endParaRPr lang="en-US" sz="2200" i="1" dirty="0">
              <a:solidFill>
                <a:schemeClr val="bg1"/>
              </a:solidFill>
            </a:endParaRPr>
          </a:p>
          <a:p>
            <a:pPr marL="0" indent="0">
              <a:buNone/>
            </a:pPr>
            <a:endParaRPr lang="en-US" sz="2200" i="1" dirty="0">
              <a:solidFill>
                <a:schemeClr val="bg1"/>
              </a:solidFill>
            </a:endParaRPr>
          </a:p>
        </p:txBody>
      </p:sp>
      <p:pic>
        <p:nvPicPr>
          <p:cNvPr id="17" name="Picture 16">
            <a:extLst>
              <a:ext uri="{FF2B5EF4-FFF2-40B4-BE49-F238E27FC236}">
                <a16:creationId xmlns:a16="http://schemas.microsoft.com/office/drawing/2014/main" id="{7E07071A-785E-4ABC-9928-9D7286377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40" y="3595370"/>
            <a:ext cx="5715000" cy="2857500"/>
          </a:xfrm>
          <a:prstGeom prst="rect">
            <a:avLst/>
          </a:prstGeom>
        </p:spPr>
      </p:pic>
    </p:spTree>
    <p:extLst>
      <p:ext uri="{BB962C8B-B14F-4D97-AF65-F5344CB8AC3E}">
        <p14:creationId xmlns:p14="http://schemas.microsoft.com/office/powerpoint/2010/main" val="408982575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913795" y="1598211"/>
            <a:ext cx="10353762" cy="4520317"/>
          </a:xfrm>
        </p:spPr>
        <p:txBody>
          <a:bodyPr>
            <a:normAutofit fontScale="62500" lnSpcReduction="20000"/>
          </a:bodyPr>
          <a:lstStyle/>
          <a:p>
            <a:r>
              <a:rPr lang="en-US" sz="2100" dirty="0">
                <a:solidFill>
                  <a:schemeClr val="bg1"/>
                </a:solidFill>
                <a:latin typeface="Arial" panose="020B0604020202020204" pitchFamily="34" charset="0"/>
                <a:cs typeface="Arial" panose="020B0604020202020204" pitchFamily="34" charset="0"/>
              </a:rPr>
              <a:t>Parse		</a:t>
            </a:r>
          </a:p>
          <a:p>
            <a:pPr lvl="1"/>
            <a:r>
              <a:rPr lang="en-US" sz="2100" dirty="0">
                <a:solidFill>
                  <a:schemeClr val="bg1"/>
                </a:solidFill>
                <a:latin typeface="Arial" panose="020B0604020202020204" pitchFamily="34" charset="0"/>
                <a:cs typeface="Arial" panose="020B0604020202020204" pitchFamily="34" charset="0"/>
              </a:rPr>
              <a:t>Evaluates a string expression and parses its value into one or more calculated columns.</a:t>
            </a:r>
          </a:p>
          <a:p>
            <a:pPr lvl="1"/>
            <a:r>
              <a:rPr lang="en-US" sz="2100" dirty="0">
                <a:solidFill>
                  <a:schemeClr val="bg1"/>
                </a:solidFill>
                <a:latin typeface="Arial" panose="020B0604020202020204" pitchFamily="34" charset="0"/>
                <a:cs typeface="Arial" panose="020B0604020202020204" pitchFamily="34" charset="0"/>
              </a:rPr>
              <a:t> Syntax</a:t>
            </a:r>
          </a:p>
          <a:p>
            <a:pPr marL="457200" lvl="1" indent="0">
              <a:buNone/>
            </a:pPr>
            <a:r>
              <a:rPr lang="en-US" sz="2100" dirty="0">
                <a:solidFill>
                  <a:schemeClr val="bg1"/>
                </a:solidFill>
                <a:latin typeface="Arial" panose="020B0604020202020204" pitchFamily="34" charset="0"/>
                <a:cs typeface="Arial" panose="020B0604020202020204" pitchFamily="34" charset="0"/>
              </a:rPr>
              <a:t>	T | parse [kind=regex [flags=</a:t>
            </a:r>
            <a:r>
              <a:rPr lang="en-US" sz="2100" dirty="0" err="1">
                <a:solidFill>
                  <a:schemeClr val="bg1"/>
                </a:solidFill>
                <a:latin typeface="Arial" panose="020B0604020202020204" pitchFamily="34" charset="0"/>
                <a:cs typeface="Arial" panose="020B0604020202020204" pitchFamily="34" charset="0"/>
              </a:rPr>
              <a:t>regex_flags</a:t>
            </a:r>
            <a:r>
              <a:rPr lang="en-US" sz="2100" dirty="0">
                <a:solidFill>
                  <a:schemeClr val="bg1"/>
                </a:solidFill>
                <a:latin typeface="Arial" panose="020B0604020202020204" pitchFamily="34" charset="0"/>
                <a:cs typeface="Arial" panose="020B0604020202020204" pitchFamily="34" charset="0"/>
              </a:rPr>
              <a:t>] |</a:t>
            </a:r>
            <a:r>
              <a:rPr lang="en-US" sz="2100" dirty="0" err="1">
                <a:solidFill>
                  <a:schemeClr val="bg1"/>
                </a:solidFill>
                <a:latin typeface="Arial" panose="020B0604020202020204" pitchFamily="34" charset="0"/>
                <a:cs typeface="Arial" panose="020B0604020202020204" pitchFamily="34" charset="0"/>
              </a:rPr>
              <a:t>simple|relaxed</a:t>
            </a:r>
            <a:r>
              <a:rPr lang="en-US" sz="2100" dirty="0">
                <a:solidFill>
                  <a:schemeClr val="bg1"/>
                </a:solidFill>
                <a:latin typeface="Arial" panose="020B0604020202020204" pitchFamily="34" charset="0"/>
                <a:cs typeface="Arial" panose="020B0604020202020204" pitchFamily="34" charset="0"/>
              </a:rPr>
              <a:t>] Expression with * (</a:t>
            </a:r>
            <a:r>
              <a:rPr lang="en-US" sz="2100" dirty="0" err="1">
                <a:solidFill>
                  <a:schemeClr val="bg1"/>
                </a:solidFill>
                <a:latin typeface="Arial" panose="020B0604020202020204" pitchFamily="34" charset="0"/>
                <a:cs typeface="Arial" panose="020B0604020202020204" pitchFamily="34" charset="0"/>
              </a:rPr>
              <a:t>StringConstant</a:t>
            </a:r>
            <a:r>
              <a:rPr lang="en-US" sz="2100" dirty="0">
                <a:solidFill>
                  <a:schemeClr val="bg1"/>
                </a:solidFill>
                <a:latin typeface="Arial" panose="020B0604020202020204" pitchFamily="34" charset="0"/>
                <a:cs typeface="Arial" panose="020B0604020202020204" pitchFamily="34" charset="0"/>
              </a:rPr>
              <a:t> </a:t>
            </a:r>
            <a:r>
              <a:rPr lang="en-US" sz="2100" dirty="0" err="1">
                <a:solidFill>
                  <a:schemeClr val="bg1"/>
                </a:solidFill>
                <a:latin typeface="Arial" panose="020B0604020202020204" pitchFamily="34" charset="0"/>
                <a:cs typeface="Arial" panose="020B0604020202020204" pitchFamily="34" charset="0"/>
              </a:rPr>
              <a:t>ColumnName</a:t>
            </a:r>
            <a:r>
              <a:rPr lang="en-US" sz="2100" dirty="0">
                <a:solidFill>
                  <a:schemeClr val="bg1"/>
                </a:solidFill>
                <a:latin typeface="Arial" panose="020B0604020202020204" pitchFamily="34" charset="0"/>
                <a:cs typeface="Arial" panose="020B0604020202020204" pitchFamily="34" charset="0"/>
              </a:rPr>
              <a:t> [: </a:t>
            </a:r>
            <a:r>
              <a:rPr lang="en-US" sz="2100" dirty="0" err="1">
                <a:solidFill>
                  <a:schemeClr val="bg1"/>
                </a:solidFill>
                <a:latin typeface="Arial" panose="020B0604020202020204" pitchFamily="34" charset="0"/>
                <a:cs typeface="Arial" panose="020B0604020202020204" pitchFamily="34" charset="0"/>
              </a:rPr>
              <a:t>ColumnType</a:t>
            </a:r>
            <a:r>
              <a:rPr lang="en-US" sz="2100" dirty="0">
                <a:solidFill>
                  <a:schemeClr val="bg1"/>
                </a:solidFill>
                <a:latin typeface="Arial" panose="020B0604020202020204" pitchFamily="34" charset="0"/>
                <a:cs typeface="Arial" panose="020B0604020202020204" pitchFamily="34" charset="0"/>
              </a:rPr>
              <a:t>]) *...</a:t>
            </a:r>
          </a:p>
          <a:p>
            <a:pPr lvl="1"/>
            <a:r>
              <a:rPr lang="en-US" sz="2100" dirty="0">
                <a:solidFill>
                  <a:schemeClr val="bg1"/>
                </a:solidFill>
                <a:latin typeface="Arial" panose="020B0604020202020204" pitchFamily="34" charset="0"/>
                <a:cs typeface="Arial" panose="020B0604020202020204" pitchFamily="34" charset="0"/>
              </a:rPr>
              <a:t>Arguments</a:t>
            </a:r>
          </a:p>
          <a:p>
            <a:pPr lvl="1"/>
            <a:r>
              <a:rPr lang="en-US" sz="2100" dirty="0">
                <a:solidFill>
                  <a:schemeClr val="bg1"/>
                </a:solidFill>
                <a:latin typeface="Arial" panose="020B0604020202020204" pitchFamily="34" charset="0"/>
                <a:cs typeface="Arial" panose="020B0604020202020204" pitchFamily="34" charset="0"/>
              </a:rPr>
              <a:t>T: The input table.</a:t>
            </a:r>
          </a:p>
          <a:p>
            <a:pPr lvl="1"/>
            <a:r>
              <a:rPr lang="en-US" sz="2100" dirty="0">
                <a:solidFill>
                  <a:schemeClr val="bg1"/>
                </a:solidFill>
                <a:latin typeface="Arial" panose="020B0604020202020204" pitchFamily="34" charset="0"/>
                <a:cs typeface="Arial" panose="020B0604020202020204" pitchFamily="34" charset="0"/>
              </a:rPr>
              <a:t>kind:</a:t>
            </a:r>
          </a:p>
          <a:p>
            <a:pPr lvl="2"/>
            <a:r>
              <a:rPr lang="en-US" sz="2100" dirty="0">
                <a:solidFill>
                  <a:schemeClr val="bg1"/>
                </a:solidFill>
                <a:latin typeface="Arial" panose="020B0604020202020204" pitchFamily="34" charset="0"/>
                <a:cs typeface="Arial" panose="020B0604020202020204" pitchFamily="34" charset="0"/>
              </a:rPr>
              <a:t>simple (the default) : </a:t>
            </a:r>
            <a:r>
              <a:rPr lang="en-US" sz="2100" dirty="0" err="1">
                <a:solidFill>
                  <a:schemeClr val="bg1"/>
                </a:solidFill>
                <a:latin typeface="Arial" panose="020B0604020202020204" pitchFamily="34" charset="0"/>
                <a:cs typeface="Arial" panose="020B0604020202020204" pitchFamily="34" charset="0"/>
              </a:rPr>
              <a:t>StringConstant</a:t>
            </a:r>
            <a:r>
              <a:rPr lang="en-US" sz="2100" dirty="0">
                <a:solidFill>
                  <a:schemeClr val="bg1"/>
                </a:solidFill>
                <a:latin typeface="Arial" panose="020B0604020202020204" pitchFamily="34" charset="0"/>
                <a:cs typeface="Arial" panose="020B0604020202020204" pitchFamily="34" charset="0"/>
              </a:rPr>
              <a:t> is a regular string value and the match is strict which means that all string delimiters should appear in the parsed string and all extended columns must match the required types.</a:t>
            </a:r>
          </a:p>
          <a:p>
            <a:pPr lvl="2"/>
            <a:r>
              <a:rPr lang="en-US" sz="2100" dirty="0">
                <a:solidFill>
                  <a:schemeClr val="bg1"/>
                </a:solidFill>
                <a:latin typeface="Arial" panose="020B0604020202020204" pitchFamily="34" charset="0"/>
                <a:cs typeface="Arial" panose="020B0604020202020204" pitchFamily="34" charset="0"/>
              </a:rPr>
              <a:t>regex : </a:t>
            </a:r>
            <a:r>
              <a:rPr lang="en-US" sz="2100" dirty="0" err="1">
                <a:solidFill>
                  <a:schemeClr val="bg1"/>
                </a:solidFill>
                <a:latin typeface="Arial" panose="020B0604020202020204" pitchFamily="34" charset="0"/>
                <a:cs typeface="Arial" panose="020B0604020202020204" pitchFamily="34" charset="0"/>
              </a:rPr>
              <a:t>StringConstant</a:t>
            </a:r>
            <a:r>
              <a:rPr lang="en-US" sz="2100" dirty="0">
                <a:solidFill>
                  <a:schemeClr val="bg1"/>
                </a:solidFill>
                <a:latin typeface="Arial" panose="020B0604020202020204" pitchFamily="34" charset="0"/>
                <a:cs typeface="Arial" panose="020B0604020202020204" pitchFamily="34" charset="0"/>
              </a:rPr>
              <a:t> may be a regular expression and the match is strict which means that all string delimiters (which can be a regex for this mode) should appear in the parsed string and all extended columns must match the required types.</a:t>
            </a:r>
          </a:p>
          <a:p>
            <a:pPr lvl="2"/>
            <a:r>
              <a:rPr lang="en-US" sz="2100" dirty="0">
                <a:solidFill>
                  <a:schemeClr val="bg1"/>
                </a:solidFill>
                <a:latin typeface="Arial" panose="020B0604020202020204" pitchFamily="34" charset="0"/>
                <a:cs typeface="Arial" panose="020B0604020202020204" pitchFamily="34" charset="0"/>
              </a:rPr>
              <a:t>flags : Flags to be used in regex mode like U (Ungreedy), m (multi-line mode), s (match new line \n), i (case-insensitive) and more in RE2 flags.</a:t>
            </a:r>
          </a:p>
          <a:p>
            <a:pPr lvl="2"/>
            <a:r>
              <a:rPr lang="en-US" sz="2100" dirty="0">
                <a:solidFill>
                  <a:schemeClr val="bg1"/>
                </a:solidFill>
                <a:latin typeface="Arial" panose="020B0604020202020204" pitchFamily="34" charset="0"/>
                <a:cs typeface="Arial" panose="020B0604020202020204" pitchFamily="34" charset="0"/>
              </a:rPr>
              <a:t>relaxed : </a:t>
            </a:r>
            <a:r>
              <a:rPr lang="en-US" sz="2100" dirty="0" err="1">
                <a:solidFill>
                  <a:schemeClr val="bg1"/>
                </a:solidFill>
                <a:latin typeface="Arial" panose="020B0604020202020204" pitchFamily="34" charset="0"/>
                <a:cs typeface="Arial" panose="020B0604020202020204" pitchFamily="34" charset="0"/>
              </a:rPr>
              <a:t>StringConstant</a:t>
            </a:r>
            <a:r>
              <a:rPr lang="en-US" sz="2100" dirty="0">
                <a:solidFill>
                  <a:schemeClr val="bg1"/>
                </a:solidFill>
                <a:latin typeface="Arial" panose="020B0604020202020204" pitchFamily="34" charset="0"/>
                <a:cs typeface="Arial" panose="020B0604020202020204" pitchFamily="34" charset="0"/>
              </a:rPr>
              <a:t> is a regular string value and the match is relaxed which means that all string delimiters should appear in the parsed string but extended columns may match the required types partially (extended columns that didn't match the required types will get the value null).</a:t>
            </a:r>
          </a:p>
          <a:p>
            <a:pPr lvl="2"/>
            <a:r>
              <a:rPr lang="en-US" sz="2100" dirty="0">
                <a:solidFill>
                  <a:schemeClr val="bg1"/>
                </a:solidFill>
                <a:latin typeface="Arial" panose="020B0604020202020204" pitchFamily="34" charset="0"/>
                <a:cs typeface="Arial" panose="020B0604020202020204" pitchFamily="34" charset="0"/>
              </a:rPr>
              <a:t>Expression: An expression that evaluates to a string.</a:t>
            </a:r>
          </a:p>
          <a:p>
            <a:pPr lvl="2"/>
            <a:r>
              <a:rPr lang="en-US" sz="2100" dirty="0" err="1">
                <a:solidFill>
                  <a:schemeClr val="bg1"/>
                </a:solidFill>
                <a:latin typeface="Arial" panose="020B0604020202020204" pitchFamily="34" charset="0"/>
                <a:cs typeface="Arial" panose="020B0604020202020204" pitchFamily="34" charset="0"/>
              </a:rPr>
              <a:t>ColumnName</a:t>
            </a:r>
            <a:r>
              <a:rPr lang="en-US" sz="2100" dirty="0">
                <a:solidFill>
                  <a:schemeClr val="bg1"/>
                </a:solidFill>
                <a:latin typeface="Arial" panose="020B0604020202020204" pitchFamily="34" charset="0"/>
                <a:cs typeface="Arial" panose="020B0604020202020204" pitchFamily="34" charset="0"/>
              </a:rPr>
              <a:t>: The name of a column to assign a value (taken out of the string expression) to.</a:t>
            </a:r>
          </a:p>
          <a:p>
            <a:pPr lvl="2"/>
            <a:r>
              <a:rPr lang="en-US" sz="2100" dirty="0" err="1">
                <a:solidFill>
                  <a:schemeClr val="bg1"/>
                </a:solidFill>
                <a:latin typeface="Arial" panose="020B0604020202020204" pitchFamily="34" charset="0"/>
                <a:cs typeface="Arial" panose="020B0604020202020204" pitchFamily="34" charset="0"/>
              </a:rPr>
              <a:t>ColumnType</a:t>
            </a:r>
            <a:r>
              <a:rPr lang="en-US" sz="2100" dirty="0">
                <a:solidFill>
                  <a:schemeClr val="bg1"/>
                </a:solidFill>
                <a:latin typeface="Arial" panose="020B0604020202020204" pitchFamily="34" charset="0"/>
                <a:cs typeface="Arial" panose="020B0604020202020204" pitchFamily="34" charset="0"/>
              </a:rPr>
              <a:t>: should be Optional scalar type that indicates the type to convert the value to (by default it is string type).</a:t>
            </a:r>
          </a:p>
          <a:p>
            <a:pPr lvl="1"/>
            <a:r>
              <a:rPr lang="en-US" sz="2100" dirty="0">
                <a:solidFill>
                  <a:schemeClr val="bg1"/>
                </a:solidFill>
                <a:latin typeface="Arial" panose="020B0604020202020204" pitchFamily="34" charset="0"/>
                <a:cs typeface="Arial" panose="020B0604020202020204" pitchFamily="34" charset="0"/>
              </a:rPr>
              <a:t>Returns</a:t>
            </a:r>
          </a:p>
          <a:p>
            <a:pPr lvl="2"/>
            <a:r>
              <a:rPr lang="en-US" sz="2100" dirty="0">
                <a:solidFill>
                  <a:schemeClr val="bg1"/>
                </a:solidFill>
                <a:latin typeface="Arial" panose="020B0604020202020204" pitchFamily="34" charset="0"/>
                <a:cs typeface="Arial" panose="020B0604020202020204" pitchFamily="34" charset="0"/>
              </a:rPr>
              <a:t>The input table, extended according to the list of columns that are provided to the operator.</a:t>
            </a:r>
          </a:p>
          <a:p>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772918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919119" y="1904253"/>
            <a:ext cx="10353762" cy="4520317"/>
          </a:xfrm>
        </p:spPr>
        <p:txBody>
          <a:bodyPr>
            <a:normAutofit fontScale="85000" lnSpcReduction="20000"/>
          </a:bodyPr>
          <a:lstStyle/>
          <a:p>
            <a:r>
              <a:rPr lang="en-US" dirty="0">
                <a:solidFill>
                  <a:schemeClr val="bg1"/>
                </a:solidFill>
                <a:latin typeface="Arial" panose="020B0604020202020204" pitchFamily="34" charset="0"/>
                <a:cs typeface="Arial" panose="020B0604020202020204" pitchFamily="34" charset="0"/>
              </a:rPr>
              <a:t>Parse		</a:t>
            </a:r>
          </a:p>
          <a:p>
            <a:pPr lvl="1"/>
            <a:r>
              <a:rPr lang="en-US" dirty="0">
                <a:solidFill>
                  <a:schemeClr val="bg1"/>
                </a:solidFill>
                <a:latin typeface="Arial" panose="020B0604020202020204" pitchFamily="34" charset="0"/>
                <a:cs typeface="Arial" panose="020B0604020202020204" pitchFamily="34" charset="0"/>
              </a:rPr>
              <a:t>Example:</a:t>
            </a:r>
          </a:p>
          <a:p>
            <a:pPr lvl="1"/>
            <a:r>
              <a:rPr lang="en-US" dirty="0">
                <a:solidFill>
                  <a:schemeClr val="bg1"/>
                </a:solidFill>
                <a:latin typeface="Arial" panose="020B0604020202020204" pitchFamily="34" charset="0"/>
                <a:cs typeface="Arial" panose="020B0604020202020204" pitchFamily="34" charset="0"/>
              </a:rPr>
              <a:t>print msg = "</a:t>
            </a:r>
            <a:r>
              <a:rPr lang="en-US" dirty="0" err="1">
                <a:solidFill>
                  <a:schemeClr val="bg1"/>
                </a:solidFill>
                <a:latin typeface="Arial" panose="020B0604020202020204" pitchFamily="34" charset="0"/>
                <a:cs typeface="Arial" panose="020B0604020202020204" pitchFamily="34" charset="0"/>
              </a:rPr>
              <a:t>DeviceUUID</a:t>
            </a:r>
            <a:r>
              <a:rPr lang="en-US" dirty="0">
                <a:solidFill>
                  <a:schemeClr val="bg1"/>
                </a:solidFill>
                <a:latin typeface="Arial" panose="020B0604020202020204" pitchFamily="34" charset="0"/>
                <a:cs typeface="Arial" panose="020B0604020202020204" pitchFamily="34" charset="0"/>
              </a:rPr>
              <a:t>: 8e13b3d0-58c6-11e6-b4f5-c326b4de675a, </a:t>
            </a:r>
            <a:r>
              <a:rPr lang="en-US" dirty="0" err="1">
                <a:solidFill>
                  <a:schemeClr val="bg1"/>
                </a:solidFill>
                <a:latin typeface="Arial" panose="020B0604020202020204" pitchFamily="34" charset="0"/>
                <a:cs typeface="Arial" panose="020B0604020202020204" pitchFamily="34" charset="0"/>
              </a:rPr>
              <a:t>AccessControlRuleAction</a:t>
            </a:r>
            <a:r>
              <a:rPr lang="en-US" dirty="0">
                <a:solidFill>
                  <a:schemeClr val="bg1"/>
                </a:solidFill>
                <a:latin typeface="Arial" panose="020B0604020202020204" pitchFamily="34" charset="0"/>
                <a:cs typeface="Arial" panose="020B0604020202020204" pitchFamily="34" charset="0"/>
              </a:rPr>
              <a:t>: Allow, </a:t>
            </a:r>
            <a:r>
              <a:rPr lang="en-US" dirty="0" err="1">
                <a:solidFill>
                  <a:schemeClr val="bg1"/>
                </a:solidFill>
                <a:latin typeface="Arial" panose="020B0604020202020204" pitchFamily="34" charset="0"/>
                <a:cs typeface="Arial" panose="020B0604020202020204" pitchFamily="34" charset="0"/>
              </a:rPr>
              <a:t>SrcIP</a:t>
            </a:r>
            <a:r>
              <a:rPr lang="en-US" dirty="0">
                <a:solidFill>
                  <a:schemeClr val="bg1"/>
                </a:solidFill>
                <a:latin typeface="Arial" panose="020B0604020202020204" pitchFamily="34" charset="0"/>
                <a:cs typeface="Arial" panose="020B0604020202020204" pitchFamily="34" charset="0"/>
              </a:rPr>
              <a:t>: 192.168.1.1, </a:t>
            </a:r>
            <a:r>
              <a:rPr lang="en-US" dirty="0" err="1">
                <a:solidFill>
                  <a:schemeClr val="bg1"/>
                </a:solidFill>
                <a:latin typeface="Arial" panose="020B0604020202020204" pitchFamily="34" charset="0"/>
                <a:cs typeface="Arial" panose="020B0604020202020204" pitchFamily="34" charset="0"/>
              </a:rPr>
              <a:t>DstIP</a:t>
            </a:r>
            <a:r>
              <a:rPr lang="en-US" dirty="0">
                <a:solidFill>
                  <a:schemeClr val="bg1"/>
                </a:solidFill>
                <a:latin typeface="Arial" panose="020B0604020202020204" pitchFamily="34" charset="0"/>
                <a:cs typeface="Arial" panose="020B0604020202020204" pitchFamily="34" charset="0"/>
              </a:rPr>
              <a:t>: 192.168.1.2, </a:t>
            </a:r>
            <a:r>
              <a:rPr lang="en-US" dirty="0" err="1">
                <a:solidFill>
                  <a:schemeClr val="bg1"/>
                </a:solidFill>
                <a:latin typeface="Arial" panose="020B0604020202020204" pitchFamily="34" charset="0"/>
                <a:cs typeface="Arial" panose="020B0604020202020204" pitchFamily="34" charset="0"/>
              </a:rPr>
              <a:t>SrcPort</a:t>
            </a:r>
            <a:r>
              <a:rPr lang="en-US" dirty="0">
                <a:solidFill>
                  <a:schemeClr val="bg1"/>
                </a:solidFill>
                <a:latin typeface="Arial" panose="020B0604020202020204" pitchFamily="34" charset="0"/>
                <a:cs typeface="Arial" panose="020B0604020202020204" pitchFamily="34" charset="0"/>
              </a:rPr>
              <a:t>: 55000, </a:t>
            </a:r>
            <a:r>
              <a:rPr lang="en-US" dirty="0" err="1">
                <a:solidFill>
                  <a:schemeClr val="bg1"/>
                </a:solidFill>
                <a:latin typeface="Arial" panose="020B0604020202020204" pitchFamily="34" charset="0"/>
                <a:cs typeface="Arial" panose="020B0604020202020204" pitchFamily="34" charset="0"/>
              </a:rPr>
              <a:t>DstPort</a:t>
            </a:r>
            <a:r>
              <a:rPr lang="en-US" dirty="0">
                <a:solidFill>
                  <a:schemeClr val="bg1"/>
                </a:solidFill>
                <a:latin typeface="Arial" panose="020B0604020202020204" pitchFamily="34" charset="0"/>
                <a:cs typeface="Arial" panose="020B0604020202020204" pitchFamily="34" charset="0"/>
              </a:rPr>
              <a:t>: 53803, Protocol: </a:t>
            </a:r>
            <a:r>
              <a:rPr lang="en-US" dirty="0" err="1">
                <a:solidFill>
                  <a:schemeClr val="bg1"/>
                </a:solidFill>
                <a:latin typeface="Arial" panose="020B0604020202020204" pitchFamily="34" charset="0"/>
                <a:cs typeface="Arial" panose="020B0604020202020204" pitchFamily="34" charset="0"/>
              </a:rPr>
              <a:t>tcp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IngressInterface</a:t>
            </a:r>
            <a:r>
              <a:rPr lang="en-US" dirty="0">
                <a:solidFill>
                  <a:schemeClr val="bg1"/>
                </a:solidFill>
                <a:latin typeface="Arial" panose="020B0604020202020204" pitchFamily="34" charset="0"/>
                <a:cs typeface="Arial" panose="020B0604020202020204" pitchFamily="34" charset="0"/>
              </a:rPr>
              <a:t>: s2p1, </a:t>
            </a:r>
            <a:r>
              <a:rPr lang="en-US" dirty="0" err="1">
                <a:solidFill>
                  <a:schemeClr val="bg1"/>
                </a:solidFill>
                <a:latin typeface="Arial" panose="020B0604020202020204" pitchFamily="34" charset="0"/>
                <a:cs typeface="Arial" panose="020B0604020202020204" pitchFamily="34" charset="0"/>
              </a:rPr>
              <a:t>IngressZone</a:t>
            </a:r>
            <a:r>
              <a:rPr lang="en-US" dirty="0">
                <a:solidFill>
                  <a:schemeClr val="bg1"/>
                </a:solidFill>
                <a:latin typeface="Arial" panose="020B0604020202020204" pitchFamily="34" charset="0"/>
                <a:cs typeface="Arial" panose="020B0604020202020204" pitchFamily="34" charset="0"/>
              </a:rPr>
              <a:t>: External, </a:t>
            </a:r>
            <a:r>
              <a:rPr lang="en-US" dirty="0" err="1">
                <a:solidFill>
                  <a:schemeClr val="bg1"/>
                </a:solidFill>
                <a:latin typeface="Arial" panose="020B0604020202020204" pitchFamily="34" charset="0"/>
                <a:cs typeface="Arial" panose="020B0604020202020204" pitchFamily="34" charset="0"/>
              </a:rPr>
              <a:t>ACPolicy</a:t>
            </a:r>
            <a:r>
              <a:rPr lang="en-US" dirty="0">
                <a:solidFill>
                  <a:schemeClr val="bg1"/>
                </a:solidFill>
                <a:latin typeface="Arial" panose="020B0604020202020204" pitchFamily="34" charset="0"/>
                <a:cs typeface="Arial" panose="020B0604020202020204" pitchFamily="34" charset="0"/>
              </a:rPr>
              <a:t>: IDS Access Control Policy, </a:t>
            </a:r>
            <a:r>
              <a:rPr lang="en-US" dirty="0" err="1">
                <a:solidFill>
                  <a:schemeClr val="bg1"/>
                </a:solidFill>
                <a:latin typeface="Arial" panose="020B0604020202020204" pitchFamily="34" charset="0"/>
                <a:cs typeface="Arial" panose="020B0604020202020204" pitchFamily="34" charset="0"/>
              </a:rPr>
              <a:t>AccessControlRuleName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NetworkAMP</a:t>
            </a:r>
            <a:r>
              <a:rPr lang="en-US" dirty="0">
                <a:solidFill>
                  <a:schemeClr val="bg1"/>
                </a:solidFill>
                <a:latin typeface="Arial" panose="020B0604020202020204" pitchFamily="34" charset="0"/>
                <a:cs typeface="Arial" panose="020B0604020202020204" pitchFamily="34" charset="0"/>
              </a:rPr>
              <a:t>, Prefilter Policy: Unknown, User: No Authentication Required, </a:t>
            </a:r>
            <a:r>
              <a:rPr lang="en-US" dirty="0" err="1">
                <a:solidFill>
                  <a:schemeClr val="bg1"/>
                </a:solidFill>
                <a:latin typeface="Arial" panose="020B0604020202020204" pitchFamily="34" charset="0"/>
                <a:cs typeface="Arial" panose="020B0604020202020204" pitchFamily="34" charset="0"/>
              </a:rPr>
              <a:t>ConnectionDuration</a:t>
            </a:r>
            <a:r>
              <a:rPr lang="en-US" dirty="0">
                <a:solidFill>
                  <a:schemeClr val="bg1"/>
                </a:solidFill>
                <a:latin typeface="Arial" panose="020B0604020202020204" pitchFamily="34" charset="0"/>
                <a:cs typeface="Arial" panose="020B0604020202020204" pitchFamily="34" charset="0"/>
              </a:rPr>
              <a:t>: 155, </a:t>
            </a:r>
            <a:r>
              <a:rPr lang="en-US" dirty="0" err="1">
                <a:solidFill>
                  <a:schemeClr val="bg1"/>
                </a:solidFill>
                <a:latin typeface="Arial" panose="020B0604020202020204" pitchFamily="34" charset="0"/>
                <a:cs typeface="Arial" panose="020B0604020202020204" pitchFamily="34" charset="0"/>
              </a:rPr>
              <a:t>InitiatorPackets</a:t>
            </a:r>
            <a:r>
              <a:rPr lang="en-US" dirty="0">
                <a:solidFill>
                  <a:schemeClr val="bg1"/>
                </a:solidFill>
                <a:latin typeface="Arial" panose="020B0604020202020204" pitchFamily="34" charset="0"/>
                <a:cs typeface="Arial" panose="020B0604020202020204" pitchFamily="34" charset="0"/>
              </a:rPr>
              <a:t>: 4, </a:t>
            </a:r>
            <a:r>
              <a:rPr lang="en-US" dirty="0" err="1">
                <a:solidFill>
                  <a:schemeClr val="bg1"/>
                </a:solidFill>
                <a:latin typeface="Arial" panose="020B0604020202020204" pitchFamily="34" charset="0"/>
                <a:cs typeface="Arial" panose="020B0604020202020204" pitchFamily="34" charset="0"/>
              </a:rPr>
              <a:t>ResponderPackets</a:t>
            </a:r>
            <a:r>
              <a:rPr lang="en-US" dirty="0">
                <a:solidFill>
                  <a:schemeClr val="bg1"/>
                </a:solidFill>
                <a:latin typeface="Arial" panose="020B0604020202020204" pitchFamily="34" charset="0"/>
                <a:cs typeface="Arial" panose="020B0604020202020204" pitchFamily="34" charset="0"/>
              </a:rPr>
              <a:t>: 0, </a:t>
            </a:r>
            <a:r>
              <a:rPr lang="en-US" dirty="0" err="1">
                <a:solidFill>
                  <a:schemeClr val="bg1"/>
                </a:solidFill>
                <a:latin typeface="Arial" panose="020B0604020202020204" pitchFamily="34" charset="0"/>
                <a:cs typeface="Arial" panose="020B0604020202020204" pitchFamily="34" charset="0"/>
              </a:rPr>
              <a:t>InitiatorBytes</a:t>
            </a:r>
            <a:r>
              <a:rPr lang="en-US" dirty="0">
                <a:solidFill>
                  <a:schemeClr val="bg1"/>
                </a:solidFill>
                <a:latin typeface="Arial" panose="020B0604020202020204" pitchFamily="34" charset="0"/>
                <a:cs typeface="Arial" panose="020B0604020202020204" pitchFamily="34" charset="0"/>
              </a:rPr>
              <a:t>: 428, </a:t>
            </a:r>
            <a:r>
              <a:rPr lang="en-US" dirty="0" err="1">
                <a:solidFill>
                  <a:schemeClr val="bg1"/>
                </a:solidFill>
                <a:latin typeface="Arial" panose="020B0604020202020204" pitchFamily="34" charset="0"/>
                <a:cs typeface="Arial" panose="020B0604020202020204" pitchFamily="34" charset="0"/>
              </a:rPr>
              <a:t>ResponderBytes</a:t>
            </a:r>
            <a:r>
              <a:rPr lang="en-US" dirty="0">
                <a:solidFill>
                  <a:schemeClr val="bg1"/>
                </a:solidFill>
                <a:latin typeface="Arial" panose="020B0604020202020204" pitchFamily="34" charset="0"/>
                <a:cs typeface="Arial" panose="020B0604020202020204" pitchFamily="34" charset="0"/>
              </a:rPr>
              <a:t>: 0, </a:t>
            </a:r>
            <a:r>
              <a:rPr lang="en-US" dirty="0" err="1">
                <a:solidFill>
                  <a:schemeClr val="bg1"/>
                </a:solidFill>
                <a:latin typeface="Arial" panose="020B0604020202020204" pitchFamily="34" charset="0"/>
                <a:cs typeface="Arial" panose="020B0604020202020204" pitchFamily="34" charset="0"/>
              </a:rPr>
              <a:t>NAPPolicy</a:t>
            </a:r>
            <a:r>
              <a:rPr lang="en-US" dirty="0">
                <a:solidFill>
                  <a:schemeClr val="bg1"/>
                </a:solidFill>
                <a:latin typeface="Arial" panose="020B0604020202020204" pitchFamily="34" charset="0"/>
                <a:cs typeface="Arial" panose="020B0604020202020204" pitchFamily="34" charset="0"/>
              </a:rPr>
              <a:t>: NT Passive NAP Policy"</a:t>
            </a:r>
          </a:p>
          <a:p>
            <a:pPr lvl="1"/>
            <a:r>
              <a:rPr lang="en-US" dirty="0">
                <a:solidFill>
                  <a:schemeClr val="bg1"/>
                </a:solidFill>
                <a:latin typeface="Arial" panose="020B0604020202020204" pitchFamily="34" charset="0"/>
                <a:cs typeface="Arial" panose="020B0604020202020204" pitchFamily="34" charset="0"/>
              </a:rPr>
              <a:t>| where msg </a:t>
            </a:r>
            <a:r>
              <a:rPr lang="en-US" dirty="0" err="1">
                <a:solidFill>
                  <a:schemeClr val="bg1"/>
                </a:solidFill>
                <a:latin typeface="Arial" panose="020B0604020202020204" pitchFamily="34" charset="0"/>
                <a:cs typeface="Arial" panose="020B0604020202020204" pitchFamily="34" charset="0"/>
              </a:rPr>
              <a:t>startswith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DeviceUUID</a:t>
            </a:r>
            <a:r>
              <a:rPr lang="en-US" dirty="0">
                <a:solidFill>
                  <a:schemeClr val="bg1"/>
                </a:solidFill>
                <a:latin typeface="Arial" panose="020B0604020202020204" pitchFamily="34" charset="0"/>
                <a:cs typeface="Arial" panose="020B0604020202020204" pitchFamily="34" charset="0"/>
              </a:rPr>
              <a:t>: "</a:t>
            </a:r>
          </a:p>
          <a:p>
            <a:pPr lvl="1"/>
            <a:r>
              <a:rPr lang="en-US" dirty="0">
                <a:solidFill>
                  <a:schemeClr val="bg1"/>
                </a:solidFill>
                <a:latin typeface="Arial" panose="020B0604020202020204" pitchFamily="34" charset="0"/>
                <a:cs typeface="Arial" panose="020B0604020202020204" pitchFamily="34" charset="0"/>
              </a:rPr>
              <a:t>| parse msg with "</a:t>
            </a:r>
            <a:r>
              <a:rPr lang="en-US" dirty="0" err="1">
                <a:solidFill>
                  <a:schemeClr val="bg1"/>
                </a:solidFill>
                <a:latin typeface="Arial" panose="020B0604020202020204" pitchFamily="34" charset="0"/>
                <a:cs typeface="Arial" panose="020B0604020202020204" pitchFamily="34" charset="0"/>
              </a:rPr>
              <a:t>DeviceUUID</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myDeviceUUID</a:t>
            </a:r>
            <a:endParaRPr lang="en-US" dirty="0">
              <a:solidFill>
                <a:schemeClr val="bg1"/>
              </a:solidFill>
              <a:latin typeface="Arial" panose="020B0604020202020204" pitchFamily="34" charset="0"/>
              <a:cs typeface="Arial" panose="020B0604020202020204" pitchFamily="34" charset="0"/>
            </a:endParaRPr>
          </a:p>
          <a:p>
            <a:pPr lvl="1"/>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AccessControlRuleAction</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myAction</a:t>
            </a:r>
            <a:endParaRPr lang="en-US" dirty="0">
              <a:solidFill>
                <a:schemeClr val="bg1"/>
              </a:solidFill>
              <a:latin typeface="Arial" panose="020B0604020202020204" pitchFamily="34" charset="0"/>
              <a:cs typeface="Arial" panose="020B0604020202020204" pitchFamily="34" charset="0"/>
            </a:endParaRPr>
          </a:p>
          <a:p>
            <a:pPr lvl="1"/>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SrcIP</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mySrcIP</a:t>
            </a:r>
            <a:endParaRPr lang="en-US" dirty="0">
              <a:solidFill>
                <a:schemeClr val="bg1"/>
              </a:solidFill>
              <a:latin typeface="Arial" panose="020B0604020202020204" pitchFamily="34" charset="0"/>
              <a:cs typeface="Arial" panose="020B0604020202020204" pitchFamily="34" charset="0"/>
            </a:endParaRPr>
          </a:p>
          <a:p>
            <a:pPr lvl="1"/>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DstIP</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myDstIP</a:t>
            </a:r>
            <a:endParaRPr lang="en-US" dirty="0">
              <a:solidFill>
                <a:schemeClr val="bg1"/>
              </a:solidFill>
              <a:latin typeface="Arial" panose="020B0604020202020204" pitchFamily="34" charset="0"/>
              <a:cs typeface="Arial" panose="020B0604020202020204" pitchFamily="34" charset="0"/>
            </a:endParaRPr>
          </a:p>
          <a:p>
            <a:pPr lvl="1"/>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SrcPort</a:t>
            </a:r>
            <a:r>
              <a:rPr lang="en-US" dirty="0">
                <a:solidFill>
                  <a:schemeClr val="bg1"/>
                </a:solidFill>
                <a:latin typeface="Arial" panose="020B0604020202020204" pitchFamily="34" charset="0"/>
                <a:cs typeface="Arial" panose="020B0604020202020204" pitchFamily="34" charset="0"/>
              </a:rPr>
              <a:t>: " *</a:t>
            </a:r>
          </a:p>
          <a:p>
            <a:pPr lvl="1"/>
            <a:r>
              <a:rPr lang="en-US" dirty="0">
                <a:solidFill>
                  <a:schemeClr val="bg1"/>
                </a:solidFill>
                <a:latin typeface="Arial" panose="020B0604020202020204" pitchFamily="34" charset="0"/>
                <a:cs typeface="Arial" panose="020B0604020202020204" pitchFamily="34" charset="0"/>
              </a:rPr>
              <a:t>| project </a:t>
            </a:r>
            <a:r>
              <a:rPr lang="en-US" dirty="0" err="1">
                <a:solidFill>
                  <a:schemeClr val="bg1"/>
                </a:solidFill>
                <a:latin typeface="Arial" panose="020B0604020202020204" pitchFamily="34" charset="0"/>
                <a:cs typeface="Arial" panose="020B0604020202020204" pitchFamily="34" charset="0"/>
              </a:rPr>
              <a:t>myDeviceUUID,myAction,mySrcIP,myDstIP</a:t>
            </a:r>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3780304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Queries (Kusto)</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397000"/>
            <a:ext cx="10353762" cy="5095875"/>
          </a:xfrm>
        </p:spPr>
        <p:txBody>
          <a:bodyPr>
            <a:normAutofit fontScale="55000" lnSpcReduction="20000"/>
          </a:bodyPr>
          <a:lstStyle/>
          <a:p>
            <a:r>
              <a:rPr lang="en-US" dirty="0" err="1">
                <a:solidFill>
                  <a:schemeClr val="bg1"/>
                </a:solidFill>
                <a:latin typeface="Arial" panose="020B0604020202020204" pitchFamily="34" charset="0"/>
                <a:cs typeface="Arial" panose="020B0604020202020204" pitchFamily="34" charset="0"/>
              </a:rPr>
              <a:t>Startof</a:t>
            </a:r>
            <a:r>
              <a:rPr lang="en-US" dirty="0">
                <a:solidFill>
                  <a:schemeClr val="bg1"/>
                </a:solidFill>
                <a:latin typeface="Arial" panose="020B0604020202020204" pitchFamily="34" charset="0"/>
                <a:cs typeface="Arial" panose="020B0604020202020204" pitchFamily="34" charset="0"/>
              </a:rPr>
              <a:t>/</a:t>
            </a:r>
            <a:r>
              <a:rPr lang="en-US" dirty="0" err="1">
                <a:solidFill>
                  <a:schemeClr val="bg1"/>
                </a:solidFill>
                <a:latin typeface="Arial" panose="020B0604020202020204" pitchFamily="34" charset="0"/>
                <a:cs typeface="Arial" panose="020B0604020202020204" pitchFamily="34" charset="0"/>
              </a:rPr>
              <a:t>Endof</a:t>
            </a:r>
            <a:r>
              <a:rPr lang="en-US" dirty="0">
                <a:solidFill>
                  <a:schemeClr val="bg1"/>
                </a:solidFill>
                <a:latin typeface="Arial" panose="020B0604020202020204" pitchFamily="34" charset="0"/>
                <a:cs typeface="Arial" panose="020B0604020202020204" pitchFamily="34" charset="0"/>
              </a:rPr>
              <a:t>		</a:t>
            </a:r>
          </a:p>
          <a:p>
            <a:pPr lvl="1"/>
            <a:r>
              <a:rPr lang="en-US" dirty="0">
                <a:solidFill>
                  <a:schemeClr val="bg1"/>
                </a:solidFill>
                <a:latin typeface="Arial" panose="020B0604020202020204" pitchFamily="34" charset="0"/>
                <a:cs typeface="Arial" panose="020B0604020202020204" pitchFamily="34" charset="0"/>
              </a:rPr>
              <a:t>we can get info based on </a:t>
            </a:r>
            <a:r>
              <a:rPr lang="en-US" dirty="0" err="1">
                <a:solidFill>
                  <a:schemeClr val="bg1"/>
                </a:solidFill>
                <a:latin typeface="Arial" panose="020B0604020202020204" pitchFamily="34" charset="0"/>
                <a:cs typeface="Arial" panose="020B0604020202020204" pitchFamily="34" charset="0"/>
              </a:rPr>
              <a:t>startof</a:t>
            </a:r>
            <a:r>
              <a:rPr lang="en-US" dirty="0">
                <a:solidFill>
                  <a:schemeClr val="bg1"/>
                </a:solidFill>
                <a:latin typeface="Arial" panose="020B0604020202020204" pitchFamily="34" charset="0"/>
                <a:cs typeface="Arial" panose="020B0604020202020204" pitchFamily="34" charset="0"/>
              </a:rPr>
              <a:t> and </a:t>
            </a:r>
            <a:r>
              <a:rPr lang="en-US" dirty="0" err="1">
                <a:solidFill>
                  <a:schemeClr val="bg1"/>
                </a:solidFill>
                <a:latin typeface="Arial" panose="020B0604020202020204" pitchFamily="34" charset="0"/>
                <a:cs typeface="Arial" panose="020B0604020202020204" pitchFamily="34" charset="0"/>
              </a:rPr>
              <a:t>endof</a:t>
            </a:r>
            <a:endParaRPr lang="en-US" dirty="0">
              <a:solidFill>
                <a:schemeClr val="bg1"/>
              </a:solidFill>
              <a:latin typeface="Arial" panose="020B0604020202020204" pitchFamily="34" charset="0"/>
              <a:cs typeface="Arial" panose="020B0604020202020204" pitchFamily="34" charset="0"/>
            </a:endParaRPr>
          </a:p>
          <a:p>
            <a:pPr lvl="1"/>
            <a:r>
              <a:rPr lang="en-US" dirty="0" err="1">
                <a:solidFill>
                  <a:schemeClr val="bg1"/>
                </a:solidFill>
                <a:latin typeface="Arial" panose="020B0604020202020204" pitchFamily="34" charset="0"/>
                <a:cs typeface="Arial" panose="020B0604020202020204" pitchFamily="34" charset="0"/>
              </a:rPr>
              <a:t>startofday</a:t>
            </a:r>
            <a:r>
              <a:rPr lang="en-US" dirty="0">
                <a:solidFill>
                  <a:schemeClr val="bg1"/>
                </a:solidFill>
                <a:latin typeface="Arial" panose="020B0604020202020204" pitchFamily="34" charset="0"/>
                <a:cs typeface="Arial" panose="020B0604020202020204" pitchFamily="34" charset="0"/>
              </a:rPr>
              <a:t>	“</a:t>
            </a:r>
          </a:p>
          <a:p>
            <a:pPr marL="457200" lvl="1" indent="0">
              <a:buNone/>
            </a:pPr>
            <a:r>
              <a:rPr lang="en-US" dirty="0">
                <a:solidFill>
                  <a:schemeClr val="bg1"/>
                </a:solidFill>
                <a:latin typeface="Arial" panose="020B0604020202020204" pitchFamily="34" charset="0"/>
                <a:cs typeface="Arial" panose="020B0604020202020204" pitchFamily="34" charset="0"/>
              </a:rPr>
              <a:t>Event</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 &gt;= ago(7d)</a:t>
            </a:r>
          </a:p>
          <a:p>
            <a:pPr marL="457200" lvl="1" indent="0">
              <a:buNone/>
            </a:pPr>
            <a:r>
              <a:rPr lang="en-US" dirty="0">
                <a:solidFill>
                  <a:schemeClr val="bg1"/>
                </a:solidFill>
                <a:latin typeface="Arial" panose="020B0604020202020204" pitchFamily="34" charset="0"/>
                <a:cs typeface="Arial" panose="020B0604020202020204" pitchFamily="34" charset="0"/>
              </a:rPr>
              <a:t>| extend </a:t>
            </a:r>
            <a:r>
              <a:rPr lang="en-US" dirty="0" err="1">
                <a:solidFill>
                  <a:schemeClr val="bg1"/>
                </a:solidFill>
                <a:latin typeface="Arial" panose="020B0604020202020204" pitchFamily="34" charset="0"/>
                <a:cs typeface="Arial" panose="020B0604020202020204" pitchFamily="34" charset="0"/>
              </a:rPr>
              <a:t>DayGenerated</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startofday</a:t>
            </a:r>
            <a:r>
              <a:rPr lang="en-US" dirty="0">
                <a:solidFill>
                  <a:schemeClr val="bg1"/>
                </a:solidFill>
                <a:latin typeface="Arial" panose="020B0604020202020204" pitchFamily="34" charset="0"/>
                <a:cs typeface="Arial" panose="020B0604020202020204" pitchFamily="34" charset="0"/>
              </a:rPr>
              <a:t>(</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a:t>
            </a:r>
          </a:p>
          <a:p>
            <a:pPr marL="457200" lvl="1" indent="0">
              <a:buNone/>
            </a:pPr>
            <a:r>
              <a:rPr lang="en-US" dirty="0">
                <a:solidFill>
                  <a:schemeClr val="bg1"/>
                </a:solidFill>
                <a:latin typeface="Arial" panose="020B0604020202020204" pitchFamily="34" charset="0"/>
                <a:cs typeface="Arial" panose="020B0604020202020204" pitchFamily="34" charset="0"/>
              </a:rPr>
              <a:t>| project </a:t>
            </a:r>
            <a:r>
              <a:rPr lang="en-US" dirty="0" err="1">
                <a:solidFill>
                  <a:schemeClr val="bg1"/>
                </a:solidFill>
                <a:latin typeface="Arial" panose="020B0604020202020204" pitchFamily="34" charset="0"/>
                <a:cs typeface="Arial" panose="020B0604020202020204" pitchFamily="34" charset="0"/>
              </a:rPr>
              <a:t>Source,TimeGenerated,DayGeneratedsummarize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EventCount</a:t>
            </a:r>
            <a:r>
              <a:rPr lang="en-US" dirty="0">
                <a:solidFill>
                  <a:schemeClr val="bg1"/>
                </a:solidFill>
                <a:latin typeface="Arial" panose="020B0604020202020204" pitchFamily="34" charset="0"/>
                <a:cs typeface="Arial" panose="020B0604020202020204" pitchFamily="34" charset="0"/>
              </a:rPr>
              <a:t>=count()by </a:t>
            </a:r>
            <a:r>
              <a:rPr lang="en-US" dirty="0" err="1">
                <a:solidFill>
                  <a:schemeClr val="bg1"/>
                </a:solidFill>
                <a:latin typeface="Arial" panose="020B0604020202020204" pitchFamily="34" charset="0"/>
                <a:cs typeface="Arial" panose="020B0604020202020204" pitchFamily="34" charset="0"/>
              </a:rPr>
              <a:t>DayGenerated</a:t>
            </a:r>
            <a:r>
              <a:rPr lang="en-US" dirty="0">
                <a:solidFill>
                  <a:schemeClr val="bg1"/>
                </a:solidFill>
                <a:latin typeface="Arial" panose="020B0604020202020204" pitchFamily="34" charset="0"/>
                <a:cs typeface="Arial" panose="020B0604020202020204" pitchFamily="34" charset="0"/>
              </a:rPr>
              <a:t>, Source"</a:t>
            </a:r>
          </a:p>
          <a:p>
            <a:r>
              <a:rPr lang="en-US" dirty="0" err="1">
                <a:solidFill>
                  <a:schemeClr val="bg1"/>
                </a:solidFill>
                <a:latin typeface="Arial" panose="020B0604020202020204" pitchFamily="34" charset="0"/>
                <a:cs typeface="Arial" panose="020B0604020202020204" pitchFamily="34" charset="0"/>
              </a:rPr>
              <a:t>startofmonth</a:t>
            </a:r>
            <a:r>
              <a:rPr lang="en-US" dirty="0">
                <a:solidFill>
                  <a:schemeClr val="bg1"/>
                </a:solidFill>
                <a:latin typeface="Arial" panose="020B0604020202020204" pitchFamily="34" charset="0"/>
                <a:cs typeface="Arial" panose="020B0604020202020204" pitchFamily="34" charset="0"/>
              </a:rPr>
              <a:t>	</a:t>
            </a:r>
          </a:p>
          <a:p>
            <a:pPr marL="457200" lvl="1" indent="0">
              <a:buNone/>
            </a:pPr>
            <a:r>
              <a:rPr lang="en-US" dirty="0">
                <a:solidFill>
                  <a:schemeClr val="bg1"/>
                </a:solidFill>
                <a:latin typeface="Arial" panose="020B0604020202020204" pitchFamily="34" charset="0"/>
                <a:cs typeface="Arial" panose="020B0604020202020204" pitchFamily="34" charset="0"/>
              </a:rPr>
              <a:t>Event</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 &gt;= ago(365d)</a:t>
            </a:r>
          </a:p>
          <a:p>
            <a:pPr marL="457200" lvl="1" indent="0">
              <a:buNone/>
            </a:pPr>
            <a:r>
              <a:rPr lang="en-US" dirty="0">
                <a:solidFill>
                  <a:schemeClr val="bg1"/>
                </a:solidFill>
                <a:latin typeface="Arial" panose="020B0604020202020204" pitchFamily="34" charset="0"/>
                <a:cs typeface="Arial" panose="020B0604020202020204" pitchFamily="34" charset="0"/>
              </a:rPr>
              <a:t>| extend </a:t>
            </a:r>
            <a:r>
              <a:rPr lang="en-US" dirty="0" err="1">
                <a:solidFill>
                  <a:schemeClr val="bg1"/>
                </a:solidFill>
                <a:latin typeface="Arial" panose="020B0604020202020204" pitchFamily="34" charset="0"/>
                <a:cs typeface="Arial" panose="020B0604020202020204" pitchFamily="34" charset="0"/>
              </a:rPr>
              <a:t>MonthGenerated</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startofmonth</a:t>
            </a:r>
            <a:r>
              <a:rPr lang="en-US" dirty="0">
                <a:solidFill>
                  <a:schemeClr val="bg1"/>
                </a:solidFill>
                <a:latin typeface="Arial" panose="020B0604020202020204" pitchFamily="34" charset="0"/>
                <a:cs typeface="Arial" panose="020B0604020202020204" pitchFamily="34" charset="0"/>
              </a:rPr>
              <a:t>(</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a:t>
            </a:r>
          </a:p>
          <a:p>
            <a:pPr marL="457200" lvl="1" indent="0">
              <a:buNone/>
            </a:pPr>
            <a:r>
              <a:rPr lang="en-US" dirty="0">
                <a:solidFill>
                  <a:schemeClr val="bg1"/>
                </a:solidFill>
                <a:latin typeface="Arial" panose="020B0604020202020204" pitchFamily="34" charset="0"/>
                <a:cs typeface="Arial" panose="020B0604020202020204" pitchFamily="34" charset="0"/>
              </a:rPr>
              <a:t>| project </a:t>
            </a:r>
            <a:r>
              <a:rPr lang="en-US" dirty="0" err="1">
                <a:solidFill>
                  <a:schemeClr val="bg1"/>
                </a:solidFill>
                <a:latin typeface="Arial" panose="020B0604020202020204" pitchFamily="34" charset="0"/>
                <a:cs typeface="Arial" panose="020B0604020202020204" pitchFamily="34" charset="0"/>
              </a:rPr>
              <a:t>Source,MonthGeneratedsummarize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EventCount</a:t>
            </a:r>
            <a:r>
              <a:rPr lang="en-US" dirty="0">
                <a:solidFill>
                  <a:schemeClr val="bg1"/>
                </a:solidFill>
                <a:latin typeface="Arial" panose="020B0604020202020204" pitchFamily="34" charset="0"/>
                <a:cs typeface="Arial" panose="020B0604020202020204" pitchFamily="34" charset="0"/>
              </a:rPr>
              <a:t>=count()by </a:t>
            </a:r>
            <a:r>
              <a:rPr lang="en-US" dirty="0" err="1">
                <a:solidFill>
                  <a:schemeClr val="bg1"/>
                </a:solidFill>
                <a:latin typeface="Arial" panose="020B0604020202020204" pitchFamily="34" charset="0"/>
                <a:cs typeface="Arial" panose="020B0604020202020204" pitchFamily="34" charset="0"/>
              </a:rPr>
              <a:t>MonthGenerated</a:t>
            </a:r>
            <a:r>
              <a:rPr lang="en-US" dirty="0">
                <a:solidFill>
                  <a:schemeClr val="bg1"/>
                </a:solidFill>
                <a:latin typeface="Arial" panose="020B0604020202020204" pitchFamily="34" charset="0"/>
                <a:cs typeface="Arial" panose="020B0604020202020204" pitchFamily="34" charset="0"/>
              </a:rPr>
              <a:t>, Source| sort by </a:t>
            </a:r>
            <a:r>
              <a:rPr lang="en-US" dirty="0" err="1">
                <a:solidFill>
                  <a:schemeClr val="bg1"/>
                </a:solidFill>
                <a:latin typeface="Arial" panose="020B0604020202020204" pitchFamily="34" charset="0"/>
                <a:cs typeface="Arial" panose="020B0604020202020204" pitchFamily="34" charset="0"/>
              </a:rPr>
              <a:t>MonthGenerated</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asc</a:t>
            </a:r>
            <a:r>
              <a:rPr lang="en-US" dirty="0">
                <a:solidFill>
                  <a:schemeClr val="bg1"/>
                </a:solidFill>
                <a:latin typeface="Arial" panose="020B0604020202020204" pitchFamily="34" charset="0"/>
                <a:cs typeface="Arial" panose="020B0604020202020204" pitchFamily="34" charset="0"/>
              </a:rPr>
              <a:t>, Source </a:t>
            </a:r>
            <a:r>
              <a:rPr lang="en-US" dirty="0" err="1">
                <a:solidFill>
                  <a:schemeClr val="bg1"/>
                </a:solidFill>
                <a:latin typeface="Arial" panose="020B0604020202020204" pitchFamily="34" charset="0"/>
                <a:cs typeface="Arial" panose="020B0604020202020204" pitchFamily="34" charset="0"/>
              </a:rPr>
              <a:t>asc</a:t>
            </a:r>
            <a:r>
              <a:rPr lang="en-US" dirty="0">
                <a:solidFill>
                  <a:schemeClr val="bg1"/>
                </a:solidFill>
                <a:latin typeface="Arial" panose="020B0604020202020204" pitchFamily="34" charset="0"/>
                <a:cs typeface="Arial" panose="020B0604020202020204" pitchFamily="34" charset="0"/>
              </a:rPr>
              <a:t>"</a:t>
            </a:r>
          </a:p>
          <a:p>
            <a:r>
              <a:rPr lang="en-US" dirty="0" err="1">
                <a:solidFill>
                  <a:schemeClr val="bg1"/>
                </a:solidFill>
                <a:latin typeface="Arial" panose="020B0604020202020204" pitchFamily="34" charset="0"/>
                <a:cs typeface="Arial" panose="020B0604020202020204" pitchFamily="34" charset="0"/>
              </a:rPr>
              <a:t>Startofyear</a:t>
            </a:r>
            <a:endParaRPr lang="en-US" dirty="0">
              <a:solidFill>
                <a:schemeClr val="bg1"/>
              </a:solidFill>
              <a:latin typeface="Arial" panose="020B0604020202020204" pitchFamily="34" charset="0"/>
              <a:cs typeface="Arial" panose="020B0604020202020204" pitchFamily="34" charset="0"/>
            </a:endParaRPr>
          </a:p>
          <a:p>
            <a:pPr marL="457200" lvl="1" indent="0">
              <a:buNone/>
            </a:pPr>
            <a:r>
              <a:rPr lang="en-US" dirty="0">
                <a:solidFill>
                  <a:schemeClr val="bg1"/>
                </a:solidFill>
                <a:latin typeface="Arial" panose="020B0604020202020204" pitchFamily="34" charset="0"/>
                <a:cs typeface="Arial" panose="020B0604020202020204" pitchFamily="34" charset="0"/>
              </a:rPr>
              <a:t>Event</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 &gt;= ago(365d)| extend </a:t>
            </a:r>
            <a:r>
              <a:rPr lang="en-US" dirty="0" err="1">
                <a:solidFill>
                  <a:schemeClr val="bg1"/>
                </a:solidFill>
                <a:latin typeface="Arial" panose="020B0604020202020204" pitchFamily="34" charset="0"/>
                <a:cs typeface="Arial" panose="020B0604020202020204" pitchFamily="34" charset="0"/>
              </a:rPr>
              <a:t>YearGenerated</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startofyear</a:t>
            </a:r>
            <a:r>
              <a:rPr lang="en-US" dirty="0">
                <a:solidFill>
                  <a:schemeClr val="bg1"/>
                </a:solidFill>
                <a:latin typeface="Arial" panose="020B0604020202020204" pitchFamily="34" charset="0"/>
                <a:cs typeface="Arial" panose="020B0604020202020204" pitchFamily="34" charset="0"/>
              </a:rPr>
              <a:t>(</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a:t>
            </a:r>
          </a:p>
          <a:p>
            <a:pPr marL="457200" lvl="1" indent="0">
              <a:buNone/>
            </a:pPr>
            <a:r>
              <a:rPr lang="en-US" dirty="0">
                <a:solidFill>
                  <a:schemeClr val="bg1"/>
                </a:solidFill>
                <a:latin typeface="Arial" panose="020B0604020202020204" pitchFamily="34" charset="0"/>
                <a:cs typeface="Arial" panose="020B0604020202020204" pitchFamily="34" charset="0"/>
              </a:rPr>
              <a:t>| project </a:t>
            </a:r>
            <a:r>
              <a:rPr lang="en-US" dirty="0" err="1">
                <a:solidFill>
                  <a:schemeClr val="bg1"/>
                </a:solidFill>
                <a:latin typeface="Arial" panose="020B0604020202020204" pitchFamily="34" charset="0"/>
                <a:cs typeface="Arial" panose="020B0604020202020204" pitchFamily="34" charset="0"/>
              </a:rPr>
              <a:t>Source,YearGeneratedsummarize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EventCount</a:t>
            </a:r>
            <a:r>
              <a:rPr lang="en-US" dirty="0">
                <a:solidFill>
                  <a:schemeClr val="bg1"/>
                </a:solidFill>
                <a:latin typeface="Arial" panose="020B0604020202020204" pitchFamily="34" charset="0"/>
                <a:cs typeface="Arial" panose="020B0604020202020204" pitchFamily="34" charset="0"/>
              </a:rPr>
              <a:t>=count()by </a:t>
            </a:r>
            <a:r>
              <a:rPr lang="en-US" dirty="0" err="1">
                <a:solidFill>
                  <a:schemeClr val="bg1"/>
                </a:solidFill>
                <a:latin typeface="Arial" panose="020B0604020202020204" pitchFamily="34" charset="0"/>
                <a:cs typeface="Arial" panose="020B0604020202020204" pitchFamily="34" charset="0"/>
              </a:rPr>
              <a:t>YearGenerated</a:t>
            </a:r>
            <a:r>
              <a:rPr lang="en-US" dirty="0">
                <a:solidFill>
                  <a:schemeClr val="bg1"/>
                </a:solidFill>
                <a:latin typeface="Arial" panose="020B0604020202020204" pitchFamily="34" charset="0"/>
                <a:cs typeface="Arial" panose="020B0604020202020204" pitchFamily="34" charset="0"/>
              </a:rPr>
              <a:t>, Source| sort by </a:t>
            </a:r>
            <a:r>
              <a:rPr lang="en-US" dirty="0" err="1">
                <a:solidFill>
                  <a:schemeClr val="bg1"/>
                </a:solidFill>
                <a:latin typeface="Arial" panose="020B0604020202020204" pitchFamily="34" charset="0"/>
                <a:cs typeface="Arial" panose="020B0604020202020204" pitchFamily="34" charset="0"/>
              </a:rPr>
              <a:t>YearGenerated</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asc</a:t>
            </a:r>
            <a:r>
              <a:rPr lang="en-US" dirty="0">
                <a:solidFill>
                  <a:schemeClr val="bg1"/>
                </a:solidFill>
                <a:latin typeface="Arial" panose="020B0604020202020204" pitchFamily="34" charset="0"/>
                <a:cs typeface="Arial" panose="020B0604020202020204" pitchFamily="34" charset="0"/>
              </a:rPr>
              <a:t>, Source </a:t>
            </a:r>
            <a:r>
              <a:rPr lang="en-US" dirty="0" err="1">
                <a:solidFill>
                  <a:schemeClr val="bg1"/>
                </a:solidFill>
                <a:latin typeface="Arial" panose="020B0604020202020204" pitchFamily="34" charset="0"/>
                <a:cs typeface="Arial" panose="020B0604020202020204" pitchFamily="34" charset="0"/>
              </a:rPr>
              <a:t>asc</a:t>
            </a:r>
            <a:r>
              <a:rPr lang="en-US" dirty="0">
                <a:solidFill>
                  <a:schemeClr val="bg1"/>
                </a:solidFill>
                <a:latin typeface="Arial" panose="020B0604020202020204" pitchFamily="34" charset="0"/>
                <a:cs typeface="Arial" panose="020B0604020202020204" pitchFamily="34" charset="0"/>
              </a:rPr>
              <a:t>"</a:t>
            </a:r>
          </a:p>
          <a:p>
            <a:r>
              <a:rPr lang="en-US" dirty="0" err="1">
                <a:solidFill>
                  <a:schemeClr val="bg1"/>
                </a:solidFill>
                <a:latin typeface="Arial" panose="020B0604020202020204" pitchFamily="34" charset="0"/>
                <a:cs typeface="Arial" panose="020B0604020202020204" pitchFamily="34" charset="0"/>
              </a:rPr>
              <a:t>startofweek</a:t>
            </a:r>
            <a:r>
              <a:rPr lang="en-US" dirty="0">
                <a:solidFill>
                  <a:schemeClr val="bg1"/>
                </a:solidFill>
                <a:latin typeface="Arial" panose="020B0604020202020204" pitchFamily="34" charset="0"/>
                <a:cs typeface="Arial" panose="020B0604020202020204" pitchFamily="34" charset="0"/>
              </a:rPr>
              <a:t>	</a:t>
            </a:r>
          </a:p>
          <a:p>
            <a:pPr marL="457200" lvl="1" indent="0">
              <a:buNone/>
            </a:pPr>
            <a:r>
              <a:rPr lang="en-US" dirty="0">
                <a:solidFill>
                  <a:schemeClr val="bg1"/>
                </a:solidFill>
                <a:latin typeface="Arial" panose="020B0604020202020204" pitchFamily="34" charset="0"/>
                <a:cs typeface="Arial" panose="020B0604020202020204" pitchFamily="34" charset="0"/>
              </a:rPr>
              <a:t>Event</a:t>
            </a:r>
          </a:p>
          <a:p>
            <a:pPr marL="457200" lvl="1" indent="0">
              <a:buNone/>
            </a:pPr>
            <a:r>
              <a:rPr lang="en-US" dirty="0">
                <a:solidFill>
                  <a:schemeClr val="bg1"/>
                </a:solidFill>
                <a:latin typeface="Arial" panose="020B0604020202020204" pitchFamily="34" charset="0"/>
                <a:cs typeface="Arial" panose="020B0604020202020204" pitchFamily="34" charset="0"/>
              </a:rPr>
              <a:t>| where </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 &gt;= ago(365d)| extend </a:t>
            </a:r>
            <a:r>
              <a:rPr lang="en-US" dirty="0" err="1">
                <a:solidFill>
                  <a:schemeClr val="bg1"/>
                </a:solidFill>
                <a:latin typeface="Arial" panose="020B0604020202020204" pitchFamily="34" charset="0"/>
                <a:cs typeface="Arial" panose="020B0604020202020204" pitchFamily="34" charset="0"/>
              </a:rPr>
              <a:t>WeekGenerated</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startofweek</a:t>
            </a:r>
            <a:r>
              <a:rPr lang="en-US" dirty="0">
                <a:solidFill>
                  <a:schemeClr val="bg1"/>
                </a:solidFill>
                <a:latin typeface="Arial" panose="020B0604020202020204" pitchFamily="34" charset="0"/>
                <a:cs typeface="Arial" panose="020B0604020202020204" pitchFamily="34" charset="0"/>
              </a:rPr>
              <a:t>(</a:t>
            </a:r>
            <a:r>
              <a:rPr lang="en-US" dirty="0" err="1">
                <a:solidFill>
                  <a:schemeClr val="bg1"/>
                </a:solidFill>
                <a:latin typeface="Arial" panose="020B0604020202020204" pitchFamily="34" charset="0"/>
                <a:cs typeface="Arial" panose="020B0604020202020204" pitchFamily="34" charset="0"/>
              </a:rPr>
              <a:t>TimeGenerated</a:t>
            </a:r>
            <a:r>
              <a:rPr lang="en-US" dirty="0">
                <a:solidFill>
                  <a:schemeClr val="bg1"/>
                </a:solidFill>
                <a:latin typeface="Arial" panose="020B0604020202020204" pitchFamily="34" charset="0"/>
                <a:cs typeface="Arial" panose="020B0604020202020204" pitchFamily="34" charset="0"/>
              </a:rPr>
              <a:t>)</a:t>
            </a:r>
          </a:p>
          <a:p>
            <a:pPr marL="457200" lvl="1" indent="0">
              <a:buNone/>
            </a:pPr>
            <a:r>
              <a:rPr lang="en-US" dirty="0">
                <a:solidFill>
                  <a:schemeClr val="bg1"/>
                </a:solidFill>
                <a:latin typeface="Arial" panose="020B0604020202020204" pitchFamily="34" charset="0"/>
                <a:cs typeface="Arial" panose="020B0604020202020204" pitchFamily="34" charset="0"/>
              </a:rPr>
              <a:t>| project </a:t>
            </a:r>
            <a:r>
              <a:rPr lang="en-US" dirty="0" err="1">
                <a:solidFill>
                  <a:schemeClr val="bg1"/>
                </a:solidFill>
                <a:latin typeface="Arial" panose="020B0604020202020204" pitchFamily="34" charset="0"/>
                <a:cs typeface="Arial" panose="020B0604020202020204" pitchFamily="34" charset="0"/>
              </a:rPr>
              <a:t>Source,WeekGeneratedsummarize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EventCount</a:t>
            </a:r>
            <a:r>
              <a:rPr lang="en-US" dirty="0">
                <a:solidFill>
                  <a:schemeClr val="bg1"/>
                </a:solidFill>
                <a:latin typeface="Arial" panose="020B0604020202020204" pitchFamily="34" charset="0"/>
                <a:cs typeface="Arial" panose="020B0604020202020204" pitchFamily="34" charset="0"/>
              </a:rPr>
              <a:t>=count()by </a:t>
            </a:r>
            <a:r>
              <a:rPr lang="en-US" dirty="0" err="1">
                <a:solidFill>
                  <a:schemeClr val="bg1"/>
                </a:solidFill>
                <a:latin typeface="Arial" panose="020B0604020202020204" pitchFamily="34" charset="0"/>
                <a:cs typeface="Arial" panose="020B0604020202020204" pitchFamily="34" charset="0"/>
              </a:rPr>
              <a:t>WeekGenerated</a:t>
            </a:r>
            <a:r>
              <a:rPr lang="en-US" dirty="0">
                <a:solidFill>
                  <a:schemeClr val="bg1"/>
                </a:solidFill>
                <a:latin typeface="Arial" panose="020B0604020202020204" pitchFamily="34" charset="0"/>
                <a:cs typeface="Arial" panose="020B0604020202020204" pitchFamily="34" charset="0"/>
              </a:rPr>
              <a:t>, Source| sort by </a:t>
            </a:r>
            <a:r>
              <a:rPr lang="en-US" dirty="0" err="1">
                <a:solidFill>
                  <a:schemeClr val="bg1"/>
                </a:solidFill>
                <a:latin typeface="Arial" panose="020B0604020202020204" pitchFamily="34" charset="0"/>
                <a:cs typeface="Arial" panose="020B0604020202020204" pitchFamily="34" charset="0"/>
              </a:rPr>
              <a:t>WeekGenerated</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asc</a:t>
            </a:r>
            <a:r>
              <a:rPr lang="en-US" dirty="0">
                <a:solidFill>
                  <a:schemeClr val="bg1"/>
                </a:solidFill>
                <a:latin typeface="Arial" panose="020B0604020202020204" pitchFamily="34" charset="0"/>
                <a:cs typeface="Arial" panose="020B0604020202020204" pitchFamily="34" charset="0"/>
              </a:rPr>
              <a:t>, Source </a:t>
            </a:r>
            <a:r>
              <a:rPr lang="en-US" dirty="0" err="1">
                <a:solidFill>
                  <a:schemeClr val="bg1"/>
                </a:solidFill>
                <a:latin typeface="Arial" panose="020B0604020202020204" pitchFamily="34" charset="0"/>
                <a:cs typeface="Arial" panose="020B0604020202020204" pitchFamily="34" charset="0"/>
              </a:rPr>
              <a:t>asc</a:t>
            </a:r>
            <a:r>
              <a:rPr lang="en-US" dirty="0">
                <a:solidFill>
                  <a:schemeClr val="bg1"/>
                </a:solidFill>
                <a:latin typeface="Arial" panose="020B0604020202020204" pitchFamily="34" charset="0"/>
                <a:cs typeface="Arial" panose="020B0604020202020204" pitchFamily="34" charset="0"/>
              </a:rPr>
              <a:t>"</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1481013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93FF-10A2-482B-8C16-09AE657DB23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Kusto Explorer</a:t>
            </a:r>
          </a:p>
        </p:txBody>
      </p:sp>
      <p:sp>
        <p:nvSpPr>
          <p:cNvPr id="3" name="Content Placeholder 2">
            <a:extLst>
              <a:ext uri="{FF2B5EF4-FFF2-40B4-BE49-F238E27FC236}">
                <a16:creationId xmlns:a16="http://schemas.microsoft.com/office/drawing/2014/main" id="{74E940F5-6967-4BC3-BA44-C0EA62EDE53E}"/>
              </a:ext>
            </a:extLst>
          </p:cNvPr>
          <p:cNvSpPr>
            <a:spLocks noGrp="1"/>
          </p:cNvSpPr>
          <p:nvPr>
            <p:ph idx="1"/>
          </p:nvPr>
        </p:nvSpPr>
        <p:spPr/>
        <p:txBody>
          <a:bodyPr/>
          <a:lstStyle/>
          <a:p>
            <a:r>
              <a:rPr lang="en-US" dirty="0">
                <a:solidFill>
                  <a:schemeClr val="bg1"/>
                </a:solidFill>
              </a:rPr>
              <a:t>We use Kusto Explorer to query backend data about the customers environment.</a:t>
            </a:r>
          </a:p>
          <a:p>
            <a:endParaRPr lang="en-US" dirty="0">
              <a:solidFill>
                <a:schemeClr val="bg1"/>
              </a:solidFill>
            </a:endParaRPr>
          </a:p>
        </p:txBody>
      </p:sp>
    </p:spTree>
    <p:extLst>
      <p:ext uri="{BB962C8B-B14F-4D97-AF65-F5344CB8AC3E}">
        <p14:creationId xmlns:p14="http://schemas.microsoft.com/office/powerpoint/2010/main" val="278362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E73C4-F2BC-46F7-8A38-0BF8E1770038}"/>
              </a:ext>
            </a:extLst>
          </p:cNvPr>
          <p:cNvPicPr>
            <a:picLocks noChangeAspect="1"/>
          </p:cNvPicPr>
          <p:nvPr/>
        </p:nvPicPr>
        <p:blipFill>
          <a:blip r:embed="rId3"/>
          <a:stretch>
            <a:fillRect/>
          </a:stretch>
        </p:blipFill>
        <p:spPr>
          <a:xfrm>
            <a:off x="0" y="0"/>
            <a:ext cx="12275820" cy="6775798"/>
          </a:xfrm>
          <a:prstGeom prst="rect">
            <a:avLst/>
          </a:prstGeom>
        </p:spPr>
      </p:pic>
      <p:sp>
        <p:nvSpPr>
          <p:cNvPr id="3" name="Speech Bubble: Rectangle with Corners Rounded 2">
            <a:extLst>
              <a:ext uri="{FF2B5EF4-FFF2-40B4-BE49-F238E27FC236}">
                <a16:creationId xmlns:a16="http://schemas.microsoft.com/office/drawing/2014/main" id="{3E0393F8-DA5D-4474-A1FC-0EB0D7B0A4A6}"/>
              </a:ext>
            </a:extLst>
          </p:cNvPr>
          <p:cNvSpPr/>
          <p:nvPr/>
        </p:nvSpPr>
        <p:spPr bwMode="auto">
          <a:xfrm>
            <a:off x="1600200" y="2485732"/>
            <a:ext cx="858949" cy="325611"/>
          </a:xfrm>
          <a:prstGeom prst="wedgeRoundRectCallout">
            <a:avLst>
              <a:gd name="adj1" fmla="val -36763"/>
              <a:gd name="adj2" fmla="val 197435"/>
              <a:gd name="adj3" fmla="val 16667"/>
            </a:avLst>
          </a:prstGeom>
          <a:solidFill>
            <a:schemeClr val="accent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Tables</a:t>
            </a:r>
          </a:p>
        </p:txBody>
      </p:sp>
      <p:sp>
        <p:nvSpPr>
          <p:cNvPr id="4" name="Speech Bubble: Rectangle with Corners Rounded 3">
            <a:extLst>
              <a:ext uri="{FF2B5EF4-FFF2-40B4-BE49-F238E27FC236}">
                <a16:creationId xmlns:a16="http://schemas.microsoft.com/office/drawing/2014/main" id="{2121FBCA-BAA3-4EE7-8D7D-B08E164322B4}"/>
              </a:ext>
            </a:extLst>
          </p:cNvPr>
          <p:cNvSpPr/>
          <p:nvPr/>
        </p:nvSpPr>
        <p:spPr bwMode="auto">
          <a:xfrm>
            <a:off x="1600199" y="5174489"/>
            <a:ext cx="990601" cy="570785"/>
          </a:xfrm>
          <a:prstGeom prst="wedgeRoundRectCallout">
            <a:avLst>
              <a:gd name="adj1" fmla="val -94427"/>
              <a:gd name="adj2" fmla="val 45321"/>
              <a:gd name="adj3" fmla="val 16667"/>
            </a:avLst>
          </a:prstGeom>
          <a:solidFill>
            <a:schemeClr val="accent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Typed columns</a:t>
            </a:r>
          </a:p>
        </p:txBody>
      </p:sp>
      <p:sp>
        <p:nvSpPr>
          <p:cNvPr id="6" name="Speech Bubble: Rectangle with Corners Rounded 5">
            <a:extLst>
              <a:ext uri="{FF2B5EF4-FFF2-40B4-BE49-F238E27FC236}">
                <a16:creationId xmlns:a16="http://schemas.microsoft.com/office/drawing/2014/main" id="{7E6B1986-49B3-4BA5-B62F-994F7BDFF381}"/>
              </a:ext>
            </a:extLst>
          </p:cNvPr>
          <p:cNvSpPr/>
          <p:nvPr/>
        </p:nvSpPr>
        <p:spPr bwMode="auto">
          <a:xfrm>
            <a:off x="7086599" y="1418496"/>
            <a:ext cx="990601" cy="325611"/>
          </a:xfrm>
          <a:prstGeom prst="wedgeRoundRectCallout">
            <a:avLst>
              <a:gd name="adj1" fmla="val -332119"/>
              <a:gd name="adj2" fmla="val -84174"/>
              <a:gd name="adj3" fmla="val 16667"/>
            </a:avLst>
          </a:prstGeom>
          <a:solidFill>
            <a:schemeClr val="accent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Queries</a:t>
            </a:r>
          </a:p>
        </p:txBody>
      </p:sp>
      <p:sp>
        <p:nvSpPr>
          <p:cNvPr id="7" name="Speech Bubble: Rectangle with Corners Rounded 6">
            <a:extLst>
              <a:ext uri="{FF2B5EF4-FFF2-40B4-BE49-F238E27FC236}">
                <a16:creationId xmlns:a16="http://schemas.microsoft.com/office/drawing/2014/main" id="{E9260ABE-25E6-442E-AC84-38DEBF53F8E1}"/>
              </a:ext>
            </a:extLst>
          </p:cNvPr>
          <p:cNvSpPr/>
          <p:nvPr/>
        </p:nvSpPr>
        <p:spPr bwMode="auto">
          <a:xfrm>
            <a:off x="9913619" y="3225093"/>
            <a:ext cx="990601" cy="325611"/>
          </a:xfrm>
          <a:prstGeom prst="wedgeRoundRectCallout">
            <a:avLst>
              <a:gd name="adj1" fmla="val -229042"/>
              <a:gd name="adj2" fmla="val 208353"/>
              <a:gd name="adj3" fmla="val 16667"/>
            </a:avLst>
          </a:prstGeom>
          <a:solidFill>
            <a:schemeClr val="accent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Results</a:t>
            </a:r>
          </a:p>
        </p:txBody>
      </p:sp>
    </p:spTree>
    <p:extLst>
      <p:ext uri="{BB962C8B-B14F-4D97-AF65-F5344CB8AC3E}">
        <p14:creationId xmlns:p14="http://schemas.microsoft.com/office/powerpoint/2010/main" val="33297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F7835D0-61FE-413C-9944-DF48ED869B3F}"/>
              </a:ext>
            </a:extLst>
          </p:cNvPr>
          <p:cNvSpPr>
            <a:spLocks noGrp="1"/>
          </p:cNvSpPr>
          <p:nvPr>
            <p:ph type="title"/>
          </p:nvPr>
        </p:nvSpPr>
        <p:spPr>
          <a:xfrm>
            <a:off x="839788" y="457200"/>
            <a:ext cx="3932237" cy="1600200"/>
          </a:xfrm>
        </p:spPr>
        <p:txBody>
          <a:bodyPr/>
          <a:lstStyle/>
          <a:p>
            <a:r>
              <a:rPr lang="en-US" dirty="0">
                <a:solidFill>
                  <a:schemeClr val="bg1"/>
                </a:solidFill>
                <a:latin typeface="Arial" panose="020B0604020202020204" pitchFamily="34" charset="0"/>
                <a:cs typeface="Arial" panose="020B0604020202020204" pitchFamily="34" charset="0"/>
              </a:rPr>
              <a:t>Database Cluster Connections</a:t>
            </a:r>
          </a:p>
        </p:txBody>
      </p:sp>
      <p:pic>
        <p:nvPicPr>
          <p:cNvPr id="14" name="Content Placeholder 13">
            <a:extLst>
              <a:ext uri="{FF2B5EF4-FFF2-40B4-BE49-F238E27FC236}">
                <a16:creationId xmlns:a16="http://schemas.microsoft.com/office/drawing/2014/main" id="{B21A4530-9E0F-4BF4-87A8-42090103136D}"/>
              </a:ext>
            </a:extLst>
          </p:cNvPr>
          <p:cNvPicPr>
            <a:picLocks noGrp="1" noChangeAspect="1"/>
          </p:cNvPicPr>
          <p:nvPr>
            <p:ph idx="1"/>
          </p:nvPr>
        </p:nvPicPr>
        <p:blipFill>
          <a:blip r:embed="rId3"/>
          <a:stretch>
            <a:fillRect/>
          </a:stretch>
        </p:blipFill>
        <p:spPr>
          <a:xfrm>
            <a:off x="5820200" y="987425"/>
            <a:ext cx="4898176" cy="4873625"/>
          </a:xfrm>
          <a:prstGeom prst="rect">
            <a:avLst/>
          </a:prstGeom>
          <a:noFill/>
        </p:spPr>
      </p:pic>
      <p:sp>
        <p:nvSpPr>
          <p:cNvPr id="21" name="Text Placeholder 3">
            <a:extLst>
              <a:ext uri="{FF2B5EF4-FFF2-40B4-BE49-F238E27FC236}">
                <a16:creationId xmlns:a16="http://schemas.microsoft.com/office/drawing/2014/main" id="{4F3FE810-A60F-4DE9-A799-43ACFC165DAE}"/>
              </a:ext>
            </a:extLst>
          </p:cNvPr>
          <p:cNvSpPr>
            <a:spLocks noGrp="1"/>
          </p:cNvSpPr>
          <p:nvPr>
            <p:ph type="body" sz="half" idx="2"/>
          </p:nvPr>
        </p:nvSpPr>
        <p:spPr>
          <a:xfrm>
            <a:off x="839788" y="2057400"/>
            <a:ext cx="3932237" cy="3811588"/>
          </a:xfrm>
        </p:spPr>
        <p:txBody>
          <a:bodyPr/>
          <a:lstStyle/>
          <a:p>
            <a:r>
              <a:rPr lang="en-US" dirty="0">
                <a:solidFill>
                  <a:schemeClr val="bg1"/>
                </a:solidFill>
              </a:rPr>
              <a:t>There are many different database clusters</a:t>
            </a:r>
          </a:p>
        </p:txBody>
      </p:sp>
    </p:spTree>
    <p:extLst>
      <p:ext uri="{BB962C8B-B14F-4D97-AF65-F5344CB8AC3E}">
        <p14:creationId xmlns:p14="http://schemas.microsoft.com/office/powerpoint/2010/main" val="1691079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E6AA20-178A-4057-917C-638625378ABC}"/>
              </a:ext>
            </a:extLst>
          </p:cNvPr>
          <p:cNvSpPr>
            <a:spLocks noGrp="1"/>
          </p:cNvSpPr>
          <p:nvPr>
            <p:ph type="title"/>
          </p:nvPr>
        </p:nvSpPr>
        <p:spPr>
          <a:xfrm>
            <a:off x="839788" y="457200"/>
            <a:ext cx="3932237" cy="1600200"/>
          </a:xfrm>
        </p:spPr>
        <p:txBody>
          <a:bodyPr/>
          <a:lstStyle/>
          <a:p>
            <a:r>
              <a:rPr lang="en-US" dirty="0">
                <a:solidFill>
                  <a:schemeClr val="bg1"/>
                </a:solidFill>
                <a:latin typeface="Arial" panose="020B0604020202020204" pitchFamily="34" charset="0"/>
                <a:cs typeface="Arial" panose="020B0604020202020204" pitchFamily="34" charset="0"/>
              </a:rPr>
              <a:t>Databases</a:t>
            </a:r>
          </a:p>
        </p:txBody>
      </p:sp>
      <p:pic>
        <p:nvPicPr>
          <p:cNvPr id="4" name="Content Placeholder 3">
            <a:extLst>
              <a:ext uri="{FF2B5EF4-FFF2-40B4-BE49-F238E27FC236}">
                <a16:creationId xmlns:a16="http://schemas.microsoft.com/office/drawing/2014/main" id="{0CFD3E19-4381-4D5C-8365-9895ACF95C36}"/>
              </a:ext>
            </a:extLst>
          </p:cNvPr>
          <p:cNvPicPr>
            <a:picLocks noGrp="1" noChangeAspect="1"/>
          </p:cNvPicPr>
          <p:nvPr>
            <p:ph type="pic" idx="1"/>
          </p:nvPr>
        </p:nvPicPr>
        <p:blipFill rotWithShape="1">
          <a:blip r:embed="rId3"/>
          <a:stretch/>
        </p:blipFill>
        <p:spPr>
          <a:xfrm>
            <a:off x="5529865" y="987425"/>
            <a:ext cx="5478845" cy="4873625"/>
          </a:xfrm>
          <a:prstGeom prst="rect">
            <a:avLst/>
          </a:prstGeom>
          <a:noFill/>
        </p:spPr>
      </p:pic>
      <p:sp>
        <p:nvSpPr>
          <p:cNvPr id="11" name="Text Placeholder 3">
            <a:extLst>
              <a:ext uri="{FF2B5EF4-FFF2-40B4-BE49-F238E27FC236}">
                <a16:creationId xmlns:a16="http://schemas.microsoft.com/office/drawing/2014/main" id="{5558ADCD-DAEA-4625-843A-1B72AB55FF3C}"/>
              </a:ext>
            </a:extLst>
          </p:cNvPr>
          <p:cNvSpPr>
            <a:spLocks noGrp="1"/>
          </p:cNvSpPr>
          <p:nvPr>
            <p:ph type="body" sz="half" idx="2"/>
          </p:nvPr>
        </p:nvSpPr>
        <p:spPr>
          <a:xfrm>
            <a:off x="839788" y="2057400"/>
            <a:ext cx="3932237" cy="3811588"/>
          </a:xfrm>
        </p:spPr>
        <p:txBody>
          <a:bodyPr/>
          <a:lstStyle/>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697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383071-CD42-4A53-AE31-E74CA65903C0}"/>
              </a:ext>
            </a:extLst>
          </p:cNvPr>
          <p:cNvSpPr>
            <a:spLocks noGrp="1"/>
          </p:cNvSpPr>
          <p:nvPr>
            <p:ph type="title"/>
          </p:nvPr>
        </p:nvSpPr>
        <p:spPr>
          <a:xfrm>
            <a:off x="839788" y="457200"/>
            <a:ext cx="3932237" cy="1600200"/>
          </a:xfrm>
        </p:spPr>
        <p:txBody>
          <a:bodyPr/>
          <a:lstStyle/>
          <a:p>
            <a:r>
              <a:rPr lang="en-US" dirty="0">
                <a:solidFill>
                  <a:schemeClr val="bg1"/>
                </a:solidFill>
                <a:latin typeface="Arial" panose="020B0604020202020204" pitchFamily="34" charset="0"/>
                <a:cs typeface="Arial" panose="020B0604020202020204" pitchFamily="34" charset="0"/>
              </a:rPr>
              <a:t>Tables and Records</a:t>
            </a:r>
          </a:p>
        </p:txBody>
      </p:sp>
      <p:pic>
        <p:nvPicPr>
          <p:cNvPr id="4" name="Content Placeholder 3">
            <a:extLst>
              <a:ext uri="{FF2B5EF4-FFF2-40B4-BE49-F238E27FC236}">
                <a16:creationId xmlns:a16="http://schemas.microsoft.com/office/drawing/2014/main" id="{74E174E3-DB1B-454B-8EE8-775EBCEBC3D7}"/>
              </a:ext>
            </a:extLst>
          </p:cNvPr>
          <p:cNvPicPr>
            <a:picLocks noGrp="1" noChangeAspect="1"/>
          </p:cNvPicPr>
          <p:nvPr>
            <p:ph type="pic" idx="1"/>
          </p:nvPr>
        </p:nvPicPr>
        <p:blipFill rotWithShape="1">
          <a:blip r:embed="rId3"/>
          <a:stretch/>
        </p:blipFill>
        <p:spPr>
          <a:xfrm>
            <a:off x="6597582" y="987425"/>
            <a:ext cx="3343411" cy="4873625"/>
          </a:xfrm>
          <a:prstGeom prst="rect">
            <a:avLst/>
          </a:prstGeom>
          <a:noFill/>
        </p:spPr>
      </p:pic>
      <p:sp>
        <p:nvSpPr>
          <p:cNvPr id="11" name="Text Placeholder 3">
            <a:extLst>
              <a:ext uri="{FF2B5EF4-FFF2-40B4-BE49-F238E27FC236}">
                <a16:creationId xmlns:a16="http://schemas.microsoft.com/office/drawing/2014/main" id="{50BC41A8-D81D-4C2F-871C-B13FE70C3487}"/>
              </a:ext>
            </a:extLst>
          </p:cNvPr>
          <p:cNvSpPr>
            <a:spLocks noGrp="1"/>
          </p:cNvSpPr>
          <p:nvPr>
            <p:ph type="body" sz="half" idx="2"/>
          </p:nvPr>
        </p:nvSpPr>
        <p:spPr>
          <a:xfrm>
            <a:off x="839788" y="2057400"/>
            <a:ext cx="3932237" cy="3811588"/>
          </a:xfrm>
        </p:spPr>
        <p:txBody>
          <a:bodyPr/>
          <a:lstStyle/>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8868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383071-CD42-4A53-AE31-E74CA65903C0}"/>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solidFill>
                  <a:schemeClr val="bg1"/>
                </a:solidFill>
                <a:latin typeface="Arial" panose="020B0604020202020204" pitchFamily="34" charset="0"/>
                <a:cs typeface="Arial" panose="020B0604020202020204" pitchFamily="34" charset="0"/>
              </a:rPr>
              <a:t>Basic Kusto Query</a:t>
            </a:r>
          </a:p>
        </p:txBody>
      </p:sp>
      <p:pic>
        <p:nvPicPr>
          <p:cNvPr id="8" name="Picture 7">
            <a:extLst>
              <a:ext uri="{FF2B5EF4-FFF2-40B4-BE49-F238E27FC236}">
                <a16:creationId xmlns:a16="http://schemas.microsoft.com/office/drawing/2014/main" id="{37C38E98-2A4B-4EE8-915E-01B0B162E6EA}"/>
              </a:ext>
            </a:extLst>
          </p:cNvPr>
          <p:cNvPicPr>
            <a:picLocks noChangeAspect="1"/>
          </p:cNvPicPr>
          <p:nvPr/>
        </p:nvPicPr>
        <p:blipFill>
          <a:blip r:embed="rId3"/>
          <a:stretch>
            <a:fillRect/>
          </a:stretch>
        </p:blipFill>
        <p:spPr>
          <a:xfrm>
            <a:off x="4866370" y="2103437"/>
            <a:ext cx="6487430" cy="3353268"/>
          </a:xfrm>
          <a:prstGeom prst="rect">
            <a:avLst/>
          </a:prstGeom>
        </p:spPr>
      </p:pic>
    </p:spTree>
    <p:extLst>
      <p:ext uri="{BB962C8B-B14F-4D97-AF65-F5344CB8AC3E}">
        <p14:creationId xmlns:p14="http://schemas.microsoft.com/office/powerpoint/2010/main" val="3723461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Major Query Elements</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397000"/>
            <a:ext cx="10353762" cy="5095875"/>
          </a:xfrm>
        </p:spPr>
        <p:txBody>
          <a:bodyPr>
            <a:normAutofit/>
          </a:bodyPr>
          <a:lstStyle/>
          <a:p>
            <a:r>
              <a:rPr lang="en-US" dirty="0" err="1">
                <a:solidFill>
                  <a:schemeClr val="bg1"/>
                </a:solidFill>
                <a:latin typeface="Arial" panose="020B0604020202020204" pitchFamily="34" charset="0"/>
                <a:cs typeface="Arial" panose="020B0604020202020204" pitchFamily="34" charset="0"/>
              </a:rPr>
              <a:t>SubscriptionID</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AzureResourceID</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WorkspaceID</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WorkspaceSubscriptionID</a:t>
            </a:r>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TenentID</a:t>
            </a:r>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387398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Common Tables and Data</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cluster("</a:t>
            </a:r>
            <a:r>
              <a:rPr lang="en-US" sz="2000" dirty="0" err="1">
                <a:solidFill>
                  <a:schemeClr val="bg1"/>
                </a:solidFill>
                <a:latin typeface="Arial" panose="020B0604020202020204" pitchFamily="34" charset="0"/>
                <a:cs typeface="Arial" panose="020B0604020202020204" pitchFamily="34" charset="0"/>
              </a:rPr>
              <a:t>Rometelemetrydata</a:t>
            </a:r>
            <a:r>
              <a:rPr lang="en-US" sz="2000" dirty="0">
                <a:solidFill>
                  <a:schemeClr val="bg1"/>
                </a:solidFill>
                <a:latin typeface="Arial" panose="020B0604020202020204" pitchFamily="34" charset="0"/>
                <a:cs typeface="Arial" panose="020B0604020202020204" pitchFamily="34" charset="0"/>
              </a:rPr>
              <a:t>").database("</a:t>
            </a:r>
            <a:r>
              <a:rPr lang="en-US" sz="2000" dirty="0" err="1">
                <a:solidFill>
                  <a:schemeClr val="bg1"/>
                </a:solidFill>
                <a:latin typeface="Arial" panose="020B0604020202020204" pitchFamily="34" charset="0"/>
                <a:cs typeface="Arial" panose="020B0604020202020204" pitchFamily="34" charset="0"/>
              </a:rPr>
              <a:t>RomeTelemetryProd</a:t>
            </a:r>
            <a:r>
              <a:rPr lang="en-US" sz="2000" dirty="0">
                <a:solidFill>
                  <a:schemeClr val="bg1"/>
                </a:solidFill>
                <a:latin typeface="Arial" panose="020B0604020202020204" pitchFamily="34" charset="0"/>
                <a:cs typeface="Arial" panose="020B0604020202020204" pitchFamily="34" charset="0"/>
              </a:rPr>
              <a:t>").PayingSubscriptionsV4 // by Subscription - Standard tier versus Trial Tier trace over time</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pic>
        <p:nvPicPr>
          <p:cNvPr id="2" name="Picture 1">
            <a:extLst>
              <a:ext uri="{FF2B5EF4-FFF2-40B4-BE49-F238E27FC236}">
                <a16:creationId xmlns:a16="http://schemas.microsoft.com/office/drawing/2014/main" id="{DAA9BE43-3244-4AF5-80B3-F0483D046DD5}"/>
              </a:ext>
            </a:extLst>
          </p:cNvPr>
          <p:cNvPicPr>
            <a:picLocks noChangeAspect="1"/>
          </p:cNvPicPr>
          <p:nvPr/>
        </p:nvPicPr>
        <p:blipFill>
          <a:blip r:embed="rId3"/>
          <a:stretch>
            <a:fillRect/>
          </a:stretch>
        </p:blipFill>
        <p:spPr>
          <a:xfrm>
            <a:off x="1752660" y="2575933"/>
            <a:ext cx="8030696" cy="3848637"/>
          </a:xfrm>
          <a:prstGeom prst="rect">
            <a:avLst/>
          </a:prstGeom>
        </p:spPr>
      </p:pic>
    </p:spTree>
    <p:extLst>
      <p:ext uri="{BB962C8B-B14F-4D97-AF65-F5344CB8AC3E}">
        <p14:creationId xmlns:p14="http://schemas.microsoft.com/office/powerpoint/2010/main" val="22698154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Common Tables and Data</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cluster("</a:t>
            </a:r>
            <a:r>
              <a:rPr lang="en-US" sz="2000" dirty="0" err="1">
                <a:solidFill>
                  <a:schemeClr val="bg1"/>
                </a:solidFill>
                <a:latin typeface="Arial" panose="020B0604020202020204" pitchFamily="34" charset="0"/>
                <a:cs typeface="Arial" panose="020B0604020202020204" pitchFamily="34" charset="0"/>
              </a:rPr>
              <a:t>Rometelemetrydata</a:t>
            </a:r>
            <a:r>
              <a:rPr lang="en-US" sz="2000" dirty="0">
                <a:solidFill>
                  <a:schemeClr val="bg1"/>
                </a:solidFill>
                <a:latin typeface="Arial" panose="020B0604020202020204" pitchFamily="34" charset="0"/>
                <a:cs typeface="Arial" panose="020B0604020202020204" pitchFamily="34" charset="0"/>
              </a:rPr>
              <a:t>").database("</a:t>
            </a:r>
            <a:r>
              <a:rPr lang="en-US" sz="2000" dirty="0" err="1">
                <a:solidFill>
                  <a:schemeClr val="bg1"/>
                </a:solidFill>
                <a:latin typeface="Arial" panose="020B0604020202020204" pitchFamily="34" charset="0"/>
                <a:cs typeface="Arial" panose="020B0604020202020204" pitchFamily="34" charset="0"/>
              </a:rPr>
              <a:t>RomeTelemetryProd</a:t>
            </a:r>
            <a:r>
              <a:rPr lang="en-US" sz="2000" dirty="0">
                <a:solidFill>
                  <a:schemeClr val="bg1"/>
                </a:solidFill>
                <a:latin typeface="Arial" panose="020B0604020202020204" pitchFamily="34" charset="0"/>
                <a:cs typeface="Arial" panose="020B0604020202020204" pitchFamily="34" charset="0"/>
              </a:rPr>
              <a:t>").</a:t>
            </a:r>
            <a:r>
              <a:rPr lang="en-US" sz="2000" dirty="0" err="1">
                <a:solidFill>
                  <a:schemeClr val="bg1"/>
                </a:solidFill>
                <a:latin typeface="Arial" panose="020B0604020202020204" pitchFamily="34" charset="0"/>
                <a:cs typeface="Arial" panose="020B0604020202020204" pitchFamily="34" charset="0"/>
              </a:rPr>
              <a:t>AscPricingForAzureSubscriptions</a:t>
            </a:r>
            <a:r>
              <a:rPr lang="en-US" sz="2000" dirty="0">
                <a:solidFill>
                  <a:schemeClr val="bg1"/>
                </a:solidFill>
                <a:latin typeface="Arial" panose="020B0604020202020204" pitchFamily="34" charset="0"/>
                <a:cs typeface="Arial" panose="020B0604020202020204" pitchFamily="34" charset="0"/>
              </a:rPr>
              <a:t> // Get information about subscription (Free/Standard) for </a:t>
            </a:r>
            <a:r>
              <a:rPr lang="en-US" sz="2000" dirty="0" err="1">
                <a:solidFill>
                  <a:schemeClr val="bg1"/>
                </a:solidFill>
                <a:latin typeface="Arial" panose="020B0604020202020204" pitchFamily="34" charset="0"/>
                <a:cs typeface="Arial" panose="020B0604020202020204" pitchFamily="34" charset="0"/>
              </a:rPr>
              <a:t>Scurity</a:t>
            </a:r>
            <a:r>
              <a:rPr lang="en-US" sz="2000" dirty="0">
                <a:solidFill>
                  <a:schemeClr val="bg1"/>
                </a:solidFill>
                <a:latin typeface="Arial" panose="020B0604020202020204" pitchFamily="34" charset="0"/>
                <a:cs typeface="Arial" panose="020B0604020202020204" pitchFamily="34" charset="0"/>
              </a:rPr>
              <a:t> Center</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pic>
        <p:nvPicPr>
          <p:cNvPr id="4" name="Picture 3">
            <a:extLst>
              <a:ext uri="{FF2B5EF4-FFF2-40B4-BE49-F238E27FC236}">
                <a16:creationId xmlns:a16="http://schemas.microsoft.com/office/drawing/2014/main" id="{8DFF2FCF-1614-4C36-9EE0-08A875A011F7}"/>
              </a:ext>
            </a:extLst>
          </p:cNvPr>
          <p:cNvPicPr>
            <a:picLocks noChangeAspect="1"/>
          </p:cNvPicPr>
          <p:nvPr/>
        </p:nvPicPr>
        <p:blipFill>
          <a:blip r:embed="rId3"/>
          <a:stretch>
            <a:fillRect/>
          </a:stretch>
        </p:blipFill>
        <p:spPr>
          <a:xfrm>
            <a:off x="1329565" y="2794132"/>
            <a:ext cx="8916644" cy="3038899"/>
          </a:xfrm>
          <a:prstGeom prst="rect">
            <a:avLst/>
          </a:prstGeom>
        </p:spPr>
      </p:pic>
    </p:spTree>
    <p:extLst>
      <p:ext uri="{BB962C8B-B14F-4D97-AF65-F5344CB8AC3E}">
        <p14:creationId xmlns:p14="http://schemas.microsoft.com/office/powerpoint/2010/main" val="2424758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Common Tables and Data</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cluster("</a:t>
            </a:r>
            <a:r>
              <a:rPr lang="en-US" sz="2000" dirty="0" err="1">
                <a:solidFill>
                  <a:schemeClr val="bg1"/>
                </a:solidFill>
                <a:latin typeface="Arial" panose="020B0604020202020204" pitchFamily="34" charset="0"/>
                <a:cs typeface="Arial" panose="020B0604020202020204" pitchFamily="34" charset="0"/>
              </a:rPr>
              <a:t>Rometelemetrydata</a:t>
            </a:r>
            <a:r>
              <a:rPr lang="en-US" sz="2000" dirty="0">
                <a:solidFill>
                  <a:schemeClr val="bg1"/>
                </a:solidFill>
                <a:latin typeface="Arial" panose="020B0604020202020204" pitchFamily="34" charset="0"/>
                <a:cs typeface="Arial" panose="020B0604020202020204" pitchFamily="34" charset="0"/>
              </a:rPr>
              <a:t>").database("</a:t>
            </a:r>
            <a:r>
              <a:rPr lang="en-US" sz="2000" dirty="0" err="1">
                <a:solidFill>
                  <a:schemeClr val="bg1"/>
                </a:solidFill>
                <a:latin typeface="Arial" panose="020B0604020202020204" pitchFamily="34" charset="0"/>
                <a:cs typeface="Arial" panose="020B0604020202020204" pitchFamily="34" charset="0"/>
              </a:rPr>
              <a:t>RomeTelemetryProd</a:t>
            </a:r>
            <a:r>
              <a:rPr lang="en-US" sz="2000" dirty="0">
                <a:solidFill>
                  <a:schemeClr val="bg1"/>
                </a:solidFill>
                <a:latin typeface="Arial" panose="020B0604020202020204" pitchFamily="34" charset="0"/>
                <a:cs typeface="Arial" panose="020B0604020202020204" pitchFamily="34" charset="0"/>
              </a:rPr>
              <a:t>").</a:t>
            </a:r>
            <a:r>
              <a:rPr lang="en-US" sz="2000" dirty="0" err="1">
                <a:solidFill>
                  <a:schemeClr val="bg1"/>
                </a:solidFill>
                <a:latin typeface="Arial" panose="020B0604020202020204" pitchFamily="34" charset="0"/>
                <a:cs typeface="Arial" panose="020B0604020202020204" pitchFamily="34" charset="0"/>
              </a:rPr>
              <a:t>BillingReportsRawArchive</a:t>
            </a:r>
            <a:r>
              <a:rPr lang="en-US" sz="2000" dirty="0">
                <a:solidFill>
                  <a:schemeClr val="bg1"/>
                </a:solidFill>
                <a:latin typeface="Arial" panose="020B0604020202020204" pitchFamily="34" charset="0"/>
                <a:cs typeface="Arial" panose="020B0604020202020204" pitchFamily="34" charset="0"/>
              </a:rPr>
              <a:t> // Get Resources which are ingesting data and are metered</a:t>
            </a: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pic>
        <p:nvPicPr>
          <p:cNvPr id="7" name="Picture 6">
            <a:extLst>
              <a:ext uri="{FF2B5EF4-FFF2-40B4-BE49-F238E27FC236}">
                <a16:creationId xmlns:a16="http://schemas.microsoft.com/office/drawing/2014/main" id="{7DFBD71D-3896-4A30-8D7A-F31268AB473E}"/>
              </a:ext>
            </a:extLst>
          </p:cNvPr>
          <p:cNvPicPr>
            <a:picLocks noChangeAspect="1"/>
          </p:cNvPicPr>
          <p:nvPr/>
        </p:nvPicPr>
        <p:blipFill>
          <a:blip r:embed="rId3"/>
          <a:stretch>
            <a:fillRect/>
          </a:stretch>
        </p:blipFill>
        <p:spPr>
          <a:xfrm>
            <a:off x="636679" y="2989490"/>
            <a:ext cx="10717121" cy="2476846"/>
          </a:xfrm>
          <a:prstGeom prst="rect">
            <a:avLst/>
          </a:prstGeom>
        </p:spPr>
      </p:pic>
    </p:spTree>
    <p:extLst>
      <p:ext uri="{BB962C8B-B14F-4D97-AF65-F5344CB8AC3E}">
        <p14:creationId xmlns:p14="http://schemas.microsoft.com/office/powerpoint/2010/main" val="2575312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Common Tables and Data</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cluster("</a:t>
            </a:r>
            <a:r>
              <a:rPr lang="en-US" sz="2000" dirty="0" err="1">
                <a:solidFill>
                  <a:schemeClr val="bg1"/>
                </a:solidFill>
                <a:latin typeface="Arial" panose="020B0604020202020204" pitchFamily="34" charset="0"/>
                <a:cs typeface="Arial" panose="020B0604020202020204" pitchFamily="34" charset="0"/>
              </a:rPr>
              <a:t>Rometelemetrydata</a:t>
            </a:r>
            <a:r>
              <a:rPr lang="en-US" sz="2000" dirty="0">
                <a:solidFill>
                  <a:schemeClr val="bg1"/>
                </a:solidFill>
                <a:latin typeface="Arial" panose="020B0604020202020204" pitchFamily="34" charset="0"/>
                <a:cs typeface="Arial" panose="020B0604020202020204" pitchFamily="34" charset="0"/>
              </a:rPr>
              <a:t>").database("</a:t>
            </a:r>
            <a:r>
              <a:rPr lang="en-US" sz="2000" dirty="0" err="1">
                <a:solidFill>
                  <a:schemeClr val="bg1"/>
                </a:solidFill>
                <a:latin typeface="Arial" panose="020B0604020202020204" pitchFamily="34" charset="0"/>
                <a:cs typeface="Arial" panose="020B0604020202020204" pitchFamily="34" charset="0"/>
              </a:rPr>
              <a:t>RomeTelemetryProd</a:t>
            </a:r>
            <a:r>
              <a:rPr lang="en-US" sz="2000" dirty="0">
                <a:solidFill>
                  <a:schemeClr val="bg1"/>
                </a:solidFill>
                <a:latin typeface="Arial" panose="020B0604020202020204" pitchFamily="34" charset="0"/>
                <a:cs typeface="Arial" panose="020B0604020202020204" pitchFamily="34" charset="0"/>
              </a:rPr>
              <a:t>").</a:t>
            </a:r>
            <a:r>
              <a:rPr lang="en-US" sz="2000" dirty="0" err="1">
                <a:solidFill>
                  <a:schemeClr val="bg1"/>
                </a:solidFill>
                <a:latin typeface="Arial" panose="020B0604020202020204" pitchFamily="34" charset="0"/>
                <a:cs typeface="Arial" panose="020B0604020202020204" pitchFamily="34" charset="0"/>
              </a:rPr>
              <a:t>GetPricingBundlesBySubscription</a:t>
            </a:r>
            <a:r>
              <a:rPr lang="en-US" sz="2000" dirty="0">
                <a:solidFill>
                  <a:schemeClr val="bg1"/>
                </a:solidFill>
                <a:latin typeface="Arial" panose="020B0604020202020204" pitchFamily="34" charset="0"/>
                <a:cs typeface="Arial" panose="020B0604020202020204" pitchFamily="34" charset="0"/>
              </a:rPr>
              <a:t>() // Get Security Center Covered Products</a:t>
            </a: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pic>
        <p:nvPicPr>
          <p:cNvPr id="2" name="Picture 1">
            <a:extLst>
              <a:ext uri="{FF2B5EF4-FFF2-40B4-BE49-F238E27FC236}">
                <a16:creationId xmlns:a16="http://schemas.microsoft.com/office/drawing/2014/main" id="{430F02F5-205E-40C0-8E87-B35CCF985C06}"/>
              </a:ext>
            </a:extLst>
          </p:cNvPr>
          <p:cNvPicPr>
            <a:picLocks noChangeAspect="1"/>
          </p:cNvPicPr>
          <p:nvPr/>
        </p:nvPicPr>
        <p:blipFill>
          <a:blip r:embed="rId3"/>
          <a:stretch>
            <a:fillRect/>
          </a:stretch>
        </p:blipFill>
        <p:spPr>
          <a:xfrm>
            <a:off x="2971920" y="3209795"/>
            <a:ext cx="5858693" cy="1486107"/>
          </a:xfrm>
          <a:prstGeom prst="rect">
            <a:avLst/>
          </a:prstGeom>
        </p:spPr>
      </p:pic>
    </p:spTree>
    <p:extLst>
      <p:ext uri="{BB962C8B-B14F-4D97-AF65-F5344CB8AC3E}">
        <p14:creationId xmlns:p14="http://schemas.microsoft.com/office/powerpoint/2010/main" val="3488181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Common Tables and Data</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cluster("</a:t>
            </a:r>
            <a:r>
              <a:rPr lang="en-US" sz="2000" dirty="0" err="1">
                <a:solidFill>
                  <a:schemeClr val="bg1"/>
                </a:solidFill>
                <a:latin typeface="Arial" panose="020B0604020202020204" pitchFamily="34" charset="0"/>
                <a:cs typeface="Arial" panose="020B0604020202020204" pitchFamily="34" charset="0"/>
              </a:rPr>
              <a:t>Rometelemetrydata</a:t>
            </a:r>
            <a:r>
              <a:rPr lang="en-US" sz="2000" dirty="0">
                <a:solidFill>
                  <a:schemeClr val="bg1"/>
                </a:solidFill>
                <a:latin typeface="Arial" panose="020B0604020202020204" pitchFamily="34" charset="0"/>
                <a:cs typeface="Arial" panose="020B0604020202020204" pitchFamily="34" charset="0"/>
              </a:rPr>
              <a:t>").database("</a:t>
            </a:r>
            <a:r>
              <a:rPr lang="en-US" sz="2000" dirty="0" err="1">
                <a:solidFill>
                  <a:schemeClr val="bg1"/>
                </a:solidFill>
                <a:latin typeface="Arial" panose="020B0604020202020204" pitchFamily="34" charset="0"/>
                <a:cs typeface="Arial" panose="020B0604020202020204" pitchFamily="34" charset="0"/>
              </a:rPr>
              <a:t>RomeTelemetryProd</a:t>
            </a:r>
            <a:r>
              <a:rPr lang="en-US" sz="2000" dirty="0">
                <a:solidFill>
                  <a:schemeClr val="bg1"/>
                </a:solidFill>
                <a:latin typeface="Arial" panose="020B0604020202020204" pitchFamily="34" charset="0"/>
                <a:cs typeface="Arial" panose="020B0604020202020204" pitchFamily="34" charset="0"/>
              </a:rPr>
              <a:t>").</a:t>
            </a:r>
            <a:r>
              <a:rPr lang="en-US" sz="2000" dirty="0" err="1">
                <a:solidFill>
                  <a:schemeClr val="bg1"/>
                </a:solidFill>
                <a:latin typeface="Arial" panose="020B0604020202020204" pitchFamily="34" charset="0"/>
                <a:cs typeface="Arial" panose="020B0604020202020204" pitchFamily="34" charset="0"/>
              </a:rPr>
              <a:t>AzureAttachCreateVmUsage</a:t>
            </a:r>
            <a:r>
              <a:rPr lang="en-US" sz="2000" dirty="0">
                <a:solidFill>
                  <a:schemeClr val="bg1"/>
                </a:solidFill>
                <a:latin typeface="Arial" panose="020B0604020202020204" pitchFamily="34" charset="0"/>
                <a:cs typeface="Arial" panose="020B0604020202020204" pitchFamily="34" charset="0"/>
              </a:rPr>
              <a:t>  // Get session ID that changed the Subscription Tier (Free/Standard)</a:t>
            </a:r>
          </a:p>
          <a:p>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pic>
        <p:nvPicPr>
          <p:cNvPr id="2" name="Picture 1">
            <a:extLst>
              <a:ext uri="{FF2B5EF4-FFF2-40B4-BE49-F238E27FC236}">
                <a16:creationId xmlns:a16="http://schemas.microsoft.com/office/drawing/2014/main" id="{C984BF8A-F35C-4186-A26B-E33E15729A08}"/>
              </a:ext>
            </a:extLst>
          </p:cNvPr>
          <p:cNvPicPr>
            <a:picLocks noChangeAspect="1"/>
          </p:cNvPicPr>
          <p:nvPr/>
        </p:nvPicPr>
        <p:blipFill>
          <a:blip r:embed="rId3"/>
          <a:stretch>
            <a:fillRect/>
          </a:stretch>
        </p:blipFill>
        <p:spPr>
          <a:xfrm>
            <a:off x="794597" y="3094507"/>
            <a:ext cx="10602805" cy="2162477"/>
          </a:xfrm>
          <a:prstGeom prst="rect">
            <a:avLst/>
          </a:prstGeom>
        </p:spPr>
      </p:pic>
    </p:spTree>
    <p:extLst>
      <p:ext uri="{BB962C8B-B14F-4D97-AF65-F5344CB8AC3E}">
        <p14:creationId xmlns:p14="http://schemas.microsoft.com/office/powerpoint/2010/main" val="246047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968F-6587-4EE7-9B74-37D01CEC61CD}"/>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Language structure and syntax</a:t>
            </a:r>
          </a:p>
        </p:txBody>
      </p:sp>
      <p:sp>
        <p:nvSpPr>
          <p:cNvPr id="3" name="Text Placeholder 2">
            <a:extLst>
              <a:ext uri="{FF2B5EF4-FFF2-40B4-BE49-F238E27FC236}">
                <a16:creationId xmlns:a16="http://schemas.microsoft.com/office/drawing/2014/main" id="{A5A9099C-0E08-4897-B049-DC2A69FDA9F9}"/>
              </a:ext>
            </a:extLst>
          </p:cNvPr>
          <p:cNvSpPr>
            <a:spLocks noGrp="1"/>
          </p:cNvSpPr>
          <p:nvPr>
            <p:ph type="body" sz="quarter" idx="10"/>
          </p:nvPr>
        </p:nvSpPr>
        <p:spPr>
          <a:xfrm>
            <a:off x="584200" y="1435497"/>
            <a:ext cx="11018520" cy="1292662"/>
          </a:xfrm>
        </p:spPr>
        <p:txBody>
          <a:bodyPr/>
          <a:lstStyle/>
          <a:p>
            <a:r>
              <a:rPr lang="en-US" dirty="0">
                <a:solidFill>
                  <a:schemeClr val="bg1"/>
                </a:solidFill>
                <a:latin typeface="Arial" panose="020B0604020202020204" pitchFamily="34" charset="0"/>
                <a:cs typeface="Arial" panose="020B0604020202020204" pitchFamily="34" charset="0"/>
              </a:rPr>
              <a:t>The basic structure of KQL is “pipeline” concept. Starting with original source of data, add expressions separated by pipes (“|”). Each expression acts on the results of the previous operator.</a:t>
            </a:r>
          </a:p>
        </p:txBody>
      </p:sp>
      <p:sp>
        <p:nvSpPr>
          <p:cNvPr id="4" name="TextBox 3">
            <a:extLst>
              <a:ext uri="{FF2B5EF4-FFF2-40B4-BE49-F238E27FC236}">
                <a16:creationId xmlns:a16="http://schemas.microsoft.com/office/drawing/2014/main" id="{B58588E3-B5D4-4327-AEEA-D92C9B182F5A}"/>
              </a:ext>
            </a:extLst>
          </p:cNvPr>
          <p:cNvSpPr txBox="1"/>
          <p:nvPr/>
        </p:nvSpPr>
        <p:spPr>
          <a:xfrm>
            <a:off x="773206" y="3361765"/>
            <a:ext cx="9036423" cy="2154436"/>
          </a:xfrm>
          <a:prstGeom prst="rect">
            <a:avLst/>
          </a:prstGeom>
          <a:noFill/>
        </p:spPr>
        <p:txBody>
          <a:bodyPr wrap="square" lIns="0" tIns="0" rIns="0" bIns="0" rtlCol="0">
            <a:spAutoFit/>
          </a:bodyPr>
          <a:lstStyle/>
          <a:p>
            <a:pPr algn="l"/>
            <a:r>
              <a:rPr lang="en-US" sz="2000" dirty="0">
                <a:solidFill>
                  <a:schemeClr val="bg1"/>
                </a:solidFill>
                <a:latin typeface="Arial" panose="020B0604020202020204" pitchFamily="34" charset="0"/>
                <a:cs typeface="Arial" panose="020B0604020202020204" pitchFamily="34" charset="0"/>
              </a:rPr>
              <a:t>{Table}</a:t>
            </a:r>
          </a:p>
          <a:p>
            <a:pPr algn="l"/>
            <a:r>
              <a:rPr lang="en-US" sz="2000" dirty="0">
                <a:solidFill>
                  <a:schemeClr val="bg1"/>
                </a:solidFill>
                <a:latin typeface="Arial" panose="020B0604020202020204" pitchFamily="34" charset="0"/>
                <a:cs typeface="Arial" panose="020B0604020202020204" pitchFamily="34" charset="0"/>
              </a:rPr>
              <a:t>| where {Filter}</a:t>
            </a:r>
          </a:p>
          <a:p>
            <a:pPr algn="l"/>
            <a:r>
              <a:rPr lang="en-US" sz="2000" dirty="0">
                <a:solidFill>
                  <a:schemeClr val="bg1"/>
                </a:solidFill>
                <a:latin typeface="Arial" panose="020B0604020202020204" pitchFamily="34" charset="0"/>
                <a:cs typeface="Arial" panose="020B0604020202020204" pitchFamily="34" charset="0"/>
              </a:rPr>
              <a:t>| extend {Column} = {Manipulations}</a:t>
            </a:r>
          </a:p>
          <a:p>
            <a:pPr algn="l"/>
            <a:r>
              <a:rPr lang="en-US" sz="2000" dirty="0">
                <a:solidFill>
                  <a:schemeClr val="bg1"/>
                </a:solidFill>
                <a:latin typeface="Arial" panose="020B0604020202020204" pitchFamily="34" charset="0"/>
                <a:cs typeface="Arial" panose="020B0604020202020204" pitchFamily="34" charset="0"/>
              </a:rPr>
              <a:t>| project {Columns}</a:t>
            </a:r>
          </a:p>
          <a:p>
            <a:pPr algn="l"/>
            <a:r>
              <a:rPr lang="en-US" sz="2000" dirty="0">
                <a:solidFill>
                  <a:schemeClr val="bg1"/>
                </a:solidFill>
                <a:latin typeface="Arial" panose="020B0604020202020204" pitchFamily="34" charset="0"/>
                <a:cs typeface="Arial" panose="020B0604020202020204" pitchFamily="34" charset="0"/>
              </a:rPr>
              <a:t>| summarize {Aggregation}</a:t>
            </a:r>
          </a:p>
          <a:p>
            <a:pPr algn="l"/>
            <a:r>
              <a:rPr lang="en-US" sz="2000" dirty="0">
                <a:solidFill>
                  <a:schemeClr val="bg1"/>
                </a:solidFill>
                <a:latin typeface="Arial" panose="020B0604020202020204" pitchFamily="34" charset="0"/>
                <a:cs typeface="Arial" panose="020B0604020202020204" pitchFamily="34" charset="0"/>
              </a:rPr>
              <a:t>| order by {Columns}</a:t>
            </a:r>
          </a:p>
          <a:p>
            <a:pPr algn="l"/>
            <a:r>
              <a:rPr lang="en-US" sz="2000" dirty="0">
                <a:solidFill>
                  <a:schemeClr val="bg1"/>
                </a:solidFill>
                <a:latin typeface="Arial" panose="020B0604020202020204" pitchFamily="34" charset="0"/>
                <a:cs typeface="Arial" panose="020B0604020202020204" pitchFamily="34" charset="0"/>
              </a:rPr>
              <a:t>| limit {Number}</a:t>
            </a:r>
          </a:p>
        </p:txBody>
      </p:sp>
    </p:spTree>
    <p:extLst>
      <p:ext uri="{BB962C8B-B14F-4D97-AF65-F5344CB8AC3E}">
        <p14:creationId xmlns:p14="http://schemas.microsoft.com/office/powerpoint/2010/main" val="342526178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Common Tables and Data</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cluster("</a:t>
            </a:r>
            <a:r>
              <a:rPr lang="en-US" sz="2000" dirty="0" err="1">
                <a:solidFill>
                  <a:schemeClr val="bg1"/>
                </a:solidFill>
                <a:latin typeface="Arial" panose="020B0604020202020204" pitchFamily="34" charset="0"/>
                <a:cs typeface="Arial" panose="020B0604020202020204" pitchFamily="34" charset="0"/>
              </a:rPr>
              <a:t>Rometelemetrydata</a:t>
            </a:r>
            <a:r>
              <a:rPr lang="en-US" sz="2000" dirty="0">
                <a:solidFill>
                  <a:schemeClr val="bg1"/>
                </a:solidFill>
                <a:latin typeface="Arial" panose="020B0604020202020204" pitchFamily="34" charset="0"/>
                <a:cs typeface="Arial" panose="020B0604020202020204" pitchFamily="34" charset="0"/>
              </a:rPr>
              <a:t>").database("</a:t>
            </a:r>
            <a:r>
              <a:rPr lang="en-US" sz="2000" dirty="0" err="1">
                <a:solidFill>
                  <a:schemeClr val="bg1"/>
                </a:solidFill>
                <a:latin typeface="Arial" panose="020B0604020202020204" pitchFamily="34" charset="0"/>
                <a:cs typeface="Arial" panose="020B0604020202020204" pitchFamily="34" charset="0"/>
              </a:rPr>
              <a:t>RomeTelemetryProd</a:t>
            </a:r>
            <a:r>
              <a:rPr lang="en-US" sz="2000" dirty="0">
                <a:solidFill>
                  <a:schemeClr val="bg1"/>
                </a:solidFill>
                <a:latin typeface="Arial" panose="020B0604020202020204" pitchFamily="34" charset="0"/>
                <a:cs typeface="Arial" panose="020B0604020202020204" pitchFamily="34" charset="0"/>
              </a:rPr>
              <a:t>").</a:t>
            </a:r>
            <a:r>
              <a:rPr lang="en-US" sz="2000" dirty="0" err="1">
                <a:solidFill>
                  <a:schemeClr val="bg1"/>
                </a:solidFill>
                <a:latin typeface="Arial" panose="020B0604020202020204" pitchFamily="34" charset="0"/>
                <a:cs typeface="Arial" panose="020B0604020202020204" pitchFamily="34" charset="0"/>
              </a:rPr>
              <a:t>AzureSubscriptionToTenantMapping</a:t>
            </a:r>
            <a:r>
              <a:rPr lang="en-US" sz="2000" dirty="0">
                <a:solidFill>
                  <a:schemeClr val="bg1"/>
                </a:solidFill>
                <a:latin typeface="Arial" panose="020B0604020202020204" pitchFamily="34" charset="0"/>
                <a:cs typeface="Arial" panose="020B0604020202020204" pitchFamily="34" charset="0"/>
              </a:rPr>
              <a:t> // get parent </a:t>
            </a:r>
            <a:r>
              <a:rPr lang="en-US" sz="2000" dirty="0" err="1">
                <a:solidFill>
                  <a:schemeClr val="bg1"/>
                </a:solidFill>
                <a:latin typeface="Arial" panose="020B0604020202020204" pitchFamily="34" charset="0"/>
                <a:cs typeface="Arial" panose="020B0604020202020204" pitchFamily="34" charset="0"/>
              </a:rPr>
              <a:t>TenantId</a:t>
            </a:r>
            <a:r>
              <a:rPr lang="en-US" sz="2000" dirty="0">
                <a:solidFill>
                  <a:schemeClr val="bg1"/>
                </a:solidFill>
                <a:latin typeface="Arial" panose="020B0604020202020204" pitchFamily="34" charset="0"/>
                <a:cs typeface="Arial" panose="020B0604020202020204" pitchFamily="34" charset="0"/>
              </a:rPr>
              <a:t> from </a:t>
            </a:r>
            <a:r>
              <a:rPr lang="en-US" sz="2000" dirty="0" err="1">
                <a:solidFill>
                  <a:schemeClr val="bg1"/>
                </a:solidFill>
                <a:latin typeface="Arial" panose="020B0604020202020204" pitchFamily="34" charset="0"/>
                <a:cs typeface="Arial" panose="020B0604020202020204" pitchFamily="34" charset="0"/>
              </a:rPr>
              <a:t>SubscriptionId</a:t>
            </a:r>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2"/>
          <a:stretch>
            <a:fillRect/>
          </a:stretch>
        </p:blipFill>
        <p:spPr>
          <a:xfrm>
            <a:off x="10024786" y="6215009"/>
            <a:ext cx="1759040" cy="419122"/>
          </a:xfrm>
          <a:prstGeom prst="rect">
            <a:avLst/>
          </a:prstGeom>
        </p:spPr>
      </p:pic>
      <p:pic>
        <p:nvPicPr>
          <p:cNvPr id="2" name="Picture 1">
            <a:extLst>
              <a:ext uri="{FF2B5EF4-FFF2-40B4-BE49-F238E27FC236}">
                <a16:creationId xmlns:a16="http://schemas.microsoft.com/office/drawing/2014/main" id="{69D92914-2542-432F-B480-B5A5B3CEFFE6}"/>
              </a:ext>
            </a:extLst>
          </p:cNvPr>
          <p:cNvPicPr>
            <a:picLocks noChangeAspect="1"/>
          </p:cNvPicPr>
          <p:nvPr/>
        </p:nvPicPr>
        <p:blipFill>
          <a:blip r:embed="rId3"/>
          <a:stretch>
            <a:fillRect/>
          </a:stretch>
        </p:blipFill>
        <p:spPr>
          <a:xfrm>
            <a:off x="2305087" y="3251649"/>
            <a:ext cx="7039957" cy="1133633"/>
          </a:xfrm>
          <a:prstGeom prst="rect">
            <a:avLst/>
          </a:prstGeom>
        </p:spPr>
      </p:pic>
    </p:spTree>
    <p:extLst>
      <p:ext uri="{BB962C8B-B14F-4D97-AF65-F5344CB8AC3E}">
        <p14:creationId xmlns:p14="http://schemas.microsoft.com/office/powerpoint/2010/main" val="546008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8499854" y="643467"/>
            <a:ext cx="2767702" cy="997640"/>
          </a:xfrm>
        </p:spPr>
        <p:txBody>
          <a:bodyPr anchor="b">
            <a:normAutofit/>
          </a:bodyPr>
          <a:lstStyle/>
          <a:p>
            <a:pPr algn="l"/>
            <a:r>
              <a:rPr lang="en-US" sz="1600">
                <a:solidFill>
                  <a:schemeClr val="bg1">
                    <a:lumMod val="95000"/>
                  </a:schemeClr>
                </a:solidFill>
                <a:latin typeface="Arial" panose="020B0604020202020204" pitchFamily="34" charset="0"/>
                <a:cs typeface="Arial" panose="020B0604020202020204" pitchFamily="34" charset="0"/>
              </a:rPr>
              <a:t>Custom Syslog Parsing and examples</a:t>
            </a:r>
            <a:br>
              <a:rPr lang="en-US" sz="1600">
                <a:solidFill>
                  <a:schemeClr val="bg1">
                    <a:lumMod val="95000"/>
                  </a:schemeClr>
                </a:solidFill>
                <a:latin typeface="Arial" panose="020B0604020202020204" pitchFamily="34" charset="0"/>
                <a:cs typeface="Arial" panose="020B0604020202020204" pitchFamily="34" charset="0"/>
              </a:rPr>
            </a:br>
            <a:endParaRPr lang="en-US" sz="1600">
              <a:solidFill>
                <a:schemeClr val="bg1">
                  <a:lumMod val="9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CFCEBE6-73C5-48B1-93EF-896B173677D4}"/>
              </a:ext>
            </a:extLst>
          </p:cNvPr>
          <p:cNvPicPr>
            <a:picLocks noChangeAspect="1"/>
          </p:cNvPicPr>
          <p:nvPr/>
        </p:nvPicPr>
        <p:blipFill>
          <a:blip r:embed="rId2"/>
          <a:stretch>
            <a:fillRect/>
          </a:stretch>
        </p:blipFill>
        <p:spPr>
          <a:xfrm>
            <a:off x="643467" y="1138897"/>
            <a:ext cx="7212920" cy="4580205"/>
          </a:xfrm>
          <a:prstGeom prst="rect">
            <a:avLst/>
          </a:prstGeom>
        </p:spPr>
      </p:pic>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8499855" y="1641108"/>
            <a:ext cx="2767702" cy="4573426"/>
          </a:xfrm>
        </p:spPr>
        <p:txBody>
          <a:bodyPr anchor="ctr">
            <a:normAutofit/>
          </a:bodyPr>
          <a:lstStyle/>
          <a:p>
            <a:r>
              <a:rPr lang="en-US" sz="1200" dirty="0">
                <a:solidFill>
                  <a:schemeClr val="bg1">
                    <a:lumMod val="95000"/>
                  </a:schemeClr>
                </a:solidFill>
                <a:latin typeface="Arial" panose="020B0604020202020204" pitchFamily="34" charset="0"/>
                <a:cs typeface="Arial" panose="020B0604020202020204" pitchFamily="34" charset="0"/>
              </a:rPr>
              <a:t>This an example of custom Query for the </a:t>
            </a:r>
            <a:r>
              <a:rPr lang="en-US" sz="1200" dirty="0" err="1">
                <a:solidFill>
                  <a:schemeClr val="bg1">
                    <a:lumMod val="95000"/>
                  </a:schemeClr>
                </a:solidFill>
                <a:latin typeface="Arial" panose="020B0604020202020204" pitchFamily="34" charset="0"/>
                <a:cs typeface="Arial" panose="020B0604020202020204" pitchFamily="34" charset="0"/>
              </a:rPr>
              <a:t>cron</a:t>
            </a:r>
            <a:r>
              <a:rPr lang="en-US" sz="1200" dirty="0">
                <a:solidFill>
                  <a:schemeClr val="bg1">
                    <a:lumMod val="95000"/>
                  </a:schemeClr>
                </a:solidFill>
                <a:latin typeface="Arial" panose="020B0604020202020204" pitchFamily="34" charset="0"/>
                <a:cs typeface="Arial" panose="020B0604020202020204" pitchFamily="34" charset="0"/>
              </a:rPr>
              <a:t> log events</a:t>
            </a:r>
          </a:p>
        </p:txBody>
      </p:sp>
      <p:pic>
        <p:nvPicPr>
          <p:cNvPr id="6" name="Picture 5">
            <a:extLst>
              <a:ext uri="{FF2B5EF4-FFF2-40B4-BE49-F238E27FC236}">
                <a16:creationId xmlns:a16="http://schemas.microsoft.com/office/drawing/2014/main" id="{7DB1DC65-E05B-427D-9247-F55ED7926945}"/>
              </a:ext>
            </a:extLst>
          </p:cNvPr>
          <p:cNvPicPr>
            <a:picLocks noChangeAspect="1"/>
          </p:cNvPicPr>
          <p:nvPr/>
        </p:nvPicPr>
        <p:blipFill>
          <a:blip r:embed="rId3"/>
          <a:stretch>
            <a:fillRect/>
          </a:stretch>
        </p:blipFill>
        <p:spPr>
          <a:xfrm>
            <a:off x="290021" y="6201690"/>
            <a:ext cx="1759040" cy="419122"/>
          </a:xfrm>
          <a:prstGeom prst="rect">
            <a:avLst/>
          </a:prstGeom>
        </p:spPr>
      </p:pic>
    </p:spTree>
    <p:extLst>
      <p:ext uri="{BB962C8B-B14F-4D97-AF65-F5344CB8AC3E}">
        <p14:creationId xmlns:p14="http://schemas.microsoft.com/office/powerpoint/2010/main" val="1641433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2800" dirty="0">
                <a:solidFill>
                  <a:schemeClr val="bg1">
                    <a:lumMod val="95000"/>
                  </a:schemeClr>
                </a:solidFill>
                <a:latin typeface="Arial" panose="020B0604020202020204" pitchFamily="34" charset="0"/>
                <a:cs typeface="Arial" panose="020B0604020202020204" pitchFamily="34" charset="0"/>
              </a:rPr>
              <a:t>Custom Syslog Parsing and examples</a:t>
            </a:r>
            <a:br>
              <a:rPr lang="en-US" sz="2800" dirty="0">
                <a:solidFill>
                  <a:schemeClr val="bg1">
                    <a:lumMod val="95000"/>
                  </a:schemeClr>
                </a:solidFill>
                <a:latin typeface="Arial" panose="020B0604020202020204" pitchFamily="34" charset="0"/>
                <a:cs typeface="Arial" panose="020B0604020202020204" pitchFamily="34" charset="0"/>
              </a:rPr>
            </a:br>
            <a:endParaRPr lang="en-US" sz="28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913794" y="5759492"/>
            <a:ext cx="10353761" cy="501268"/>
          </a:xfrm>
        </p:spPr>
        <p:txBody>
          <a:bodyPr vert="horz" lIns="91440" tIns="45720" rIns="91440" bIns="45720" rtlCol="0">
            <a:normAutofit/>
          </a:bodyPr>
          <a:lstStyle/>
          <a:p>
            <a:pPr marL="0" indent="0" algn="ctr">
              <a:buNone/>
            </a:pPr>
            <a:r>
              <a:rPr lang="en-US" sz="1800" dirty="0">
                <a:solidFill>
                  <a:schemeClr val="bg1">
                    <a:lumMod val="95000"/>
                  </a:schemeClr>
                </a:solidFill>
                <a:latin typeface="Arial" panose="020B0604020202020204" pitchFamily="34" charset="0"/>
                <a:cs typeface="Arial" panose="020B0604020202020204" pitchFamily="34" charset="0"/>
              </a:rPr>
              <a:t>This an example of custom Query for the custom log event</a:t>
            </a:r>
          </a:p>
        </p:txBody>
      </p:sp>
      <p:pic>
        <p:nvPicPr>
          <p:cNvPr id="4" name="Picture 3">
            <a:extLst>
              <a:ext uri="{FF2B5EF4-FFF2-40B4-BE49-F238E27FC236}">
                <a16:creationId xmlns:a16="http://schemas.microsoft.com/office/drawing/2014/main" id="{7071DC9E-4BE0-4B32-8285-1EC13854DF9C}"/>
              </a:ext>
            </a:extLst>
          </p:cNvPr>
          <p:cNvPicPr>
            <a:picLocks noChangeAspect="1"/>
          </p:cNvPicPr>
          <p:nvPr/>
        </p:nvPicPr>
        <p:blipFill>
          <a:blip r:embed="rId2"/>
          <a:stretch>
            <a:fillRect/>
          </a:stretch>
        </p:blipFill>
        <p:spPr>
          <a:xfrm>
            <a:off x="673159" y="643466"/>
            <a:ext cx="10837332" cy="3928534"/>
          </a:xfrm>
          <a:prstGeom prst="rect">
            <a:avLst/>
          </a:prstGeom>
        </p:spPr>
      </p:pic>
      <p:pic>
        <p:nvPicPr>
          <p:cNvPr id="6" name="Picture 5">
            <a:extLst>
              <a:ext uri="{FF2B5EF4-FFF2-40B4-BE49-F238E27FC236}">
                <a16:creationId xmlns:a16="http://schemas.microsoft.com/office/drawing/2014/main" id="{7DB1DC65-E05B-427D-9247-F55ED7926945}"/>
              </a:ext>
            </a:extLst>
          </p:cNvPr>
          <p:cNvPicPr>
            <a:picLocks noChangeAspect="1"/>
          </p:cNvPicPr>
          <p:nvPr/>
        </p:nvPicPr>
        <p:blipFill>
          <a:blip r:embed="rId3"/>
          <a:stretch>
            <a:fillRect/>
          </a:stretch>
        </p:blipFill>
        <p:spPr>
          <a:xfrm>
            <a:off x="290021" y="6201690"/>
            <a:ext cx="1759040" cy="419122"/>
          </a:xfrm>
          <a:prstGeom prst="rect">
            <a:avLst/>
          </a:prstGeom>
        </p:spPr>
      </p:pic>
    </p:spTree>
    <p:extLst>
      <p:ext uri="{BB962C8B-B14F-4D97-AF65-F5344CB8AC3E}">
        <p14:creationId xmlns:p14="http://schemas.microsoft.com/office/powerpoint/2010/main" val="1701654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Additional Kusto Queries and Resources</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a:xfrm>
            <a:off x="838200" y="1858617"/>
            <a:ext cx="10353762" cy="4634258"/>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Kusto </a:t>
            </a:r>
            <a:r>
              <a:rPr lang="en-US" sz="2000" dirty="0" err="1">
                <a:solidFill>
                  <a:schemeClr val="bg1"/>
                </a:solidFill>
                <a:latin typeface="Arial" panose="020B0604020202020204" pitchFamily="34" charset="0"/>
                <a:cs typeface="Arial" panose="020B0604020202020204" pitchFamily="34" charset="0"/>
              </a:rPr>
              <a:t>Respositiory</a:t>
            </a:r>
            <a:r>
              <a:rPr lang="en-US" sz="2000" dirty="0">
                <a:solidFill>
                  <a:schemeClr val="bg1"/>
                </a:solidFill>
                <a:latin typeface="Arial" panose="020B0604020202020204" pitchFamily="34" charset="0"/>
                <a:cs typeface="Arial" panose="020B0604020202020204" pitchFamily="34" charset="0"/>
              </a:rPr>
              <a:t> </a:t>
            </a:r>
          </a:p>
          <a:p>
            <a:pPr lvl="1"/>
            <a:r>
              <a:rPr lang="en-US" sz="1600" dirty="0">
                <a:solidFill>
                  <a:schemeClr val="accent1">
                    <a:lumMod val="60000"/>
                    <a:lumOff val="4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https://microsoft.sharepoint.com/:f:/t/CSSSecurity2/Eo1FNiv5xzFChx5ve0uud0UBN4NbUH2ZQnyV2qPS4q0ADQ?e=VtBSN9</a:t>
            </a:r>
            <a:br>
              <a:rPr lang="en-US" sz="1600" dirty="0">
                <a:solidFill>
                  <a:schemeClr val="accent1">
                    <a:lumMod val="60000"/>
                    <a:lumOff val="40000"/>
                  </a:schemeClr>
                </a:solidFill>
                <a:latin typeface="Arial" panose="020B0604020202020204" pitchFamily="34" charset="0"/>
                <a:cs typeface="Arial" panose="020B0604020202020204" pitchFamily="34" charset="0"/>
              </a:rPr>
            </a:br>
            <a:endParaRPr lang="en-US" sz="1600" dirty="0">
              <a:solidFill>
                <a:schemeClr val="accent1">
                  <a:lumMod val="60000"/>
                  <a:lumOff val="40000"/>
                </a:schemeClr>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Kusto Cheat Sheet</a:t>
            </a:r>
          </a:p>
          <a:p>
            <a:pPr lvl="1"/>
            <a:r>
              <a:rPr lang="en-US" sz="1600" dirty="0">
                <a:solidFill>
                  <a:schemeClr val="accent1">
                    <a:lumMod val="60000"/>
                    <a:lumOff val="4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https://microsoft.sharepoint.com/:x:/t/CSSSecurity2/EebWAtSqmd5OniTe9wQgR_cBPmUaTW5-vnFlsUMNNoYZGQ?e=Uc6GgN</a:t>
            </a:r>
            <a:br>
              <a:rPr lang="en-US" sz="1600" dirty="0">
                <a:solidFill>
                  <a:schemeClr val="accent1">
                    <a:lumMod val="60000"/>
                    <a:lumOff val="40000"/>
                  </a:schemeClr>
                </a:solidFill>
                <a:latin typeface="Arial" panose="020B0604020202020204" pitchFamily="34" charset="0"/>
                <a:cs typeface="Arial" panose="020B0604020202020204" pitchFamily="34" charset="0"/>
              </a:rPr>
            </a:br>
            <a:endParaRPr lang="en-US" sz="1600" dirty="0">
              <a:solidFill>
                <a:schemeClr val="accent1">
                  <a:lumMod val="60000"/>
                  <a:lumOff val="40000"/>
                </a:schemeClr>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Kusto Visual Code Program</a:t>
            </a:r>
          </a:p>
          <a:p>
            <a:pPr lvl="1"/>
            <a:r>
              <a:rPr lang="en-US" sz="1600" dirty="0">
                <a:solidFill>
                  <a:schemeClr val="accent1">
                    <a:lumMod val="60000"/>
                    <a:lumOff val="40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https://microsoft.sharepoint.com/:f:/t/CSSSecurity2/EsGdzbHn0dBHn3p_NkAZUysBNp225eLNg6bEhINwBalrzw?e=9kUEbY</a:t>
            </a:r>
            <a:endParaRPr lang="en-US" sz="1600" dirty="0">
              <a:solidFill>
                <a:schemeClr val="accent1">
                  <a:lumMod val="60000"/>
                  <a:lumOff val="40000"/>
                </a:schemeClr>
              </a:solidFill>
              <a:latin typeface="Arial" panose="020B0604020202020204" pitchFamily="34" charset="0"/>
              <a:cs typeface="Arial" panose="020B0604020202020204" pitchFamily="34" charset="0"/>
            </a:endParaRPr>
          </a:p>
          <a:p>
            <a:pPr lvl="1"/>
            <a:endParaRPr lang="en-US" sz="16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70A8F8-900B-4784-9B90-FA85E902C57E}"/>
              </a:ext>
            </a:extLst>
          </p:cNvPr>
          <p:cNvPicPr>
            <a:picLocks noChangeAspect="1"/>
          </p:cNvPicPr>
          <p:nvPr/>
        </p:nvPicPr>
        <p:blipFill>
          <a:blip r:embed="rId5"/>
          <a:stretch>
            <a:fillRect/>
          </a:stretch>
        </p:blipFill>
        <p:spPr>
          <a:xfrm>
            <a:off x="10024786" y="6215009"/>
            <a:ext cx="1759040" cy="419122"/>
          </a:xfrm>
          <a:prstGeom prst="rect">
            <a:avLst/>
          </a:prstGeom>
        </p:spPr>
      </p:pic>
    </p:spTree>
    <p:extLst>
      <p:ext uri="{BB962C8B-B14F-4D97-AF65-F5344CB8AC3E}">
        <p14:creationId xmlns:p14="http://schemas.microsoft.com/office/powerpoint/2010/main" val="3073270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6A1E-DB54-42E3-867C-18271E1CA23E}"/>
              </a:ext>
            </a:extLst>
          </p:cNvPr>
          <p:cNvSpPr>
            <a:spLocks noGrp="1"/>
          </p:cNvSpPr>
          <p:nvPr>
            <p:ph type="title"/>
          </p:nvPr>
        </p:nvSpPr>
        <p:spPr/>
        <p:txBody>
          <a:bodyPr/>
          <a:lstStyle/>
          <a:p>
            <a:r>
              <a:rPr lang="en-US" dirty="0">
                <a:solidFill>
                  <a:schemeClr val="bg1"/>
                </a:solidFill>
              </a:rPr>
              <a:t>Where to go from here?</a:t>
            </a:r>
          </a:p>
        </p:txBody>
      </p:sp>
      <p:sp>
        <p:nvSpPr>
          <p:cNvPr id="3" name="Text Placeholder 2">
            <a:extLst>
              <a:ext uri="{FF2B5EF4-FFF2-40B4-BE49-F238E27FC236}">
                <a16:creationId xmlns:a16="http://schemas.microsoft.com/office/drawing/2014/main" id="{7587FEE5-0B93-46B0-8834-C2F8E6033931}"/>
              </a:ext>
            </a:extLst>
          </p:cNvPr>
          <p:cNvSpPr>
            <a:spLocks noGrp="1"/>
          </p:cNvSpPr>
          <p:nvPr>
            <p:ph type="body" sz="quarter" idx="10"/>
          </p:nvPr>
        </p:nvSpPr>
        <p:spPr>
          <a:xfrm>
            <a:off x="584200" y="1437481"/>
            <a:ext cx="5212080" cy="2862322"/>
          </a:xfrm>
        </p:spPr>
        <p:txBody>
          <a:bodyPr/>
          <a:lstStyle/>
          <a:p>
            <a:endParaRPr lang="en-US" sz="1800" dirty="0">
              <a:solidFill>
                <a:srgbClr val="FFFF00"/>
              </a:solidFill>
              <a:hlinkClick r:id="" action="ppaction://noaction">
                <a:extLst>
                  <a:ext uri="{A12FA001-AC4F-418D-AE19-62706E023703}">
                    <ahyp:hlinkClr xmlns:ahyp="http://schemas.microsoft.com/office/drawing/2018/hyperlinkcolor" val="tx"/>
                  </a:ext>
                </a:extLst>
              </a:hlinkClick>
            </a:endParaRPr>
          </a:p>
          <a:p>
            <a:r>
              <a:rPr lang="en-US" sz="1800" dirty="0">
                <a:solidFill>
                  <a:srgbClr val="FFFF00"/>
                </a:solidFill>
                <a:hlinkClick r:id="" action="ppaction://noaction">
                  <a:extLst>
                    <a:ext uri="{A12FA001-AC4F-418D-AE19-62706E023703}">
                      <ahyp:hlinkClr xmlns:ahyp="http://schemas.microsoft.com/office/drawing/2018/hyperlinkcolor" val="tx"/>
                    </a:ext>
                  </a:extLst>
                </a:hlinkClick>
              </a:rPr>
              <a:t>KQL documentation</a:t>
            </a:r>
            <a:endParaRPr lang="en-US" sz="1800" dirty="0">
              <a:solidFill>
                <a:srgbClr val="FFFF00"/>
              </a:solidFill>
            </a:endParaRPr>
          </a:p>
          <a:p>
            <a:r>
              <a:rPr lang="en-US" sz="1800" dirty="0">
                <a:solidFill>
                  <a:srgbClr val="FFFF00"/>
                </a:solidFill>
                <a:hlinkClick r:id="rId2">
                  <a:extLst>
                    <a:ext uri="{A12FA001-AC4F-418D-AE19-62706E023703}">
                      <ahyp:hlinkClr xmlns:ahyp="http://schemas.microsoft.com/office/drawing/2018/hyperlinkcolor" val="tx"/>
                    </a:ext>
                  </a:extLst>
                </a:hlinkClick>
              </a:rPr>
              <a:t>Pluralsight KQL course</a:t>
            </a:r>
            <a:endParaRPr lang="en-US" sz="1800" dirty="0">
              <a:solidFill>
                <a:srgbClr val="FFFF00"/>
              </a:solidFill>
            </a:endParaRPr>
          </a:p>
          <a:p>
            <a:r>
              <a:rPr lang="en-US" sz="1800" dirty="0">
                <a:solidFill>
                  <a:srgbClr val="FFFF00"/>
                </a:solidFill>
                <a:hlinkClick r:id="rId3">
                  <a:extLst>
                    <a:ext uri="{A12FA001-AC4F-418D-AE19-62706E023703}">
                      <ahyp:hlinkClr xmlns:ahyp="http://schemas.microsoft.com/office/drawing/2018/hyperlinkcolor" val="tx"/>
                    </a:ext>
                  </a:extLst>
                </a:hlinkClick>
              </a:rPr>
              <a:t>Open to use KQL playground</a:t>
            </a:r>
            <a:endParaRPr lang="en-US" sz="1800" dirty="0">
              <a:solidFill>
                <a:srgbClr val="FFFF00"/>
              </a:solidFill>
            </a:endParaRPr>
          </a:p>
          <a:p>
            <a:pPr marL="0" indent="0">
              <a:buNone/>
            </a:pPr>
            <a:endParaRPr lang="en-US" sz="1800" dirty="0">
              <a:solidFill>
                <a:srgbClr val="FFFF00"/>
              </a:solidFill>
            </a:endParaRPr>
          </a:p>
          <a:p>
            <a:pPr marL="0" indent="0">
              <a:buNone/>
            </a:pPr>
            <a:r>
              <a:rPr lang="en-US" sz="1800" u="sng" dirty="0">
                <a:solidFill>
                  <a:srgbClr val="FFFF00"/>
                </a:solidFill>
                <a:hlinkClick r:id="rId4">
                  <a:extLst>
                    <a:ext uri="{A12FA001-AC4F-418D-AE19-62706E023703}">
                      <ahyp:hlinkClr xmlns:ahyp="http://schemas.microsoft.com/office/drawing/2018/hyperlinkcolor" val="tx"/>
                    </a:ext>
                  </a:extLst>
                </a:hlinkClick>
              </a:rPr>
              <a:t> </a:t>
            </a:r>
            <a:endParaRPr lang="en-US" sz="1800" dirty="0">
              <a:solidFill>
                <a:srgbClr val="FFFF00"/>
              </a:solidFill>
            </a:endParaRPr>
          </a:p>
          <a:p>
            <a:pPr marL="0" indent="0">
              <a:buNone/>
            </a:pPr>
            <a:endParaRPr lang="en-US" sz="1800" dirty="0">
              <a:solidFill>
                <a:srgbClr val="FFFF00"/>
              </a:solidFill>
            </a:endParaRPr>
          </a:p>
        </p:txBody>
      </p:sp>
    </p:spTree>
    <p:extLst>
      <p:ext uri="{BB962C8B-B14F-4D97-AF65-F5344CB8AC3E}">
        <p14:creationId xmlns:p14="http://schemas.microsoft.com/office/powerpoint/2010/main" val="7878197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EEEBA6-0E11-4FE1-851E-7BD651F8DB5C}"/>
              </a:ext>
            </a:extLst>
          </p:cNvPr>
          <p:cNvSpPr>
            <a:spLocks noGrp="1"/>
          </p:cNvSpPr>
          <p:nvPr>
            <p:ph type="title"/>
          </p:nvPr>
        </p:nvSpPr>
        <p:spPr/>
        <p:txBody>
          <a:bodyPr>
            <a:normAutofit/>
          </a:bodyPr>
          <a:lstStyle/>
          <a:p>
            <a:r>
              <a:rPr lang="en-US" b="1" dirty="0">
                <a:solidFill>
                  <a:schemeClr val="bg1"/>
                </a:solidFill>
                <a:latin typeface="Arial" panose="020B0604020202020204" pitchFamily="34" charset="0"/>
                <a:cs typeface="Arial" panose="020B0604020202020204" pitchFamily="34" charset="0"/>
              </a:rPr>
              <a:t>KQL </a:t>
            </a:r>
            <a:r>
              <a:rPr lang="en-US" dirty="0">
                <a:solidFill>
                  <a:schemeClr val="bg1"/>
                </a:solidFill>
                <a:latin typeface="Arial" panose="020B0604020202020204" pitchFamily="34" charset="0"/>
                <a:cs typeface="Arial" panose="020B0604020202020204" pitchFamily="34" charset="0"/>
              </a:rPr>
              <a:t>Column Types</a:t>
            </a:r>
          </a:p>
        </p:txBody>
      </p:sp>
      <p:sp>
        <p:nvSpPr>
          <p:cNvPr id="3" name="Content Placeholder 2">
            <a:extLst>
              <a:ext uri="{FF2B5EF4-FFF2-40B4-BE49-F238E27FC236}">
                <a16:creationId xmlns:a16="http://schemas.microsoft.com/office/drawing/2014/main" id="{B44C7940-678D-4090-AC05-21382D020270}"/>
              </a:ext>
            </a:extLst>
          </p:cNvPr>
          <p:cNvSpPr>
            <a:spLocks noGrp="1"/>
          </p:cNvSpPr>
          <p:nvPr>
            <p:ph type="body" sz="quarter" idx="10"/>
          </p:nvPr>
        </p:nvSpPr>
        <p:spPr>
          <a:xfrm>
            <a:off x="584200" y="1435497"/>
            <a:ext cx="11018520" cy="4135570"/>
          </a:xfrm>
        </p:spPr>
        <p:txBody>
          <a:bodyPr>
            <a:noAutofit/>
          </a:bodyPr>
          <a:lstStyle/>
          <a:p>
            <a:pPr marL="0" indent="0">
              <a:buNone/>
            </a:pPr>
            <a:r>
              <a:rPr lang="en-US" sz="2600" b="1" dirty="0">
                <a:solidFill>
                  <a:schemeClr val="bg1"/>
                </a:solidFill>
                <a:latin typeface="Arial" panose="020B0604020202020204" pitchFamily="34" charset="0"/>
                <a:cs typeface="Arial" panose="020B0604020202020204" pitchFamily="34" charset="0"/>
              </a:rPr>
              <a:t>Basic</a:t>
            </a:r>
          </a:p>
          <a:p>
            <a:pPr lvl="1"/>
            <a:r>
              <a:rPr lang="en-US" sz="2200" b="1" dirty="0">
                <a:solidFill>
                  <a:schemeClr val="bg1"/>
                </a:solidFill>
                <a:latin typeface="Arial" panose="020B0604020202020204" pitchFamily="34" charset="0"/>
                <a:cs typeface="Arial" panose="020B0604020202020204" pitchFamily="34" charset="0"/>
              </a:rPr>
              <a:t>int, long, real</a:t>
            </a:r>
            <a:r>
              <a:rPr lang="en-US" sz="2200" dirty="0">
                <a:solidFill>
                  <a:schemeClr val="bg1"/>
                </a:solidFill>
                <a:latin typeface="Arial" panose="020B0604020202020204" pitchFamily="34" charset="0"/>
                <a:cs typeface="Arial" panose="020B0604020202020204" pitchFamily="34" charset="0"/>
              </a:rPr>
              <a:t>: 5, 5.3 </a:t>
            </a:r>
            <a:endParaRPr lang="en-US" sz="2200" b="1" dirty="0">
              <a:solidFill>
                <a:schemeClr val="bg1"/>
              </a:solidFill>
              <a:latin typeface="Arial" panose="020B0604020202020204" pitchFamily="34" charset="0"/>
              <a:cs typeface="Arial" panose="020B0604020202020204" pitchFamily="34" charset="0"/>
            </a:endParaRPr>
          </a:p>
          <a:p>
            <a:pPr lvl="1"/>
            <a:r>
              <a:rPr lang="en-US" sz="2200" b="1" dirty="0">
                <a:solidFill>
                  <a:schemeClr val="bg1"/>
                </a:solidFill>
                <a:latin typeface="Arial" panose="020B0604020202020204" pitchFamily="34" charset="0"/>
                <a:cs typeface="Arial" panose="020B0604020202020204" pitchFamily="34" charset="0"/>
              </a:rPr>
              <a:t>bool</a:t>
            </a:r>
            <a:r>
              <a:rPr lang="en-US" sz="2200" dirty="0">
                <a:solidFill>
                  <a:schemeClr val="bg1"/>
                </a:solidFill>
                <a:latin typeface="Arial" panose="020B0604020202020204" pitchFamily="34" charset="0"/>
                <a:cs typeface="Arial" panose="020B0604020202020204" pitchFamily="34" charset="0"/>
              </a:rPr>
              <a:t>: true, false </a:t>
            </a:r>
          </a:p>
          <a:p>
            <a:pPr lvl="1"/>
            <a:r>
              <a:rPr lang="en-US" sz="2200" b="1" dirty="0">
                <a:solidFill>
                  <a:schemeClr val="bg1"/>
                </a:solidFill>
                <a:latin typeface="Arial" panose="020B0604020202020204" pitchFamily="34" charset="0"/>
                <a:cs typeface="Arial" panose="020B0604020202020204" pitchFamily="34" charset="0"/>
              </a:rPr>
              <a:t>string</a:t>
            </a:r>
            <a:r>
              <a:rPr lang="en-US" sz="2200" dirty="0">
                <a:solidFill>
                  <a:schemeClr val="bg1"/>
                </a:solidFill>
                <a:latin typeface="Arial" panose="020B0604020202020204" pitchFamily="34" charset="0"/>
                <a:cs typeface="Arial" panose="020B0604020202020204" pitchFamily="34" charset="0"/>
              </a:rPr>
              <a:t>: “example”, ‘example’</a:t>
            </a:r>
          </a:p>
          <a:p>
            <a:pPr lvl="1"/>
            <a:r>
              <a:rPr lang="en-US" sz="2200" b="1" dirty="0" err="1">
                <a:solidFill>
                  <a:schemeClr val="bg1"/>
                </a:solidFill>
                <a:latin typeface="Arial" panose="020B0604020202020204" pitchFamily="34" charset="0"/>
                <a:cs typeface="Arial" panose="020B0604020202020204" pitchFamily="34" charset="0"/>
              </a:rPr>
              <a:t>guid</a:t>
            </a:r>
            <a:r>
              <a:rPr lang="en-US" sz="2200" dirty="0">
                <a:solidFill>
                  <a:schemeClr val="bg1"/>
                </a:solidFill>
                <a:latin typeface="Arial" panose="020B0604020202020204" pitchFamily="34" charset="0"/>
                <a:cs typeface="Arial" panose="020B0604020202020204" pitchFamily="34" charset="0"/>
              </a:rPr>
              <a:t>: 57e2411d-ad2f-4646-a52d-6f654d6abc40</a:t>
            </a:r>
          </a:p>
          <a:p>
            <a:pPr marL="0" indent="0">
              <a:spcBef>
                <a:spcPts val="1200"/>
              </a:spcBef>
              <a:buNone/>
            </a:pPr>
            <a:r>
              <a:rPr lang="en-US" sz="2600" b="1" dirty="0">
                <a:solidFill>
                  <a:schemeClr val="bg1"/>
                </a:solidFill>
                <a:latin typeface="Arial" panose="020B0604020202020204" pitchFamily="34" charset="0"/>
                <a:cs typeface="Arial" panose="020B0604020202020204" pitchFamily="34" charset="0"/>
              </a:rPr>
              <a:t>Time</a:t>
            </a:r>
          </a:p>
          <a:p>
            <a:pPr lvl="1"/>
            <a:r>
              <a:rPr lang="en-US" sz="2200" b="1" dirty="0">
                <a:solidFill>
                  <a:schemeClr val="bg1"/>
                </a:solidFill>
                <a:latin typeface="Arial" panose="020B0604020202020204" pitchFamily="34" charset="0"/>
                <a:cs typeface="Arial" panose="020B0604020202020204" pitchFamily="34" charset="0"/>
              </a:rPr>
              <a:t>datetime</a:t>
            </a:r>
            <a:r>
              <a:rPr lang="en-US" sz="2200" dirty="0">
                <a:solidFill>
                  <a:schemeClr val="bg1"/>
                </a:solidFill>
                <a:latin typeface="Arial" panose="020B0604020202020204" pitchFamily="34" charset="0"/>
                <a:cs typeface="Arial" panose="020B0604020202020204" pitchFamily="34" charset="0"/>
              </a:rPr>
              <a:t>: datetime(2016-11-20 22:30:15.4), now(), ago(4d)</a:t>
            </a:r>
          </a:p>
          <a:p>
            <a:pPr lvl="1"/>
            <a:r>
              <a:rPr lang="en-US" sz="2200" b="1" dirty="0">
                <a:solidFill>
                  <a:schemeClr val="bg1"/>
                </a:solidFill>
                <a:latin typeface="Arial" panose="020B0604020202020204" pitchFamily="34" charset="0"/>
                <a:cs typeface="Arial" panose="020B0604020202020204" pitchFamily="34" charset="0"/>
              </a:rPr>
              <a:t>timespan</a:t>
            </a:r>
            <a:r>
              <a:rPr lang="en-US" sz="2200" dirty="0">
                <a:solidFill>
                  <a:schemeClr val="bg1"/>
                </a:solidFill>
                <a:latin typeface="Arial" panose="020B0604020202020204" pitchFamily="34" charset="0"/>
                <a:cs typeface="Arial" panose="020B0604020202020204" pitchFamily="34" charset="0"/>
              </a:rPr>
              <a:t>: 2d, 20m, time(1.13:20:05.10), 100ms</a:t>
            </a:r>
          </a:p>
          <a:p>
            <a:pPr marL="0" indent="0">
              <a:spcBef>
                <a:spcPts val="1200"/>
              </a:spcBef>
              <a:buNone/>
            </a:pPr>
            <a:r>
              <a:rPr lang="en-US" sz="2600" b="1" dirty="0">
                <a:solidFill>
                  <a:schemeClr val="bg1"/>
                </a:solidFill>
                <a:latin typeface="Arial" panose="020B0604020202020204" pitchFamily="34" charset="0"/>
                <a:cs typeface="Arial" panose="020B0604020202020204" pitchFamily="34" charset="0"/>
              </a:rPr>
              <a:t>Complex</a:t>
            </a:r>
          </a:p>
          <a:p>
            <a:pPr lvl="1"/>
            <a:r>
              <a:rPr lang="en-US" sz="2200" b="1" dirty="0">
                <a:solidFill>
                  <a:schemeClr val="bg1"/>
                </a:solidFill>
                <a:latin typeface="Arial" panose="020B0604020202020204" pitchFamily="34" charset="0"/>
                <a:cs typeface="Arial" panose="020B0604020202020204" pitchFamily="34" charset="0"/>
              </a:rPr>
              <a:t>dynamic</a:t>
            </a:r>
            <a:r>
              <a:rPr lang="en-US" sz="2200" dirty="0">
                <a:solidFill>
                  <a:schemeClr val="bg1"/>
                </a:solidFill>
                <a:latin typeface="Arial" panose="020B0604020202020204" pitchFamily="34" charset="0"/>
                <a:cs typeface="Arial" panose="020B0604020202020204" pitchFamily="34" charset="0"/>
              </a:rPr>
              <a:t>: JSON format</a:t>
            </a:r>
          </a:p>
        </p:txBody>
      </p:sp>
    </p:spTree>
    <p:extLst>
      <p:ext uri="{BB962C8B-B14F-4D97-AF65-F5344CB8AC3E}">
        <p14:creationId xmlns:p14="http://schemas.microsoft.com/office/powerpoint/2010/main" val="24903161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06F5-9F65-4C8B-8D32-7C72AEC45FB2}"/>
              </a:ext>
            </a:extLst>
          </p:cNvPr>
          <p:cNvSpPr>
            <a:spLocks noGrp="1"/>
          </p:cNvSpPr>
          <p:nvPr>
            <p:ph type="title"/>
          </p:nvPr>
        </p:nvSpPr>
        <p:spPr/>
        <p:txBody>
          <a:bodyPr>
            <a:normAutofit/>
          </a:bodyPr>
          <a:lstStyle/>
          <a:p>
            <a:r>
              <a:rPr lang="en-US" b="1" dirty="0">
                <a:solidFill>
                  <a:schemeClr val="bg1"/>
                </a:solidFill>
              </a:rPr>
              <a:t>‘where’ </a:t>
            </a:r>
            <a:r>
              <a:rPr lang="en-US" dirty="0">
                <a:solidFill>
                  <a:schemeClr val="bg1"/>
                </a:solidFill>
              </a:rPr>
              <a:t>command</a:t>
            </a:r>
          </a:p>
        </p:txBody>
      </p:sp>
      <p:sp>
        <p:nvSpPr>
          <p:cNvPr id="3" name="Content Placeholder 2">
            <a:extLst>
              <a:ext uri="{FF2B5EF4-FFF2-40B4-BE49-F238E27FC236}">
                <a16:creationId xmlns:a16="http://schemas.microsoft.com/office/drawing/2014/main" id="{6321BDBE-20C2-465E-A95B-501E7D15290E}"/>
              </a:ext>
            </a:extLst>
          </p:cNvPr>
          <p:cNvSpPr>
            <a:spLocks noGrp="1"/>
          </p:cNvSpPr>
          <p:nvPr>
            <p:ph type="body" sz="quarter" idx="10"/>
          </p:nvPr>
        </p:nvSpPr>
        <p:spPr>
          <a:xfrm>
            <a:off x="838200" y="1967770"/>
            <a:ext cx="11018520" cy="2308324"/>
          </a:xfrm>
        </p:spPr>
        <p:txBody>
          <a:bodyPr>
            <a:noAutofit/>
          </a:bodyPr>
          <a:lstStyle/>
          <a:p>
            <a:pPr marL="0" indent="0">
              <a:buNone/>
            </a:pPr>
            <a:r>
              <a:rPr lang="en-US" sz="2200" dirty="0">
                <a:solidFill>
                  <a:schemeClr val="bg1"/>
                </a:solidFill>
              </a:rPr>
              <a:t>Filters a table to the subset of rows that satisfy a predicate.</a:t>
            </a:r>
          </a:p>
          <a:p>
            <a:pPr marL="0" indent="0">
              <a:buNone/>
            </a:pPr>
            <a:endParaRPr lang="en-US" sz="2200" dirty="0">
              <a:solidFill>
                <a:schemeClr val="bg1"/>
              </a:solidFill>
            </a:endParaRPr>
          </a:p>
          <a:p>
            <a:pPr marL="0" indent="0">
              <a:buNone/>
            </a:pPr>
            <a:r>
              <a:rPr lang="en-US" sz="2200" dirty="0">
                <a:solidFill>
                  <a:schemeClr val="bg1"/>
                </a:solidFill>
              </a:rPr>
              <a:t>Syntax: 		</a:t>
            </a:r>
            <a:r>
              <a:rPr lang="en-US" sz="2200" i="1" dirty="0">
                <a:solidFill>
                  <a:schemeClr val="bg1"/>
                </a:solidFill>
              </a:rPr>
              <a:t>T | where Predicate</a:t>
            </a:r>
          </a:p>
          <a:p>
            <a:pPr marL="0" indent="0">
              <a:buNone/>
            </a:pPr>
            <a:r>
              <a:rPr lang="en-US" sz="2200" dirty="0">
                <a:solidFill>
                  <a:schemeClr val="bg1"/>
                </a:solidFill>
              </a:rPr>
              <a:t>Examples: 	</a:t>
            </a:r>
            <a:r>
              <a:rPr lang="en-US" sz="2200" i="1" dirty="0" err="1">
                <a:solidFill>
                  <a:schemeClr val="bg1"/>
                </a:solidFill>
              </a:rPr>
              <a:t>SecurityEvent</a:t>
            </a:r>
            <a:r>
              <a:rPr lang="en-US" sz="2200" i="1" dirty="0">
                <a:solidFill>
                  <a:schemeClr val="bg1"/>
                </a:solidFill>
              </a:rPr>
              <a:t> | where </a:t>
            </a:r>
            <a:r>
              <a:rPr lang="en-US" sz="2200" i="1" dirty="0" err="1">
                <a:solidFill>
                  <a:schemeClr val="bg1"/>
                </a:solidFill>
              </a:rPr>
              <a:t>TimeGenerated</a:t>
            </a:r>
            <a:r>
              <a:rPr lang="en-US" sz="2200" i="1" dirty="0">
                <a:solidFill>
                  <a:schemeClr val="bg1"/>
                </a:solidFill>
              </a:rPr>
              <a:t> &gt; ago(1d)</a:t>
            </a:r>
          </a:p>
          <a:p>
            <a:r>
              <a:rPr lang="en-US" sz="2200" i="1" dirty="0">
                <a:solidFill>
                  <a:schemeClr val="bg1"/>
                </a:solidFill>
              </a:rPr>
              <a:t>		 </a:t>
            </a:r>
            <a:r>
              <a:rPr lang="en-US" sz="2200" i="1" dirty="0" err="1">
                <a:solidFill>
                  <a:schemeClr val="bg1"/>
                </a:solidFill>
              </a:rPr>
              <a:t>SecurityEvent</a:t>
            </a:r>
            <a:r>
              <a:rPr lang="en-US" sz="2200" i="1" dirty="0">
                <a:solidFill>
                  <a:schemeClr val="bg1"/>
                </a:solidFill>
              </a:rPr>
              <a:t> | where * contains “Kusto”</a:t>
            </a:r>
          </a:p>
          <a:p>
            <a:pPr marL="0" indent="0">
              <a:buNone/>
            </a:pPr>
            <a:endParaRPr lang="en-US" sz="2200" i="1" dirty="0">
              <a:solidFill>
                <a:schemeClr val="bg1"/>
              </a:solidFill>
            </a:endParaRPr>
          </a:p>
          <a:p>
            <a:pPr marL="342900" indent="-342900">
              <a:buFont typeface="Arial" panose="020B0604020202020204" pitchFamily="34" charset="0"/>
              <a:buChar char="•"/>
            </a:pPr>
            <a:r>
              <a:rPr lang="en-US" sz="2200" b="1" dirty="0">
                <a:solidFill>
                  <a:schemeClr val="bg1"/>
                </a:solidFill>
              </a:rPr>
              <a:t>String predicates</a:t>
            </a:r>
            <a:r>
              <a:rPr lang="en-US" sz="2200" dirty="0">
                <a:solidFill>
                  <a:schemeClr val="bg1"/>
                </a:solidFill>
              </a:rPr>
              <a:t>: ==, has, contains, </a:t>
            </a:r>
            <a:r>
              <a:rPr lang="en-US" sz="2200" dirty="0" err="1">
                <a:solidFill>
                  <a:schemeClr val="bg1"/>
                </a:solidFill>
              </a:rPr>
              <a:t>startswith</a:t>
            </a:r>
            <a:r>
              <a:rPr lang="en-US" sz="2200" dirty="0">
                <a:solidFill>
                  <a:schemeClr val="bg1"/>
                </a:solidFill>
              </a:rPr>
              <a:t>, </a:t>
            </a:r>
            <a:r>
              <a:rPr lang="en-US" sz="2200" dirty="0" err="1">
                <a:solidFill>
                  <a:schemeClr val="bg1"/>
                </a:solidFill>
              </a:rPr>
              <a:t>endswith</a:t>
            </a:r>
            <a:r>
              <a:rPr lang="en-US" sz="2200" dirty="0">
                <a:solidFill>
                  <a:schemeClr val="bg1"/>
                </a:solidFill>
              </a:rPr>
              <a:t>, matches regex, </a:t>
            </a:r>
            <a:r>
              <a:rPr lang="en-US" sz="2200" dirty="0" err="1">
                <a:solidFill>
                  <a:schemeClr val="bg1"/>
                </a:solidFill>
              </a:rPr>
              <a:t>etc</a:t>
            </a:r>
            <a:endParaRPr lang="en-US" sz="2200" dirty="0">
              <a:solidFill>
                <a:schemeClr val="bg1"/>
              </a:solidFill>
            </a:endParaRPr>
          </a:p>
          <a:p>
            <a:pPr marL="342900" indent="-342900">
              <a:buFont typeface="Arial" panose="020B0604020202020204" pitchFamily="34" charset="0"/>
              <a:buChar char="•"/>
            </a:pPr>
            <a:r>
              <a:rPr lang="en-US" sz="2200" b="1" dirty="0">
                <a:solidFill>
                  <a:schemeClr val="bg1"/>
                </a:solidFill>
              </a:rPr>
              <a:t>Numeric/Date predicates</a:t>
            </a:r>
            <a:r>
              <a:rPr lang="en-US" sz="2200" dirty="0">
                <a:solidFill>
                  <a:schemeClr val="bg1"/>
                </a:solidFill>
              </a:rPr>
              <a:t>: ==, !=, &lt;, &gt;, &lt;=, &gt;=</a:t>
            </a:r>
          </a:p>
          <a:p>
            <a:pPr marL="342900" indent="-342900">
              <a:buFont typeface="Arial" panose="020B0604020202020204" pitchFamily="34" charset="0"/>
              <a:buChar char="•"/>
            </a:pPr>
            <a:r>
              <a:rPr lang="en-US" sz="2200" b="1" dirty="0">
                <a:solidFill>
                  <a:schemeClr val="bg1"/>
                </a:solidFill>
              </a:rPr>
              <a:t>Empty predicates</a:t>
            </a:r>
            <a:r>
              <a:rPr lang="en-US" sz="2200" dirty="0">
                <a:solidFill>
                  <a:schemeClr val="bg1"/>
                </a:solidFill>
              </a:rPr>
              <a:t>: </a:t>
            </a:r>
            <a:r>
              <a:rPr lang="en-US" sz="2200" dirty="0" err="1">
                <a:solidFill>
                  <a:schemeClr val="bg1"/>
                </a:solidFill>
              </a:rPr>
              <a:t>isempty</a:t>
            </a:r>
            <a:r>
              <a:rPr lang="en-US" sz="2200" dirty="0">
                <a:solidFill>
                  <a:schemeClr val="bg1"/>
                </a:solidFill>
              </a:rPr>
              <a:t>(), </a:t>
            </a:r>
            <a:r>
              <a:rPr lang="en-US" sz="2200" dirty="0" err="1">
                <a:solidFill>
                  <a:schemeClr val="bg1"/>
                </a:solidFill>
              </a:rPr>
              <a:t>notempty</a:t>
            </a:r>
            <a:r>
              <a:rPr lang="en-US" sz="2200" dirty="0">
                <a:solidFill>
                  <a:schemeClr val="bg1"/>
                </a:solidFill>
              </a:rPr>
              <a:t>(), </a:t>
            </a:r>
            <a:r>
              <a:rPr lang="en-US" sz="2200" dirty="0" err="1">
                <a:solidFill>
                  <a:schemeClr val="bg1"/>
                </a:solidFill>
              </a:rPr>
              <a:t>isnull</a:t>
            </a:r>
            <a:r>
              <a:rPr lang="en-US" sz="2200" dirty="0">
                <a:solidFill>
                  <a:schemeClr val="bg1"/>
                </a:solidFill>
              </a:rPr>
              <a:t>(), </a:t>
            </a:r>
            <a:r>
              <a:rPr lang="en-US" sz="2200" dirty="0" err="1">
                <a:solidFill>
                  <a:schemeClr val="bg1"/>
                </a:solidFill>
              </a:rPr>
              <a:t>notnull</a:t>
            </a:r>
            <a:r>
              <a:rPr lang="en-US" sz="2200" dirty="0">
                <a:solidFill>
                  <a:schemeClr val="bg1"/>
                </a:solidFill>
              </a:rPr>
              <a:t>()</a:t>
            </a:r>
          </a:p>
        </p:txBody>
      </p:sp>
    </p:spTree>
    <p:extLst>
      <p:ext uri="{BB962C8B-B14F-4D97-AF65-F5344CB8AC3E}">
        <p14:creationId xmlns:p14="http://schemas.microsoft.com/office/powerpoint/2010/main" val="372025076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 Template" id="{4E5399CC-5A17-41E5-BF70-657769740E86}" vid="{765ECC20-00EE-4C85-BDE0-2CF71C35B9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3827</Words>
  <Application>Microsoft Office PowerPoint</Application>
  <PresentationFormat>Widescreen</PresentationFormat>
  <Paragraphs>533</Paragraphs>
  <Slides>74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Consolas</vt:lpstr>
      <vt:lpstr>Segoe UI Semilight</vt:lpstr>
      <vt:lpstr>Wingdings</vt:lpstr>
      <vt:lpstr>Office Theme</vt:lpstr>
      <vt:lpstr>Kusto Scripting Module</vt:lpstr>
      <vt:lpstr>Kusto Query Language</vt:lpstr>
      <vt:lpstr>Kusto Query Language</vt:lpstr>
      <vt:lpstr>Kusto Query Language</vt:lpstr>
      <vt:lpstr>KQL Agenda</vt:lpstr>
      <vt:lpstr>PowerPoint Presentation</vt:lpstr>
      <vt:lpstr>Language structure and syntax</vt:lpstr>
      <vt:lpstr>KQL Column Types</vt:lpstr>
      <vt:lpstr>‘where’ command</vt:lpstr>
      <vt:lpstr>Where command</vt:lpstr>
      <vt:lpstr>‘where’ exercise</vt:lpstr>
      <vt:lpstr>‘limit’ command</vt:lpstr>
      <vt:lpstr>Queries (Kusto)</vt:lpstr>
      <vt:lpstr>Queries (Kusto)</vt:lpstr>
      <vt:lpstr>Queries (Kusto)</vt:lpstr>
      <vt:lpstr>Queries (Kusto)</vt:lpstr>
      <vt:lpstr>Queries (Kusto)</vt:lpstr>
      <vt:lpstr>Queries (Kusto)</vt:lpstr>
      <vt:lpstr>Queries (Kusto)</vt:lpstr>
      <vt:lpstr>Queries (Kusto)</vt:lpstr>
      <vt:lpstr>Queries (Kusto)</vt:lpstr>
      <vt:lpstr>LAB One</vt:lpstr>
      <vt:lpstr>‘count’ command</vt:lpstr>
      <vt:lpstr>Queries (Kusto)</vt:lpstr>
      <vt:lpstr>‘count’ exercise</vt:lpstr>
      <vt:lpstr>‘limit’ &amp; ‘count’ exercise</vt:lpstr>
      <vt:lpstr>‘summarize’ command</vt:lpstr>
      <vt:lpstr>‘summarize’ exercise</vt:lpstr>
      <vt:lpstr>More ‘summarize’ examples</vt:lpstr>
      <vt:lpstr>LAB Two</vt:lpstr>
      <vt:lpstr>Quiz</vt:lpstr>
      <vt:lpstr>‘summarize’: bin and time series</vt:lpstr>
      <vt:lpstr>‘bin’ exercise</vt:lpstr>
      <vt:lpstr>LAB Three</vt:lpstr>
      <vt:lpstr>‘extend’ command</vt:lpstr>
      <vt:lpstr>Queries (Kusto)</vt:lpstr>
      <vt:lpstr>‘project’ command</vt:lpstr>
      <vt:lpstr>‘extend’ &amp; ‘project’ exercise</vt:lpstr>
      <vt:lpstr>‘distinct’ command</vt:lpstr>
      <vt:lpstr>Queries (Kusto)</vt:lpstr>
      <vt:lpstr>‘order by’ &amp; ‘top’ operator</vt:lpstr>
      <vt:lpstr>‘order by’ / ‘top’ exercise</vt:lpstr>
      <vt:lpstr>LAB Four</vt:lpstr>
      <vt:lpstr>‘extract’ function</vt:lpstr>
      <vt:lpstr>Queries (Kusto)</vt:lpstr>
      <vt:lpstr>‘let’ statement</vt:lpstr>
      <vt:lpstr>‘let’ statement</vt:lpstr>
      <vt:lpstr>‘let’ statement</vt:lpstr>
      <vt:lpstr>‘let’ statement</vt:lpstr>
      <vt:lpstr>‘let’ statement</vt:lpstr>
      <vt:lpstr>‘let’ statement</vt:lpstr>
      <vt:lpstr>‘union’ operator</vt:lpstr>
      <vt:lpstr>‘union’ exercise</vt:lpstr>
      <vt:lpstr>LAB Five</vt:lpstr>
      <vt:lpstr>‘join’ operator</vt:lpstr>
      <vt:lpstr>Queries (Kusto)</vt:lpstr>
      <vt:lpstr>Queries (Kusto)</vt:lpstr>
      <vt:lpstr>Queries (Kusto)</vt:lpstr>
      <vt:lpstr>Kusto Explorer</vt:lpstr>
      <vt:lpstr>Database Cluster Connections</vt:lpstr>
      <vt:lpstr>Databases</vt:lpstr>
      <vt:lpstr>Tables and Records</vt:lpstr>
      <vt:lpstr>Basic Kusto Query</vt:lpstr>
      <vt:lpstr>Major Query Elements</vt:lpstr>
      <vt:lpstr>Common Tables and Data</vt:lpstr>
      <vt:lpstr>Common Tables and Data</vt:lpstr>
      <vt:lpstr>Common Tables and Data</vt:lpstr>
      <vt:lpstr>Common Tables and Data</vt:lpstr>
      <vt:lpstr>Common Tables and Data</vt:lpstr>
      <vt:lpstr>Common Tables and Data</vt:lpstr>
      <vt:lpstr>Custom Syslog Parsing and examples </vt:lpstr>
      <vt:lpstr>Custom Syslog Parsing and examples </vt:lpstr>
      <vt:lpstr>Additional Kusto Queries and Resources</vt:lpstr>
      <vt:lpstr>Where to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Kusto Scripting Module</dc:title>
  <dc:creator>Roger Fleming</dc:creator>
  <cp:lastModifiedBy>Roger Fleming</cp:lastModifiedBy>
  <cp:revision>7</cp:revision>
  <dcterms:created xsi:type="dcterms:W3CDTF">2020-01-10T01:40:11Z</dcterms:created>
  <dcterms:modified xsi:type="dcterms:W3CDTF">2020-01-18T05:14:25Z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roflemin@microsoft.com</vt:lpwstr>
  </property>
  <property fmtid="{D5CDD505-2E9C-101B-9397-08002B2CF9AE}" pid="5" name="MSIP_Label_f42aa342-8706-4288-bd11-ebb85995028c_SetDate">
    <vt:lpwstr>2020-01-10T02:00:35.5737621Z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a286cbce-74f0-4c67-b75e-898913f43f3c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