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1916" r:id="rId3"/>
    <p:sldId id="1917" r:id="rId4"/>
    <p:sldId id="1918" r:id="rId5"/>
    <p:sldId id="1919" r:id="rId6"/>
    <p:sldId id="1920" r:id="rId7"/>
    <p:sldId id="1921" r:id="rId8"/>
    <p:sldId id="1922" r:id="rId9"/>
    <p:sldId id="1883" r:id="rId10"/>
    <p:sldId id="1923" r:id="rId11"/>
    <p:sldId id="1924" r:id="rId12"/>
    <p:sldId id="1925" r:id="rId13"/>
    <p:sldId id="1926" r:id="rId14"/>
    <p:sldId id="1927" r:id="rId15"/>
    <p:sldId id="1935" r:id="rId16"/>
    <p:sldId id="1928" r:id="rId17"/>
    <p:sldId id="1929" r:id="rId18"/>
    <p:sldId id="1930" r:id="rId19"/>
    <p:sldId id="1931" r:id="rId20"/>
    <p:sldId id="1932" r:id="rId21"/>
    <p:sldId id="1933" r:id="rId22"/>
    <p:sldId id="1934" r:id="rId23"/>
    <p:sldId id="1997" r:id="rId24"/>
    <p:sldId id="1998" r:id="rId25"/>
    <p:sldId id="1999" r:id="rId26"/>
    <p:sldId id="20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98" d="100"/>
          <a:sy n="98" d="100"/>
        </p:scale>
        <p:origin x="5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2BBF-23A2-48D2-AA89-3E83A40B3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74A898-E1E9-44E2-A0BF-BFE07C2D9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8D5528-7847-4E7E-96BC-85AED3AD0834}"/>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AE299E94-D126-4781-BE60-D3153628A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B402F-F8F4-4D91-B853-FBDDCF44B076}"/>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63573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8505-39A0-412E-86E6-2A3EFD59B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5560F-A439-4977-A729-FB8BFF2ED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8541E-2E35-478E-B3EE-168C58D4A858}"/>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3C83B476-323B-432C-BB90-3C0DF9B1E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584E2-B9F5-48C5-A1BB-E32BDABA2296}"/>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27100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B0496-BE2E-40B5-8165-11A603838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4D45E9-4320-4ECD-B251-27D1A5B68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56F4A-910B-41F2-B943-EE864017D92F}"/>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D6A02AF2-221A-4E0C-B760-5C8E4F57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67524-3303-46C5-AE59-0BC483315418}"/>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05674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900E-778B-4275-A569-0342BFBCD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77E61-74EF-4593-9ED7-47C7B2274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2BD22-2EDD-4EEB-8CD4-8BB6FFE27686}"/>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0A679BB5-1578-494C-97B1-8824636FA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2678-E4CA-482C-8848-D4C95ECE35F7}"/>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2968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EC55-18FA-4ED4-B1BF-BDB6A1957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D6927-9009-44DF-9CF5-4FB2E5BFE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A4344-DA0E-42DA-BF72-D3986370C8D0}"/>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5A4ADA5E-A3DF-40F3-8941-3A5F570FB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D92BD-8BFF-41CC-96DD-45585C9E13FB}"/>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253467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B4EE-D991-4FB0-88F5-593C0BD80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1A29C-AF90-4725-985B-9A4B5EA3A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F0B32-A9B1-464E-BA16-7FE45B9D9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29D3B-479F-4DF2-A27A-85886DEA69DA}"/>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6" name="Footer Placeholder 5">
            <a:extLst>
              <a:ext uri="{FF2B5EF4-FFF2-40B4-BE49-F238E27FC236}">
                <a16:creationId xmlns:a16="http://schemas.microsoft.com/office/drawing/2014/main" id="{AFCC2A7A-8A7A-4BE7-8280-CEE9B3A00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DE664-7990-44DA-AD1C-7D3BEADF7458}"/>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91844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FFE-A551-4178-9FBF-29C7EB167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25B735-67B3-44E0-98EC-F1B93E955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6963E-3B50-427F-BBBA-E018B3F11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1A648-D174-47D5-9625-649FE1260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B8D1B-6205-4606-9568-174584104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F5917A-169A-4632-BF8E-EFC140DBDBAB}"/>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8" name="Footer Placeholder 7">
            <a:extLst>
              <a:ext uri="{FF2B5EF4-FFF2-40B4-BE49-F238E27FC236}">
                <a16:creationId xmlns:a16="http://schemas.microsoft.com/office/drawing/2014/main" id="{3A05CD25-698A-42DA-8320-B6CC023EA5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15B236-90B4-4B28-8367-19A2C2AC78D2}"/>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35525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A317-1DC3-4333-AB7D-736FCFCBE5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83EECA-B4B5-412C-9A47-C04207D58F28}"/>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4" name="Footer Placeholder 3">
            <a:extLst>
              <a:ext uri="{FF2B5EF4-FFF2-40B4-BE49-F238E27FC236}">
                <a16:creationId xmlns:a16="http://schemas.microsoft.com/office/drawing/2014/main" id="{31B7476A-2DD5-427D-99E2-6856E7505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62D23-8292-432B-B95C-8B8C1B4F4F6E}"/>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17622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153AB-841C-475A-825B-C0DDBEA07248}"/>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3" name="Footer Placeholder 2">
            <a:extLst>
              <a:ext uri="{FF2B5EF4-FFF2-40B4-BE49-F238E27FC236}">
                <a16:creationId xmlns:a16="http://schemas.microsoft.com/office/drawing/2014/main" id="{85BBAF2C-C369-4340-BC9A-594482FC4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471710-BE81-4DD9-9BE3-8F9F114D4FD1}"/>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5177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28D4-0986-4299-AB5D-F3E16655C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BF6FF-BDF3-4B66-816A-31AC6FD97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42749-486F-4EA8-A5C7-B023E7562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6EF36-4D7F-4FCE-A4B9-8B021B4B33CB}"/>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6" name="Footer Placeholder 5">
            <a:extLst>
              <a:ext uri="{FF2B5EF4-FFF2-40B4-BE49-F238E27FC236}">
                <a16:creationId xmlns:a16="http://schemas.microsoft.com/office/drawing/2014/main" id="{30F38494-3953-4B21-BDF4-1D3F612E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3BE9A-6A9C-4DAE-9F71-8202A661CBEB}"/>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88823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54E0-6D43-451C-B925-2B78B5578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23832-6D2C-4879-9004-08F90BFAB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AC406D2-D959-4F4B-80F2-CC1C3977E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689CA-EE09-4E04-B98E-90CE0ED6F8BF}"/>
              </a:ext>
            </a:extLst>
          </p:cNvPr>
          <p:cNvSpPr>
            <a:spLocks noGrp="1"/>
          </p:cNvSpPr>
          <p:nvPr>
            <p:ph type="dt" sz="half" idx="10"/>
          </p:nvPr>
        </p:nvSpPr>
        <p:spPr/>
        <p:txBody>
          <a:bodyPr/>
          <a:lstStyle/>
          <a:p>
            <a:fld id="{A241BB63-8B8A-4BD2-BAE9-41ED38263AF1}" type="datetimeFigureOut">
              <a:rPr lang="en-US" smtClean="0"/>
              <a:t>1/19/2020</a:t>
            </a:fld>
            <a:endParaRPr lang="en-US"/>
          </a:p>
        </p:txBody>
      </p:sp>
      <p:sp>
        <p:nvSpPr>
          <p:cNvPr id="6" name="Footer Placeholder 5">
            <a:extLst>
              <a:ext uri="{FF2B5EF4-FFF2-40B4-BE49-F238E27FC236}">
                <a16:creationId xmlns:a16="http://schemas.microsoft.com/office/drawing/2014/main" id="{6811ADD7-34BB-4F42-A864-1EDC6D6DD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F7725-0842-4B95-9702-FBE5780439BA}"/>
              </a:ext>
            </a:extLst>
          </p:cNvPr>
          <p:cNvSpPr>
            <a:spLocks noGrp="1"/>
          </p:cNvSpPr>
          <p:nvPr>
            <p:ph type="sldNum" sz="quarter" idx="12"/>
          </p:nvPr>
        </p:nvSpPr>
        <p:spPr/>
        <p:txBody>
          <a:bodyPr/>
          <a:lstStyle/>
          <a:p>
            <a:fld id="{258A776F-906E-4791-944F-88FEDF784C2E}" type="slidenum">
              <a:rPr lang="en-US" smtClean="0"/>
              <a:t>‹#›</a:t>
            </a:fld>
            <a:endParaRPr lang="en-US"/>
          </a:p>
        </p:txBody>
      </p:sp>
    </p:spTree>
    <p:extLst>
      <p:ext uri="{BB962C8B-B14F-4D97-AF65-F5344CB8AC3E}">
        <p14:creationId xmlns:p14="http://schemas.microsoft.com/office/powerpoint/2010/main" val="57083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37A29-C699-420C-B9F8-F6F1B453B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BA6BD3A-DBB8-429F-881F-CA6911616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AAFDC-F5C3-49B2-93B6-6ED31945D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1BB63-8B8A-4BD2-BAE9-41ED38263AF1}" type="datetimeFigureOut">
              <a:rPr lang="en-US" smtClean="0"/>
              <a:t>1/19/2020</a:t>
            </a:fld>
            <a:endParaRPr lang="en-US"/>
          </a:p>
        </p:txBody>
      </p:sp>
      <p:sp>
        <p:nvSpPr>
          <p:cNvPr id="5" name="Footer Placeholder 4">
            <a:extLst>
              <a:ext uri="{FF2B5EF4-FFF2-40B4-BE49-F238E27FC236}">
                <a16:creationId xmlns:a16="http://schemas.microsoft.com/office/drawing/2014/main" id="{50594B43-C8C9-416E-85B7-07DD574A0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0F5A6F-B8C1-4FFF-AFFB-6C819384D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A776F-906E-4791-944F-88FEDF784C2E}" type="slidenum">
              <a:rPr lang="en-US" smtClean="0"/>
              <a:t>‹#›</a:t>
            </a:fld>
            <a:endParaRPr lang="en-US"/>
          </a:p>
        </p:txBody>
      </p:sp>
    </p:spTree>
    <p:extLst>
      <p:ext uri="{BB962C8B-B14F-4D97-AF65-F5344CB8AC3E}">
        <p14:creationId xmlns:p14="http://schemas.microsoft.com/office/powerpoint/2010/main" val="38351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yslog-ng.com/community/tags/instal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n.wikipedia.org/wiki/Syslo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zure-monitor/platform/data-sources-custom-log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AA44-83A0-4AF5-92B5-0CD91E5271EF}"/>
              </a:ext>
            </a:extLst>
          </p:cNvPr>
          <p:cNvSpPr>
            <a:spLocks noGrp="1"/>
          </p:cNvSpPr>
          <p:nvPr>
            <p:ph type="ctrTitle"/>
          </p:nvPr>
        </p:nvSpPr>
        <p:spPr/>
        <p:txBody>
          <a:bodyPr/>
          <a:lstStyle/>
          <a:p>
            <a:r>
              <a:rPr lang="en-US" dirty="0">
                <a:solidFill>
                  <a:schemeClr val="bg1">
                    <a:lumMod val="95000"/>
                  </a:schemeClr>
                </a:solidFill>
              </a:rPr>
              <a:t>Sentinel Syslog Server</a:t>
            </a:r>
          </a:p>
        </p:txBody>
      </p:sp>
      <p:sp>
        <p:nvSpPr>
          <p:cNvPr id="3" name="Subtitle 2">
            <a:extLst>
              <a:ext uri="{FF2B5EF4-FFF2-40B4-BE49-F238E27FC236}">
                <a16:creationId xmlns:a16="http://schemas.microsoft.com/office/drawing/2014/main" id="{97E567C8-60E9-4F01-AF2B-1DA8EAB8E4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099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000" dirty="0">
                <a:solidFill>
                  <a:schemeClr val="bg1">
                    <a:lumMod val="95000"/>
                  </a:schemeClr>
                </a:solidFill>
                <a:latin typeface="Arial" panose="020B0604020202020204" pitchFamily="34" charset="0"/>
                <a:cs typeface="Arial" panose="020B0604020202020204" pitchFamily="34" charset="0"/>
              </a:rPr>
              <a:t>How to install the syslog-ng server on Linux</a:t>
            </a:r>
            <a:br>
              <a:rPr lang="en-US" sz="2000" dirty="0">
                <a:solidFill>
                  <a:schemeClr val="bg1">
                    <a:lumMod val="95000"/>
                  </a:schemeClr>
                </a:solidFill>
                <a:latin typeface="Arial" panose="020B0604020202020204" pitchFamily="34" charset="0"/>
                <a:cs typeface="Arial" panose="020B0604020202020204" pitchFamily="34" charset="0"/>
              </a:rPr>
            </a:br>
            <a:endParaRPr lang="en-US" sz="20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1400" dirty="0">
                <a:solidFill>
                  <a:schemeClr val="bg1">
                    <a:lumMod val="95000"/>
                  </a:schemeClr>
                </a:solidFill>
                <a:latin typeface="Arial" panose="020B0604020202020204" pitchFamily="34" charset="0"/>
                <a:cs typeface="Arial" panose="020B0604020202020204" pitchFamily="34" charset="0"/>
              </a:rPr>
              <a:t>In order to install and setup syslog-ng server it must be installed on a supported operating system. Refer to specific installation process by OS platform. </a:t>
            </a:r>
            <a:r>
              <a:rPr lang="en-US" sz="1400" dirty="0">
                <a:solidFill>
                  <a:schemeClr val="bg1">
                    <a:lumMod val="9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https://www.syslog-ng.com/community/tags/install</a:t>
            </a:r>
            <a:endParaRPr lang="en-US" sz="1400" dirty="0">
              <a:solidFill>
                <a:schemeClr val="bg1">
                  <a:lumMod val="95000"/>
                </a:schemeClr>
              </a:solidFill>
              <a:latin typeface="Arial" panose="020B0604020202020204" pitchFamily="34" charset="0"/>
              <a:cs typeface="Arial" panose="020B0604020202020204" pitchFamily="34" charset="0"/>
            </a:endParaRPr>
          </a:p>
          <a:p>
            <a:r>
              <a:rPr lang="en-US" sz="1400" dirty="0">
                <a:solidFill>
                  <a:schemeClr val="bg1">
                    <a:lumMod val="95000"/>
                  </a:schemeClr>
                </a:solidFill>
                <a:latin typeface="Arial" panose="020B0604020202020204" pitchFamily="34" charset="0"/>
                <a:cs typeface="Arial" panose="020B0604020202020204" pitchFamily="34" charset="0"/>
              </a:rPr>
              <a:t>Installation process for syslog-ng on Ubuntu or Debian</a:t>
            </a:r>
          </a:p>
          <a:p>
            <a:pPr lvl="1"/>
            <a:r>
              <a:rPr lang="en-US" sz="1400" dirty="0" err="1">
                <a:solidFill>
                  <a:schemeClr val="bg1">
                    <a:lumMod val="95000"/>
                  </a:schemeClr>
                </a:solidFill>
                <a:latin typeface="Arial" panose="020B0604020202020204" pitchFamily="34" charset="0"/>
                <a:cs typeface="Arial" panose="020B0604020202020204" pitchFamily="34" charset="0"/>
              </a:rPr>
              <a:t>sudo</a:t>
            </a:r>
            <a:r>
              <a:rPr lang="en-US" sz="1400" dirty="0">
                <a:solidFill>
                  <a:schemeClr val="bg1">
                    <a:lumMod val="95000"/>
                  </a:schemeClr>
                </a:solidFill>
                <a:latin typeface="Arial" panose="020B0604020202020204" pitchFamily="34" charset="0"/>
                <a:cs typeface="Arial" panose="020B0604020202020204" pitchFamily="34" charset="0"/>
              </a:rPr>
              <a:t> apt-get update</a:t>
            </a:r>
          </a:p>
          <a:p>
            <a:pPr lvl="1"/>
            <a:r>
              <a:rPr lang="en-US" sz="1400" dirty="0" err="1">
                <a:solidFill>
                  <a:schemeClr val="bg1">
                    <a:lumMod val="95000"/>
                  </a:schemeClr>
                </a:solidFill>
                <a:latin typeface="Arial" panose="020B0604020202020204" pitchFamily="34" charset="0"/>
                <a:cs typeface="Arial" panose="020B0604020202020204" pitchFamily="34" charset="0"/>
              </a:rPr>
              <a:t>sudo</a:t>
            </a:r>
            <a:r>
              <a:rPr lang="en-US" sz="1400" dirty="0">
                <a:solidFill>
                  <a:schemeClr val="bg1">
                    <a:lumMod val="95000"/>
                  </a:schemeClr>
                </a:solidFill>
                <a:latin typeface="Arial" panose="020B0604020202020204" pitchFamily="34" charset="0"/>
                <a:cs typeface="Arial" panose="020B0604020202020204" pitchFamily="34" charset="0"/>
              </a:rPr>
              <a:t> apt-get install syslog-ng</a:t>
            </a:r>
          </a:p>
          <a:p>
            <a:pPr lvl="1"/>
            <a:endParaRPr lang="en-US" sz="1400" dirty="0">
              <a:solidFill>
                <a:schemeClr val="bg1">
                  <a:lumMod val="9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8A4CD4-C1C5-4534-A9A3-84758647063B}"/>
              </a:ext>
            </a:extLst>
          </p:cNvPr>
          <p:cNvPicPr>
            <a:picLocks noChangeAspect="1"/>
          </p:cNvPicPr>
          <p:nvPr/>
        </p:nvPicPr>
        <p:blipFill>
          <a:blip r:embed="rId3"/>
          <a:stretch>
            <a:fillRect/>
          </a:stretch>
        </p:blipFill>
        <p:spPr>
          <a:xfrm>
            <a:off x="5052323" y="3138656"/>
            <a:ext cx="6109014" cy="1428823"/>
          </a:xfrm>
          <a:prstGeom prst="rect">
            <a:avLst/>
          </a:prstGeom>
        </p:spPr>
      </p:pic>
      <p:pic>
        <p:nvPicPr>
          <p:cNvPr id="7" name="Picture 6">
            <a:extLst>
              <a:ext uri="{FF2B5EF4-FFF2-40B4-BE49-F238E27FC236}">
                <a16:creationId xmlns:a16="http://schemas.microsoft.com/office/drawing/2014/main" id="{B90B1CDD-12AD-48FE-968B-E7EF9D8E8573}"/>
              </a:ext>
            </a:extLst>
          </p:cNvPr>
          <p:cNvPicPr>
            <a:picLocks noChangeAspect="1"/>
          </p:cNvPicPr>
          <p:nvPr/>
        </p:nvPicPr>
        <p:blipFill>
          <a:blip r:embed="rId4"/>
          <a:stretch>
            <a:fillRect/>
          </a:stretch>
        </p:blipFill>
        <p:spPr>
          <a:xfrm>
            <a:off x="5052323" y="4736965"/>
            <a:ext cx="6109014" cy="482625"/>
          </a:xfrm>
          <a:prstGeom prst="rect">
            <a:avLst/>
          </a:prstGeom>
        </p:spPr>
      </p:pic>
      <p:pic>
        <p:nvPicPr>
          <p:cNvPr id="9" name="Picture 8">
            <a:extLst>
              <a:ext uri="{FF2B5EF4-FFF2-40B4-BE49-F238E27FC236}">
                <a16:creationId xmlns:a16="http://schemas.microsoft.com/office/drawing/2014/main" id="{FE9F0ED7-0703-4EF9-94C8-88E73A56B935}"/>
              </a:ext>
            </a:extLst>
          </p:cNvPr>
          <p:cNvPicPr>
            <a:picLocks noChangeAspect="1"/>
          </p:cNvPicPr>
          <p:nvPr/>
        </p:nvPicPr>
        <p:blipFill>
          <a:blip r:embed="rId5"/>
          <a:stretch>
            <a:fillRect/>
          </a:stretch>
        </p:blipFill>
        <p:spPr>
          <a:xfrm>
            <a:off x="5052323" y="904750"/>
            <a:ext cx="6109014" cy="2013053"/>
          </a:xfrm>
          <a:prstGeom prst="rect">
            <a:avLst/>
          </a:prstGeom>
        </p:spPr>
      </p:pic>
      <p:sp>
        <p:nvSpPr>
          <p:cNvPr id="11" name="TextBox 10">
            <a:extLst>
              <a:ext uri="{FF2B5EF4-FFF2-40B4-BE49-F238E27FC236}">
                <a16:creationId xmlns:a16="http://schemas.microsoft.com/office/drawing/2014/main" id="{0F823023-C5D6-46BB-9FBB-24729F12DD6B}"/>
              </a:ext>
            </a:extLst>
          </p:cNvPr>
          <p:cNvSpPr txBox="1"/>
          <p:nvPr/>
        </p:nvSpPr>
        <p:spPr>
          <a:xfrm>
            <a:off x="5052323" y="5389076"/>
            <a:ext cx="610901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Type y and press enter, the install will take a while, get a drink or something.</a:t>
            </a:r>
          </a:p>
        </p:txBody>
      </p:sp>
      <p:pic>
        <p:nvPicPr>
          <p:cNvPr id="8" name="Picture 7">
            <a:extLst>
              <a:ext uri="{FF2B5EF4-FFF2-40B4-BE49-F238E27FC236}">
                <a16:creationId xmlns:a16="http://schemas.microsoft.com/office/drawing/2014/main" id="{9241BE10-B447-4190-B22C-DE9AE7C73240}"/>
              </a:ext>
            </a:extLst>
          </p:cNvPr>
          <p:cNvPicPr>
            <a:picLocks noChangeAspect="1"/>
          </p:cNvPicPr>
          <p:nvPr/>
        </p:nvPicPr>
        <p:blipFill>
          <a:blip r:embed="rId6"/>
          <a:stretch>
            <a:fillRect/>
          </a:stretch>
        </p:blipFill>
        <p:spPr>
          <a:xfrm>
            <a:off x="356804" y="6044833"/>
            <a:ext cx="1759040" cy="419122"/>
          </a:xfrm>
          <a:prstGeom prst="rect">
            <a:avLst/>
          </a:prstGeom>
        </p:spPr>
      </p:pic>
    </p:spTree>
    <p:extLst>
      <p:ext uri="{BB962C8B-B14F-4D97-AF65-F5344CB8AC3E}">
        <p14:creationId xmlns:p14="http://schemas.microsoft.com/office/powerpoint/2010/main" val="32005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7859488" y="609600"/>
            <a:ext cx="3408068" cy="1326321"/>
          </a:xfrm>
        </p:spPr>
        <p:txBody>
          <a:bodyPr>
            <a:normAutofit/>
          </a:bodyPr>
          <a:lstStyle/>
          <a:p>
            <a:br>
              <a:rPr lang="en-US" sz="2200">
                <a:solidFill>
                  <a:srgbClr val="FFFFFF"/>
                </a:solidFill>
                <a:latin typeface="Arial" panose="020B0604020202020204" pitchFamily="34" charset="0"/>
                <a:cs typeface="Arial" panose="020B0604020202020204" pitchFamily="34" charset="0"/>
              </a:rPr>
            </a:br>
            <a:r>
              <a:rPr lang="en-US" sz="2200">
                <a:solidFill>
                  <a:srgbClr val="FFFFFF"/>
                </a:solidFill>
                <a:latin typeface="Arial" panose="020B0604020202020204" pitchFamily="34" charset="0"/>
                <a:cs typeface="Arial" panose="020B0604020202020204" pitchFamily="34" charset="0"/>
              </a:rPr>
              <a:t>How to configure the rsyslog server</a:t>
            </a:r>
            <a:br>
              <a:rPr lang="en-US" sz="2200">
                <a:solidFill>
                  <a:srgbClr val="FFFFFF"/>
                </a:solidFill>
                <a:latin typeface="Arial" panose="020B0604020202020204" pitchFamily="34" charset="0"/>
                <a:cs typeface="Arial" panose="020B0604020202020204" pitchFamily="34" charset="0"/>
              </a:rPr>
            </a:br>
            <a:endParaRPr lang="en-US" sz="2200">
              <a:solidFill>
                <a:srgbClr val="FFFFFF"/>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7B9661F-5A4C-4029-A3F3-8367C461A9DC}"/>
              </a:ext>
            </a:extLst>
          </p:cNvPr>
          <p:cNvPicPr>
            <a:picLocks noChangeAspect="1"/>
          </p:cNvPicPr>
          <p:nvPr/>
        </p:nvPicPr>
        <p:blipFill>
          <a:blip r:embed="rId2"/>
          <a:stretch>
            <a:fillRect/>
          </a:stretch>
        </p:blipFill>
        <p:spPr>
          <a:xfrm>
            <a:off x="1137490" y="2123132"/>
            <a:ext cx="4263745" cy="1879124"/>
          </a:xfrm>
          <a:prstGeom prst="rect">
            <a:avLst/>
          </a:prstGeom>
        </p:spPr>
      </p:pic>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7859487" y="2096064"/>
            <a:ext cx="3408070" cy="3962120"/>
          </a:xfrm>
        </p:spPr>
        <p:txBody>
          <a:bodyPr>
            <a:normAutofit/>
          </a:bodyPr>
          <a:lstStyle/>
          <a:p>
            <a:r>
              <a:rPr lang="en-US" sz="1600" dirty="0" err="1">
                <a:solidFill>
                  <a:srgbClr val="FFFFFF"/>
                </a:solidFill>
                <a:latin typeface="Arial" panose="020B0604020202020204" pitchFamily="34" charset="0"/>
                <a:cs typeface="Arial" panose="020B0604020202020204" pitchFamily="34" charset="0"/>
              </a:rPr>
              <a:t>rsyslog</a:t>
            </a:r>
            <a:r>
              <a:rPr lang="en-US" sz="1600" dirty="0">
                <a:solidFill>
                  <a:srgbClr val="FFFFFF"/>
                </a:solidFill>
                <a:latin typeface="Arial" panose="020B0604020202020204" pitchFamily="34" charset="0"/>
                <a:cs typeface="Arial" panose="020B0604020202020204" pitchFamily="34" charset="0"/>
              </a:rPr>
              <a:t> is already installed on </a:t>
            </a:r>
            <a:r>
              <a:rPr lang="en-US" sz="1600" dirty="0" err="1">
                <a:solidFill>
                  <a:srgbClr val="FFFFFF"/>
                </a:solidFill>
                <a:latin typeface="Arial" panose="020B0604020202020204" pitchFamily="34" charset="0"/>
                <a:cs typeface="Arial" panose="020B0604020202020204" pitchFamily="34" charset="0"/>
              </a:rPr>
              <a:t>linux</a:t>
            </a:r>
            <a:r>
              <a:rPr lang="en-US" sz="1600" dirty="0">
                <a:solidFill>
                  <a:srgbClr val="FFFFFF"/>
                </a:solidFill>
                <a:latin typeface="Arial" panose="020B0604020202020204" pitchFamily="34" charset="0"/>
                <a:cs typeface="Arial" panose="020B0604020202020204" pitchFamily="34" charset="0"/>
              </a:rPr>
              <a:t> Distributions</a:t>
            </a:r>
          </a:p>
          <a:p>
            <a:r>
              <a:rPr lang="en-US" sz="1600" dirty="0">
                <a:solidFill>
                  <a:srgbClr val="FFFFFF"/>
                </a:solidFill>
                <a:latin typeface="Arial" panose="020B0604020202020204" pitchFamily="34" charset="0"/>
                <a:cs typeface="Arial" panose="020B0604020202020204" pitchFamily="34" charset="0"/>
              </a:rPr>
              <a:t>To allow </a:t>
            </a:r>
            <a:r>
              <a:rPr lang="en-US" sz="1600" dirty="0" err="1">
                <a:solidFill>
                  <a:srgbClr val="FFFFFF"/>
                </a:solidFill>
                <a:latin typeface="Arial" panose="020B0604020202020204" pitchFamily="34" charset="0"/>
                <a:cs typeface="Arial" panose="020B0604020202020204" pitchFamily="34" charset="0"/>
              </a:rPr>
              <a:t>rsyslog</a:t>
            </a:r>
            <a:r>
              <a:rPr lang="en-US" sz="1600" dirty="0">
                <a:solidFill>
                  <a:srgbClr val="FFFFFF"/>
                </a:solidFill>
                <a:latin typeface="Arial" panose="020B0604020202020204" pitchFamily="34" charset="0"/>
                <a:cs typeface="Arial" panose="020B0604020202020204" pitchFamily="34" charset="0"/>
              </a:rPr>
              <a:t> to listen on </a:t>
            </a:r>
            <a:r>
              <a:rPr lang="en-US" sz="1600" dirty="0" err="1">
                <a:solidFill>
                  <a:srgbClr val="FFFFFF"/>
                </a:solidFill>
                <a:latin typeface="Arial" panose="020B0604020202020204" pitchFamily="34" charset="0"/>
                <a:cs typeface="Arial" panose="020B0604020202020204" pitchFamily="34" charset="0"/>
              </a:rPr>
              <a:t>tcp</a:t>
            </a:r>
            <a:r>
              <a:rPr lang="en-US" sz="1600" dirty="0">
                <a:solidFill>
                  <a:srgbClr val="FFFFFF"/>
                </a:solidFill>
                <a:latin typeface="Arial" panose="020B0604020202020204" pitchFamily="34" charset="0"/>
                <a:cs typeface="Arial" panose="020B0604020202020204" pitchFamily="34" charset="0"/>
              </a:rPr>
              <a:t> and </a:t>
            </a:r>
            <a:r>
              <a:rPr lang="en-US" sz="1600" dirty="0" err="1">
                <a:solidFill>
                  <a:srgbClr val="FFFFFF"/>
                </a:solidFill>
                <a:latin typeface="Arial" panose="020B0604020202020204" pitchFamily="34" charset="0"/>
                <a:cs typeface="Arial" panose="020B0604020202020204" pitchFamily="34" charset="0"/>
              </a:rPr>
              <a:t>udp</a:t>
            </a:r>
            <a:r>
              <a:rPr lang="en-US" sz="1600" dirty="0">
                <a:solidFill>
                  <a:srgbClr val="FFFFFF"/>
                </a:solidFill>
                <a:latin typeface="Arial" panose="020B0604020202020204" pitchFamily="34" charset="0"/>
                <a:cs typeface="Arial" panose="020B0604020202020204" pitchFamily="34" charset="0"/>
              </a:rPr>
              <a:t> port 514 uncomment the following lines in the /</a:t>
            </a:r>
            <a:r>
              <a:rPr lang="en-US" sz="1600" dirty="0" err="1">
                <a:solidFill>
                  <a:srgbClr val="FFFFFF"/>
                </a:solidFill>
                <a:latin typeface="Arial" panose="020B0604020202020204" pitchFamily="34" charset="0"/>
                <a:cs typeface="Arial" panose="020B0604020202020204" pitchFamily="34" charset="0"/>
              </a:rPr>
              <a:t>etc</a:t>
            </a:r>
            <a:r>
              <a:rPr lang="en-US" sz="1600" dirty="0">
                <a:solidFill>
                  <a:srgbClr val="FFFFFF"/>
                </a:solidFill>
                <a:latin typeface="Arial" panose="020B0604020202020204" pitchFamily="34" charset="0"/>
                <a:cs typeface="Arial" panose="020B0604020202020204" pitchFamily="34" charset="0"/>
              </a:rPr>
              <a:t>/</a:t>
            </a:r>
            <a:r>
              <a:rPr lang="en-US" sz="1600" dirty="0" err="1">
                <a:solidFill>
                  <a:srgbClr val="FFFFFF"/>
                </a:solidFill>
                <a:latin typeface="Arial" panose="020B0604020202020204" pitchFamily="34" charset="0"/>
                <a:cs typeface="Arial" panose="020B0604020202020204" pitchFamily="34" charset="0"/>
              </a:rPr>
              <a:t>rsyslog.conf</a:t>
            </a:r>
            <a:endParaRPr lang="en-US" sz="1600" dirty="0">
              <a:solidFill>
                <a:srgbClr val="FFFFFF"/>
              </a:solidFill>
              <a:latin typeface="Arial" panose="020B0604020202020204" pitchFamily="34" charset="0"/>
              <a:cs typeface="Arial" panose="020B0604020202020204" pitchFamily="34" charset="0"/>
            </a:endParaRPr>
          </a:p>
          <a:p>
            <a:r>
              <a:rPr lang="en-US" sz="1600" dirty="0">
                <a:solidFill>
                  <a:srgbClr val="FFFFFF"/>
                </a:solidFill>
                <a:latin typeface="Arial" panose="020B0604020202020204" pitchFamily="34" charset="0"/>
                <a:cs typeface="Arial" panose="020B0604020202020204" pitchFamily="34" charset="0"/>
              </a:rPr>
              <a:t>restart the </a:t>
            </a:r>
            <a:r>
              <a:rPr lang="en-US" sz="1600" dirty="0" err="1">
                <a:solidFill>
                  <a:srgbClr val="FFFFFF"/>
                </a:solidFill>
                <a:latin typeface="Arial" panose="020B0604020202020204" pitchFamily="34" charset="0"/>
                <a:cs typeface="Arial" panose="020B0604020202020204" pitchFamily="34" charset="0"/>
              </a:rPr>
              <a:t>rsyslog</a:t>
            </a:r>
            <a:r>
              <a:rPr lang="en-US" sz="1600" dirty="0">
                <a:solidFill>
                  <a:srgbClr val="FFFFFF"/>
                </a:solidFill>
                <a:latin typeface="Arial" panose="020B0604020202020204" pitchFamily="34" charset="0"/>
                <a:cs typeface="Arial" panose="020B0604020202020204" pitchFamily="34" charset="0"/>
              </a:rPr>
              <a:t> process:</a:t>
            </a:r>
            <a:br>
              <a:rPr lang="en-US" sz="1600" dirty="0">
                <a:solidFill>
                  <a:srgbClr val="FFFFFF"/>
                </a:solidFill>
                <a:latin typeface="Arial" panose="020B0604020202020204" pitchFamily="34" charset="0"/>
                <a:cs typeface="Arial" panose="020B0604020202020204" pitchFamily="34" charset="0"/>
              </a:rPr>
            </a:br>
            <a:r>
              <a:rPr lang="en-US" sz="1600" dirty="0">
                <a:solidFill>
                  <a:srgbClr val="FFFFFF"/>
                </a:solidFill>
                <a:latin typeface="Arial" panose="020B0604020202020204" pitchFamily="34" charset="0"/>
                <a:cs typeface="Arial" panose="020B0604020202020204" pitchFamily="34" charset="0"/>
              </a:rPr>
              <a:t>service </a:t>
            </a:r>
            <a:r>
              <a:rPr lang="en-US" sz="1600" dirty="0" err="1">
                <a:solidFill>
                  <a:srgbClr val="FFFFFF"/>
                </a:solidFill>
                <a:latin typeface="Arial" panose="020B0604020202020204" pitchFamily="34" charset="0"/>
                <a:cs typeface="Arial" panose="020B0604020202020204" pitchFamily="34" charset="0"/>
              </a:rPr>
              <a:t>rsyslog</a:t>
            </a:r>
            <a:r>
              <a:rPr lang="en-US" sz="1600" dirty="0">
                <a:solidFill>
                  <a:srgbClr val="FFFFFF"/>
                </a:solidFill>
                <a:latin typeface="Arial" panose="020B0604020202020204" pitchFamily="34" charset="0"/>
                <a:cs typeface="Arial" panose="020B0604020202020204" pitchFamily="34" charset="0"/>
              </a:rPr>
              <a:t> restart</a:t>
            </a:r>
          </a:p>
        </p:txBody>
      </p:sp>
      <p:pic>
        <p:nvPicPr>
          <p:cNvPr id="7" name="Picture 6">
            <a:extLst>
              <a:ext uri="{FF2B5EF4-FFF2-40B4-BE49-F238E27FC236}">
                <a16:creationId xmlns:a16="http://schemas.microsoft.com/office/drawing/2014/main" id="{A3FD4473-8100-4D92-BCFE-1AECD6AEA728}"/>
              </a:ext>
            </a:extLst>
          </p:cNvPr>
          <p:cNvPicPr>
            <a:picLocks noChangeAspect="1"/>
          </p:cNvPicPr>
          <p:nvPr/>
        </p:nvPicPr>
        <p:blipFill>
          <a:blip r:embed="rId3"/>
          <a:stretch>
            <a:fillRect/>
          </a:stretch>
        </p:blipFill>
        <p:spPr>
          <a:xfrm>
            <a:off x="320844" y="6147574"/>
            <a:ext cx="1759040" cy="419122"/>
          </a:xfrm>
          <a:prstGeom prst="rect">
            <a:avLst/>
          </a:prstGeom>
        </p:spPr>
      </p:pic>
    </p:spTree>
    <p:extLst>
      <p:ext uri="{BB962C8B-B14F-4D97-AF65-F5344CB8AC3E}">
        <p14:creationId xmlns:p14="http://schemas.microsoft.com/office/powerpoint/2010/main" val="361376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br>
              <a:rPr lang="en-US" sz="1700" dirty="0">
                <a:solidFill>
                  <a:schemeClr val="bg1">
                    <a:lumMod val="95000"/>
                  </a:schemeClr>
                </a:solidFill>
                <a:latin typeface="Arial" panose="020B0604020202020204" pitchFamily="34" charset="0"/>
                <a:cs typeface="Arial" panose="020B0604020202020204" pitchFamily="34" charset="0"/>
              </a:rPr>
            </a:br>
            <a:r>
              <a:rPr lang="en-US" sz="1700" dirty="0">
                <a:solidFill>
                  <a:schemeClr val="bg1">
                    <a:lumMod val="95000"/>
                  </a:schemeClr>
                </a:solidFill>
                <a:latin typeface="Arial" panose="020B0604020202020204" pitchFamily="34" charset="0"/>
                <a:cs typeface="Arial" panose="020B0604020202020204" pitchFamily="34" charset="0"/>
              </a:rPr>
              <a:t>How to deploy the OMS Agent with a Python script</a:t>
            </a:r>
            <a:br>
              <a:rPr lang="en-US" sz="1700" dirty="0">
                <a:solidFill>
                  <a:schemeClr val="bg1">
                    <a:lumMod val="95000"/>
                  </a:schemeClr>
                </a:solidFill>
                <a:latin typeface="Arial" panose="020B0604020202020204" pitchFamily="34" charset="0"/>
                <a:cs typeface="Arial" panose="020B0604020202020204" pitchFamily="34" charset="0"/>
              </a:rPr>
            </a:br>
            <a:endParaRPr lang="en-US" sz="17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1400" i="1" dirty="0">
                <a:solidFill>
                  <a:schemeClr val="bg1">
                    <a:lumMod val="95000"/>
                  </a:schemeClr>
                </a:solidFill>
                <a:latin typeface="Arial" panose="020B0604020202020204" pitchFamily="34" charset="0"/>
                <a:cs typeface="Arial" panose="020B0604020202020204" pitchFamily="34" charset="0"/>
              </a:rPr>
              <a:t>Note: not sure if you need to turn off Auto Provisioning to run this process. I have not tested it yet. I have always turned it off to not create any conflicts.</a:t>
            </a:r>
          </a:p>
          <a:p>
            <a:r>
              <a:rPr lang="en-US" sz="1400" dirty="0">
                <a:solidFill>
                  <a:schemeClr val="bg1">
                    <a:lumMod val="95000"/>
                  </a:schemeClr>
                </a:solidFill>
                <a:latin typeface="Arial" panose="020B0604020202020204" pitchFamily="34" charset="0"/>
                <a:cs typeface="Arial" panose="020B0604020202020204" pitchFamily="34" charset="0"/>
              </a:rPr>
              <a:t>The command: Change the parameters values according to </a:t>
            </a:r>
            <a:r>
              <a:rPr lang="en-US" sz="1400" dirty="0" err="1">
                <a:solidFill>
                  <a:schemeClr val="bg1">
                    <a:lumMod val="95000"/>
                  </a:schemeClr>
                </a:solidFill>
                <a:latin typeface="Arial" panose="020B0604020202020204" pitchFamily="34" charset="0"/>
                <a:cs typeface="Arial" panose="020B0604020202020204" pitchFamily="34" charset="0"/>
              </a:rPr>
              <a:t>WorkspaceID</a:t>
            </a:r>
            <a:r>
              <a:rPr lang="en-US" sz="1400" dirty="0">
                <a:solidFill>
                  <a:schemeClr val="bg1">
                    <a:lumMod val="95000"/>
                  </a:schemeClr>
                </a:solidFill>
                <a:latin typeface="Arial" panose="020B0604020202020204" pitchFamily="34" charset="0"/>
                <a:cs typeface="Arial" panose="020B0604020202020204" pitchFamily="34" charset="0"/>
              </a:rPr>
              <a:t> and </a:t>
            </a:r>
            <a:r>
              <a:rPr lang="en-US" sz="1400" dirty="0" err="1">
                <a:solidFill>
                  <a:schemeClr val="bg1">
                    <a:lumMod val="95000"/>
                  </a:schemeClr>
                </a:solidFill>
                <a:latin typeface="Arial" panose="020B0604020202020204" pitchFamily="34" charset="0"/>
                <a:cs typeface="Arial" panose="020B0604020202020204" pitchFamily="34" charset="0"/>
              </a:rPr>
              <a:t>WorkspaceKEY</a:t>
            </a:r>
            <a:r>
              <a:rPr lang="en-US" sz="1400" dirty="0">
                <a:solidFill>
                  <a:schemeClr val="bg1">
                    <a:lumMod val="95000"/>
                  </a:schemeClr>
                </a:solidFill>
                <a:latin typeface="Arial" panose="020B0604020202020204" pitchFamily="34" charset="0"/>
                <a:cs typeface="Arial" panose="020B0604020202020204" pitchFamily="34" charset="0"/>
              </a:rPr>
              <a:t> </a:t>
            </a:r>
          </a:p>
          <a:p>
            <a:pPr lvl="1"/>
            <a:r>
              <a:rPr lang="en-US" sz="1400" dirty="0" err="1">
                <a:solidFill>
                  <a:schemeClr val="bg1">
                    <a:lumMod val="95000"/>
                  </a:schemeClr>
                </a:solidFill>
                <a:latin typeface="Arial" panose="020B0604020202020204" pitchFamily="34" charset="0"/>
                <a:cs typeface="Arial" panose="020B0604020202020204" pitchFamily="34" charset="0"/>
              </a:rPr>
              <a:t>sudo</a:t>
            </a:r>
            <a:r>
              <a:rPr lang="en-US" sz="1400" dirty="0">
                <a:solidFill>
                  <a:schemeClr val="bg1">
                    <a:lumMod val="95000"/>
                  </a:schemeClr>
                </a:solidFill>
                <a:latin typeface="Arial" panose="020B0604020202020204" pitchFamily="34" charset="0"/>
                <a:cs typeface="Arial" panose="020B0604020202020204" pitchFamily="34" charset="0"/>
              </a:rPr>
              <a:t> </a:t>
            </a:r>
            <a:r>
              <a:rPr lang="en-US" sz="1400" dirty="0" err="1">
                <a:solidFill>
                  <a:schemeClr val="bg1">
                    <a:lumMod val="95000"/>
                  </a:schemeClr>
                </a:solidFill>
                <a:latin typeface="Arial" panose="020B0604020202020204" pitchFamily="34" charset="0"/>
                <a:cs typeface="Arial" panose="020B0604020202020204" pitchFamily="34" charset="0"/>
              </a:rPr>
              <a:t>wget</a:t>
            </a:r>
            <a:r>
              <a:rPr lang="en-US" sz="1400" dirty="0">
                <a:solidFill>
                  <a:schemeClr val="bg1">
                    <a:lumMod val="95000"/>
                  </a:schemeClr>
                </a:solidFill>
                <a:latin typeface="Arial" panose="020B0604020202020204" pitchFamily="34" charset="0"/>
                <a:cs typeface="Arial" panose="020B0604020202020204" pitchFamily="34" charset="0"/>
              </a:rPr>
              <a:t> https://raw.githubusercontent.com/Azure/Azure-Sentinel/master/DataConnectors/CEF/cef_installer.py&amp;&amp; python cef_installer.py &lt;</a:t>
            </a:r>
            <a:r>
              <a:rPr lang="en-US" sz="1400" dirty="0" err="1">
                <a:solidFill>
                  <a:schemeClr val="bg1">
                    <a:lumMod val="95000"/>
                  </a:schemeClr>
                </a:solidFill>
                <a:latin typeface="Arial" panose="020B0604020202020204" pitchFamily="34" charset="0"/>
                <a:cs typeface="Arial" panose="020B0604020202020204" pitchFamily="34" charset="0"/>
              </a:rPr>
              <a:t>WorkspaceID</a:t>
            </a:r>
            <a:r>
              <a:rPr lang="en-US" sz="1400" dirty="0">
                <a:solidFill>
                  <a:schemeClr val="bg1">
                    <a:lumMod val="95000"/>
                  </a:schemeClr>
                </a:solidFill>
                <a:latin typeface="Arial" panose="020B0604020202020204" pitchFamily="34" charset="0"/>
                <a:cs typeface="Arial" panose="020B0604020202020204" pitchFamily="34" charset="0"/>
              </a:rPr>
              <a:t>&gt; &lt;</a:t>
            </a:r>
            <a:r>
              <a:rPr lang="en-US" sz="1400" dirty="0" err="1">
                <a:solidFill>
                  <a:schemeClr val="bg1">
                    <a:lumMod val="95000"/>
                  </a:schemeClr>
                </a:solidFill>
                <a:latin typeface="Arial" panose="020B0604020202020204" pitchFamily="34" charset="0"/>
                <a:cs typeface="Arial" panose="020B0604020202020204" pitchFamily="34" charset="0"/>
              </a:rPr>
              <a:t>WorkspaceKEY</a:t>
            </a:r>
            <a:r>
              <a:rPr lang="en-US" sz="1400" dirty="0">
                <a:solidFill>
                  <a:schemeClr val="bg1">
                    <a:lumMod val="95000"/>
                  </a:schemeClr>
                </a:solidFill>
                <a:latin typeface="Arial" panose="020B0604020202020204" pitchFamily="34" charset="0"/>
                <a:cs typeface="Arial" panose="020B0604020202020204" pitchFamily="34" charset="0"/>
              </a:rPr>
              <a:t>&gt;</a:t>
            </a:r>
          </a:p>
          <a:p>
            <a:r>
              <a:rPr lang="en-US" sz="1400" dirty="0">
                <a:solidFill>
                  <a:schemeClr val="bg1">
                    <a:lumMod val="95000"/>
                  </a:schemeClr>
                </a:solidFill>
                <a:latin typeface="Arial" panose="020B0604020202020204" pitchFamily="34" charset="0"/>
                <a:cs typeface="Arial" panose="020B0604020202020204" pitchFamily="34" charset="0"/>
              </a:rPr>
              <a:t>This script works with Syslog-ng and </a:t>
            </a:r>
            <a:r>
              <a:rPr lang="en-US" sz="1400" dirty="0" err="1">
                <a:solidFill>
                  <a:schemeClr val="bg1">
                    <a:lumMod val="95000"/>
                  </a:schemeClr>
                </a:solidFill>
                <a:latin typeface="Arial" panose="020B0604020202020204" pitchFamily="34" charset="0"/>
                <a:cs typeface="Arial" panose="020B0604020202020204" pitchFamily="34" charset="0"/>
              </a:rPr>
              <a:t>Rsyslog</a:t>
            </a:r>
            <a:r>
              <a:rPr lang="en-US" sz="1400" dirty="0">
                <a:solidFill>
                  <a:schemeClr val="bg1">
                    <a:lumMod val="95000"/>
                  </a:schemeClr>
                </a:solidFill>
                <a:latin typeface="Arial" panose="020B0604020202020204" pitchFamily="34" charset="0"/>
                <a:cs typeface="Arial" panose="020B0604020202020204" pitchFamily="34" charset="0"/>
              </a:rPr>
              <a:t> Syslog Servers.</a:t>
            </a:r>
          </a:p>
          <a:p>
            <a:endParaRPr lang="en-US" sz="1400" dirty="0">
              <a:solidFill>
                <a:schemeClr val="bg1">
                  <a:lumMod val="95000"/>
                </a:schemeClr>
              </a:solidFill>
              <a:latin typeface="Arial" panose="020B0604020202020204" pitchFamily="34" charset="0"/>
              <a:cs typeface="Arial" panose="020B0604020202020204" pitchFamily="34" charset="0"/>
            </a:endParaRPr>
          </a:p>
          <a:p>
            <a:endParaRPr lang="en-US" sz="1400" dirty="0">
              <a:solidFill>
                <a:schemeClr val="bg1">
                  <a:lumMod val="9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5A72AF1-74A5-4A8C-AB65-ADA7195B8ED7}"/>
              </a:ext>
            </a:extLst>
          </p:cNvPr>
          <p:cNvPicPr>
            <a:picLocks noChangeAspect="1"/>
          </p:cNvPicPr>
          <p:nvPr/>
        </p:nvPicPr>
        <p:blipFill>
          <a:blip r:embed="rId2"/>
          <a:stretch>
            <a:fillRect/>
          </a:stretch>
        </p:blipFill>
        <p:spPr>
          <a:xfrm>
            <a:off x="6096000" y="923079"/>
            <a:ext cx="4539473" cy="5011842"/>
          </a:xfrm>
          <a:prstGeom prst="rect">
            <a:avLst/>
          </a:prstGeom>
        </p:spPr>
      </p:pic>
      <p:pic>
        <p:nvPicPr>
          <p:cNvPr id="7" name="Picture 6">
            <a:extLst>
              <a:ext uri="{FF2B5EF4-FFF2-40B4-BE49-F238E27FC236}">
                <a16:creationId xmlns:a16="http://schemas.microsoft.com/office/drawing/2014/main" id="{9DF0C5CD-3652-4B39-998B-955100C3FFF9}"/>
              </a:ext>
            </a:extLst>
          </p:cNvPr>
          <p:cNvPicPr>
            <a:picLocks noChangeAspect="1"/>
          </p:cNvPicPr>
          <p:nvPr/>
        </p:nvPicPr>
        <p:blipFill>
          <a:blip r:embed="rId3"/>
          <a:stretch>
            <a:fillRect/>
          </a:stretch>
        </p:blipFill>
        <p:spPr>
          <a:xfrm>
            <a:off x="254062" y="314303"/>
            <a:ext cx="1759040" cy="419122"/>
          </a:xfrm>
          <a:prstGeom prst="rect">
            <a:avLst/>
          </a:prstGeom>
        </p:spPr>
      </p:pic>
    </p:spTree>
    <p:extLst>
      <p:ext uri="{BB962C8B-B14F-4D97-AF65-F5344CB8AC3E}">
        <p14:creationId xmlns:p14="http://schemas.microsoft.com/office/powerpoint/2010/main" val="17567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a:bodyPr>
          <a:lstStyle/>
          <a:p>
            <a:r>
              <a:rPr lang="en-US" sz="3600" dirty="0">
                <a:solidFill>
                  <a:schemeClr val="bg1">
                    <a:lumMod val="95000"/>
                  </a:schemeClr>
                </a:solidFill>
                <a:latin typeface="Arial" panose="020B0604020202020204" pitchFamily="34" charset="0"/>
                <a:cs typeface="Arial" panose="020B0604020202020204" pitchFamily="34" charset="0"/>
              </a:rPr>
              <a:t>The completed outcome on syslog-ng and </a:t>
            </a:r>
            <a:r>
              <a:rPr lang="en-US" sz="3600" dirty="0" err="1">
                <a:solidFill>
                  <a:schemeClr val="bg1">
                    <a:lumMod val="95000"/>
                  </a:schemeClr>
                </a:solidFill>
                <a:latin typeface="Arial" panose="020B0604020202020204" pitchFamily="34" charset="0"/>
                <a:cs typeface="Arial" panose="020B0604020202020204" pitchFamily="34" charset="0"/>
              </a:rPr>
              <a:t>rsyslog</a:t>
            </a:r>
            <a:endParaRPr lang="en-US" sz="3600" dirty="0">
              <a:solidFill>
                <a:schemeClr val="bg1">
                  <a:lumMod val="95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EF972E4-C774-4608-902E-71ABBCEBD766}"/>
              </a:ext>
            </a:extLst>
          </p:cNvPr>
          <p:cNvPicPr>
            <a:picLocks noGrp="1" noChangeAspect="1"/>
          </p:cNvPicPr>
          <p:nvPr>
            <p:ph idx="1"/>
          </p:nvPr>
        </p:nvPicPr>
        <p:blipFill>
          <a:blip r:embed="rId2"/>
          <a:stretch>
            <a:fillRect/>
          </a:stretch>
        </p:blipFill>
        <p:spPr>
          <a:xfrm>
            <a:off x="1362818" y="1832901"/>
            <a:ext cx="3754808" cy="4415499"/>
          </a:xfrm>
          <a:prstGeom prst="rect">
            <a:avLst/>
          </a:prstGeom>
        </p:spPr>
      </p:pic>
      <p:pic>
        <p:nvPicPr>
          <p:cNvPr id="6" name="Picture 5">
            <a:extLst>
              <a:ext uri="{FF2B5EF4-FFF2-40B4-BE49-F238E27FC236}">
                <a16:creationId xmlns:a16="http://schemas.microsoft.com/office/drawing/2014/main" id="{6FDC88E3-E7A2-4A5D-96A8-31AB23CF2BAE}"/>
              </a:ext>
            </a:extLst>
          </p:cNvPr>
          <p:cNvPicPr>
            <a:picLocks noChangeAspect="1"/>
          </p:cNvPicPr>
          <p:nvPr/>
        </p:nvPicPr>
        <p:blipFill>
          <a:blip r:embed="rId3"/>
          <a:stretch>
            <a:fillRect/>
          </a:stretch>
        </p:blipFill>
        <p:spPr>
          <a:xfrm>
            <a:off x="5504185" y="1832901"/>
            <a:ext cx="4011706" cy="4415499"/>
          </a:xfrm>
          <a:prstGeom prst="rect">
            <a:avLst/>
          </a:prstGeom>
        </p:spPr>
      </p:pic>
      <p:pic>
        <p:nvPicPr>
          <p:cNvPr id="7" name="Picture 6">
            <a:extLst>
              <a:ext uri="{FF2B5EF4-FFF2-40B4-BE49-F238E27FC236}">
                <a16:creationId xmlns:a16="http://schemas.microsoft.com/office/drawing/2014/main" id="{95360961-3A87-4551-AC86-66022E265F2E}"/>
              </a:ext>
            </a:extLst>
          </p:cNvPr>
          <p:cNvPicPr>
            <a:picLocks noChangeAspect="1"/>
          </p:cNvPicPr>
          <p:nvPr/>
        </p:nvPicPr>
        <p:blipFill>
          <a:blip r:embed="rId4"/>
          <a:stretch>
            <a:fillRect/>
          </a:stretch>
        </p:blipFill>
        <p:spPr>
          <a:xfrm>
            <a:off x="279748" y="256437"/>
            <a:ext cx="1759040" cy="419122"/>
          </a:xfrm>
          <a:prstGeom prst="rect">
            <a:avLst/>
          </a:prstGeom>
        </p:spPr>
      </p:pic>
    </p:spTree>
    <p:extLst>
      <p:ext uri="{BB962C8B-B14F-4D97-AF65-F5344CB8AC3E}">
        <p14:creationId xmlns:p14="http://schemas.microsoft.com/office/powerpoint/2010/main" val="175149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fontScale="90000"/>
          </a:bodyPr>
          <a:lstStyle/>
          <a:p>
            <a:r>
              <a:rPr lang="en-US" dirty="0">
                <a:solidFill>
                  <a:schemeClr val="bg1">
                    <a:lumMod val="95000"/>
                  </a:schemeClr>
                </a:solidFill>
                <a:latin typeface="Arial" panose="020B0604020202020204" pitchFamily="34" charset="0"/>
                <a:cs typeface="Arial" panose="020B0604020202020204" pitchFamily="34" charset="0"/>
              </a:rPr>
              <a:t>How to run the Python Troubleshooting script on a syslog server</a:t>
            </a:r>
            <a:br>
              <a:rPr lang="en-US" dirty="0">
                <a:solidFill>
                  <a:schemeClr val="bg1">
                    <a:lumMod val="95000"/>
                  </a:schemeClr>
                </a:solidFill>
                <a:latin typeface="Arial" panose="020B0604020202020204" pitchFamily="34" charset="0"/>
                <a:cs typeface="Arial" panose="020B0604020202020204" pitchFamily="34" charset="0"/>
              </a:rPr>
            </a:br>
            <a:endParaRPr lang="en-US"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1466850" y="2463800"/>
            <a:ext cx="9247652" cy="3327400"/>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There is a troubleshooting script to check the health of the Syslog Server and OMS Agent.</a:t>
            </a:r>
          </a:p>
          <a:p>
            <a:r>
              <a:rPr lang="en-US" dirty="0">
                <a:solidFill>
                  <a:schemeClr val="bg1">
                    <a:lumMod val="95000"/>
                  </a:schemeClr>
                </a:solidFill>
                <a:latin typeface="Arial" panose="020B0604020202020204" pitchFamily="34" charset="0"/>
                <a:cs typeface="Arial" panose="020B0604020202020204" pitchFamily="34" charset="0"/>
              </a:rPr>
              <a:t>Command: </a:t>
            </a:r>
            <a:r>
              <a:rPr lang="en-US" dirty="0" err="1">
                <a:solidFill>
                  <a:schemeClr val="bg1">
                    <a:lumMod val="95000"/>
                  </a:schemeClr>
                </a:solidFill>
                <a:latin typeface="Arial" panose="020B0604020202020204" pitchFamily="34" charset="0"/>
                <a:cs typeface="Arial" panose="020B0604020202020204" pitchFamily="34" charset="0"/>
              </a:rPr>
              <a:t>sudo</a:t>
            </a:r>
            <a:r>
              <a:rPr lang="en-US" dirty="0">
                <a:solidFill>
                  <a:schemeClr val="bg1">
                    <a:lumMod val="95000"/>
                  </a:schemeClr>
                </a:solidFill>
                <a:latin typeface="Arial" panose="020B0604020202020204" pitchFamily="34" charset="0"/>
                <a:cs typeface="Arial" panose="020B0604020202020204" pitchFamily="34" charset="0"/>
              </a:rPr>
              <a:t> </a:t>
            </a:r>
            <a:r>
              <a:rPr lang="en-US" dirty="0" err="1">
                <a:solidFill>
                  <a:schemeClr val="bg1">
                    <a:lumMod val="95000"/>
                  </a:schemeClr>
                </a:solidFill>
                <a:latin typeface="Arial" panose="020B0604020202020204" pitchFamily="34" charset="0"/>
                <a:cs typeface="Arial" panose="020B0604020202020204" pitchFamily="34" charset="0"/>
              </a:rPr>
              <a:t>wget</a:t>
            </a:r>
            <a:r>
              <a:rPr lang="en-US" dirty="0">
                <a:solidFill>
                  <a:schemeClr val="bg1">
                    <a:lumMod val="95000"/>
                  </a:schemeClr>
                </a:solidFill>
                <a:latin typeface="Arial" panose="020B0604020202020204" pitchFamily="34" charset="0"/>
                <a:cs typeface="Arial" panose="020B0604020202020204" pitchFamily="34" charset="0"/>
              </a:rPr>
              <a:t> https://raw.githubusercontent.com/Azure/Azure-Sentinel/master/DataConnectors/CEF/cef_troubleshoot.py&amp;&amp; </a:t>
            </a:r>
            <a:r>
              <a:rPr lang="en-US" dirty="0" err="1">
                <a:solidFill>
                  <a:schemeClr val="bg1">
                    <a:lumMod val="95000"/>
                  </a:schemeClr>
                </a:solidFill>
                <a:latin typeface="Arial" panose="020B0604020202020204" pitchFamily="34" charset="0"/>
                <a:cs typeface="Arial" panose="020B0604020202020204" pitchFamily="34" charset="0"/>
              </a:rPr>
              <a:t>sudo</a:t>
            </a:r>
            <a:r>
              <a:rPr lang="en-US" dirty="0">
                <a:solidFill>
                  <a:schemeClr val="bg1">
                    <a:lumMod val="95000"/>
                  </a:schemeClr>
                </a:solidFill>
                <a:latin typeface="Arial" panose="020B0604020202020204" pitchFamily="34" charset="0"/>
                <a:cs typeface="Arial" panose="020B0604020202020204" pitchFamily="34" charset="0"/>
              </a:rPr>
              <a:t> python cef_troubleshoot.py &lt;</a:t>
            </a:r>
            <a:r>
              <a:rPr lang="en-US" dirty="0" err="1">
                <a:solidFill>
                  <a:schemeClr val="bg1">
                    <a:lumMod val="95000"/>
                  </a:schemeClr>
                </a:solidFill>
                <a:latin typeface="Arial" panose="020B0604020202020204" pitchFamily="34" charset="0"/>
                <a:cs typeface="Arial" panose="020B0604020202020204" pitchFamily="34" charset="0"/>
              </a:rPr>
              <a:t>WorkspaceID</a:t>
            </a:r>
            <a:r>
              <a:rPr lang="en-US" dirty="0">
                <a:solidFill>
                  <a:schemeClr val="bg1">
                    <a:lumMod val="95000"/>
                  </a:schemeClr>
                </a:solidFill>
                <a:latin typeface="Arial" panose="020B0604020202020204" pitchFamily="34" charset="0"/>
                <a:cs typeface="Arial" panose="020B0604020202020204" pitchFamily="34" charset="0"/>
              </a:rPr>
              <a:t>&gt;</a:t>
            </a:r>
          </a:p>
        </p:txBody>
      </p:sp>
      <p:pic>
        <p:nvPicPr>
          <p:cNvPr id="6" name="Picture 5">
            <a:extLst>
              <a:ext uri="{FF2B5EF4-FFF2-40B4-BE49-F238E27FC236}">
                <a16:creationId xmlns:a16="http://schemas.microsoft.com/office/drawing/2014/main" id="{B7D408E6-1590-41D4-B358-3AFD245C6012}"/>
              </a:ext>
            </a:extLst>
          </p:cNvPr>
          <p:cNvPicPr>
            <a:picLocks noChangeAspect="1"/>
          </p:cNvPicPr>
          <p:nvPr/>
        </p:nvPicPr>
        <p:blipFill>
          <a:blip r:embed="rId2"/>
          <a:stretch>
            <a:fillRect/>
          </a:stretch>
        </p:blipFill>
        <p:spPr>
          <a:xfrm>
            <a:off x="10060746" y="6173259"/>
            <a:ext cx="1759040" cy="419122"/>
          </a:xfrm>
          <a:prstGeom prst="rect">
            <a:avLst/>
          </a:prstGeom>
        </p:spPr>
      </p:pic>
    </p:spTree>
    <p:extLst>
      <p:ext uri="{BB962C8B-B14F-4D97-AF65-F5344CB8AC3E}">
        <p14:creationId xmlns:p14="http://schemas.microsoft.com/office/powerpoint/2010/main" val="106659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1700" dirty="0">
                <a:solidFill>
                  <a:schemeClr val="bg1">
                    <a:lumMod val="95000"/>
                  </a:schemeClr>
                </a:solidFill>
                <a:latin typeface="Arial" panose="020B0604020202020204" pitchFamily="34" charset="0"/>
                <a:cs typeface="Arial" panose="020B0604020202020204" pitchFamily="34" charset="0"/>
              </a:rPr>
              <a:t>How to run the Python Troubleshooting script on a syslog server</a:t>
            </a:r>
            <a:br>
              <a:rPr lang="en-US" sz="1700" dirty="0">
                <a:solidFill>
                  <a:schemeClr val="bg1">
                    <a:lumMod val="95000"/>
                  </a:schemeClr>
                </a:solidFill>
                <a:latin typeface="Arial" panose="020B0604020202020204" pitchFamily="34" charset="0"/>
                <a:cs typeface="Arial" panose="020B0604020202020204" pitchFamily="34" charset="0"/>
              </a:rPr>
            </a:br>
            <a:endParaRPr lang="en-US" sz="17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400" dirty="0">
                <a:solidFill>
                  <a:schemeClr val="bg1">
                    <a:lumMod val="95000"/>
                  </a:schemeClr>
                </a:solidFill>
                <a:latin typeface="Arial" panose="020B0604020202020204" pitchFamily="34" charset="0"/>
                <a:cs typeface="Arial" panose="020B0604020202020204" pitchFamily="34" charset="0"/>
              </a:rPr>
              <a:t>In some cases, the IP Tables will block the connection to port 25226. So you will need to allow this access to allow syslog to open a port to 25226 for </a:t>
            </a:r>
            <a:r>
              <a:rPr lang="en-US" sz="2400" dirty="0" err="1">
                <a:solidFill>
                  <a:schemeClr val="bg1">
                    <a:lumMod val="95000"/>
                  </a:schemeClr>
                </a:solidFill>
                <a:latin typeface="Arial" panose="020B0604020202020204" pitchFamily="34" charset="0"/>
                <a:cs typeface="Arial" panose="020B0604020202020204" pitchFamily="34" charset="0"/>
              </a:rPr>
              <a:t>syslogs</a:t>
            </a:r>
            <a:r>
              <a:rPr lang="en-US" sz="2400" dirty="0">
                <a:solidFill>
                  <a:schemeClr val="bg1">
                    <a:lumMod val="95000"/>
                  </a:schemeClr>
                </a:solidFill>
                <a:latin typeface="Arial" panose="020B0604020202020204" pitchFamily="34" charset="0"/>
                <a:cs typeface="Arial" panose="020B0604020202020204" pitchFamily="34" charset="0"/>
              </a:rPr>
              <a:t> to flow to the OMS agent.</a:t>
            </a:r>
          </a:p>
        </p:txBody>
      </p:sp>
      <p:pic>
        <p:nvPicPr>
          <p:cNvPr id="4" name="Picture 3">
            <a:extLst>
              <a:ext uri="{FF2B5EF4-FFF2-40B4-BE49-F238E27FC236}">
                <a16:creationId xmlns:a16="http://schemas.microsoft.com/office/drawing/2014/main" id="{AF6C3526-57C3-48B7-9D48-B8021CE8DE59}"/>
              </a:ext>
            </a:extLst>
          </p:cNvPr>
          <p:cNvPicPr>
            <a:picLocks noChangeAspect="1"/>
          </p:cNvPicPr>
          <p:nvPr/>
        </p:nvPicPr>
        <p:blipFill>
          <a:blip r:embed="rId2"/>
          <a:stretch>
            <a:fillRect/>
          </a:stretch>
        </p:blipFill>
        <p:spPr>
          <a:xfrm>
            <a:off x="5323108" y="1151910"/>
            <a:ext cx="5590903" cy="4584542"/>
          </a:xfrm>
          <a:prstGeom prst="rect">
            <a:avLst/>
          </a:prstGeom>
        </p:spPr>
      </p:pic>
      <p:pic>
        <p:nvPicPr>
          <p:cNvPr id="6" name="Picture 5">
            <a:extLst>
              <a:ext uri="{FF2B5EF4-FFF2-40B4-BE49-F238E27FC236}">
                <a16:creationId xmlns:a16="http://schemas.microsoft.com/office/drawing/2014/main" id="{B7D408E6-1590-41D4-B358-3AFD245C6012}"/>
              </a:ext>
            </a:extLst>
          </p:cNvPr>
          <p:cNvPicPr>
            <a:picLocks noChangeAspect="1"/>
          </p:cNvPicPr>
          <p:nvPr/>
        </p:nvPicPr>
        <p:blipFill>
          <a:blip r:embed="rId3"/>
          <a:stretch>
            <a:fillRect/>
          </a:stretch>
        </p:blipFill>
        <p:spPr>
          <a:xfrm>
            <a:off x="10060746" y="6173259"/>
            <a:ext cx="1759040" cy="419122"/>
          </a:xfrm>
          <a:prstGeom prst="rect">
            <a:avLst/>
          </a:prstGeom>
        </p:spPr>
      </p:pic>
    </p:spTree>
    <p:extLst>
      <p:ext uri="{BB962C8B-B14F-4D97-AF65-F5344CB8AC3E}">
        <p14:creationId xmlns:p14="http://schemas.microsoft.com/office/powerpoint/2010/main" val="42136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fontScale="90000"/>
          </a:bodyPr>
          <a:lstStyle/>
          <a:p>
            <a:pPr algn="l"/>
            <a:r>
              <a:rPr lang="en-US" sz="2400" dirty="0">
                <a:solidFill>
                  <a:schemeClr val="bg1">
                    <a:lumMod val="95000"/>
                  </a:schemeClr>
                </a:solidFill>
                <a:latin typeface="Arial" panose="020B0604020202020204" pitchFamily="34" charset="0"/>
                <a:cs typeface="Arial" panose="020B0604020202020204" pitchFamily="34" charset="0"/>
              </a:rPr>
              <a:t>How to troubleshoot an existing Syslog Server and OMS Agent deployment</a:t>
            </a:r>
            <a:br>
              <a:rPr lang="en-US" sz="2400" dirty="0">
                <a:solidFill>
                  <a:schemeClr val="bg1">
                    <a:lumMod val="95000"/>
                  </a:schemeClr>
                </a:solidFill>
                <a:latin typeface="Arial" panose="020B0604020202020204" pitchFamily="34" charset="0"/>
                <a:cs typeface="Arial" panose="020B0604020202020204" pitchFamily="34" charset="0"/>
              </a:rPr>
            </a:br>
            <a:endParaRPr lang="en-US" sz="24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000" dirty="0">
                <a:solidFill>
                  <a:schemeClr val="bg1">
                    <a:lumMod val="95000"/>
                  </a:schemeClr>
                </a:solidFill>
                <a:latin typeface="Arial" panose="020B0604020202020204" pitchFamily="34" charset="0"/>
                <a:cs typeface="Arial" panose="020B0604020202020204" pitchFamily="34" charset="0"/>
              </a:rPr>
              <a:t>Syslog listening on port 514</a:t>
            </a:r>
          </a:p>
          <a:p>
            <a:pPr lvl="1"/>
            <a:r>
              <a:rPr lang="en-US" sz="2000" dirty="0">
                <a:solidFill>
                  <a:schemeClr val="bg1">
                    <a:lumMod val="95000"/>
                  </a:schemeClr>
                </a:solidFill>
                <a:latin typeface="Arial" panose="020B0604020202020204" pitchFamily="34" charset="0"/>
                <a:cs typeface="Arial" panose="020B0604020202020204" pitchFamily="34" charset="0"/>
              </a:rPr>
              <a:t>Netstat –</a:t>
            </a:r>
            <a:r>
              <a:rPr lang="en-US" sz="2000" dirty="0" err="1">
                <a:solidFill>
                  <a:schemeClr val="bg1">
                    <a:lumMod val="95000"/>
                  </a:schemeClr>
                </a:solidFill>
                <a:latin typeface="Arial" panose="020B0604020202020204" pitchFamily="34" charset="0"/>
                <a:cs typeface="Arial" panose="020B0604020202020204" pitchFamily="34" charset="0"/>
              </a:rPr>
              <a:t>anp</a:t>
            </a:r>
            <a:r>
              <a:rPr lang="en-US" sz="2000" dirty="0">
                <a:solidFill>
                  <a:schemeClr val="bg1">
                    <a:lumMod val="95000"/>
                  </a:schemeClr>
                </a:solidFill>
                <a:latin typeface="Arial" panose="020B0604020202020204" pitchFamily="34" charset="0"/>
                <a:cs typeface="Arial" panose="020B0604020202020204" pitchFamily="34" charset="0"/>
              </a:rPr>
              <a:t> | grep syslog</a:t>
            </a:r>
          </a:p>
          <a:p>
            <a:r>
              <a:rPr lang="en-US" sz="2000" dirty="0">
                <a:solidFill>
                  <a:schemeClr val="bg1">
                    <a:lumMod val="95000"/>
                  </a:schemeClr>
                </a:solidFill>
                <a:latin typeface="Arial" panose="020B0604020202020204" pitchFamily="34" charset="0"/>
                <a:cs typeface="Arial" panose="020B0604020202020204" pitchFamily="34" charset="0"/>
              </a:rPr>
              <a:t>Syslog will open a port to 25226 to the localhost 127.0.0.1 this is required and if not working most times it’s an IP Tables issue.</a:t>
            </a:r>
          </a:p>
        </p:txBody>
      </p:sp>
      <p:pic>
        <p:nvPicPr>
          <p:cNvPr id="7" name="Picture 6">
            <a:extLst>
              <a:ext uri="{FF2B5EF4-FFF2-40B4-BE49-F238E27FC236}">
                <a16:creationId xmlns:a16="http://schemas.microsoft.com/office/drawing/2014/main" id="{584D10B5-70C6-48C7-927F-C1799C7429A3}"/>
              </a:ext>
            </a:extLst>
          </p:cNvPr>
          <p:cNvPicPr>
            <a:picLocks noChangeAspect="1"/>
          </p:cNvPicPr>
          <p:nvPr/>
        </p:nvPicPr>
        <p:blipFill>
          <a:blip r:embed="rId2"/>
          <a:stretch>
            <a:fillRect/>
          </a:stretch>
        </p:blipFill>
        <p:spPr>
          <a:xfrm>
            <a:off x="5053215" y="1584671"/>
            <a:ext cx="5972759" cy="1258397"/>
          </a:xfrm>
          <a:prstGeom prst="rect">
            <a:avLst/>
          </a:prstGeom>
        </p:spPr>
      </p:pic>
      <p:pic>
        <p:nvPicPr>
          <p:cNvPr id="9" name="Picture 8">
            <a:extLst>
              <a:ext uri="{FF2B5EF4-FFF2-40B4-BE49-F238E27FC236}">
                <a16:creationId xmlns:a16="http://schemas.microsoft.com/office/drawing/2014/main" id="{ECFA3100-8780-44A5-8165-01229107080C}"/>
              </a:ext>
            </a:extLst>
          </p:cNvPr>
          <p:cNvPicPr>
            <a:picLocks noChangeAspect="1"/>
          </p:cNvPicPr>
          <p:nvPr/>
        </p:nvPicPr>
        <p:blipFill>
          <a:blip r:embed="rId3"/>
          <a:stretch>
            <a:fillRect/>
          </a:stretch>
        </p:blipFill>
        <p:spPr>
          <a:xfrm>
            <a:off x="5053215" y="4167047"/>
            <a:ext cx="5972759" cy="988688"/>
          </a:xfrm>
          <a:prstGeom prst="rect">
            <a:avLst/>
          </a:prstGeom>
        </p:spPr>
      </p:pic>
      <p:sp>
        <p:nvSpPr>
          <p:cNvPr id="11" name="TextBox 10">
            <a:extLst>
              <a:ext uri="{FF2B5EF4-FFF2-40B4-BE49-F238E27FC236}">
                <a16:creationId xmlns:a16="http://schemas.microsoft.com/office/drawing/2014/main" id="{A3E33E0E-240F-44E1-A636-818356645430}"/>
              </a:ext>
            </a:extLst>
          </p:cNvPr>
          <p:cNvSpPr txBox="1"/>
          <p:nvPr/>
        </p:nvSpPr>
        <p:spPr>
          <a:xfrm>
            <a:off x="4954910" y="1243698"/>
            <a:ext cx="597275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 </a:t>
            </a:r>
            <a:r>
              <a:rPr kumimoji="0" lang="en-US" sz="1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rsyslog</a:t>
            </a: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the netstat output should show established on port 514</a:t>
            </a:r>
          </a:p>
        </p:txBody>
      </p:sp>
      <p:sp>
        <p:nvSpPr>
          <p:cNvPr id="12" name="TextBox 11">
            <a:extLst>
              <a:ext uri="{FF2B5EF4-FFF2-40B4-BE49-F238E27FC236}">
                <a16:creationId xmlns:a16="http://schemas.microsoft.com/office/drawing/2014/main" id="{8EB58775-85F1-4712-9FF1-73201A06C8FB}"/>
              </a:ext>
            </a:extLst>
          </p:cNvPr>
          <p:cNvSpPr txBox="1"/>
          <p:nvPr/>
        </p:nvSpPr>
        <p:spPr>
          <a:xfrm>
            <a:off x="4972533" y="3810808"/>
            <a:ext cx="593751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 syslog-ng the netstat output should show established on port 514 also</a:t>
            </a:r>
          </a:p>
        </p:txBody>
      </p:sp>
      <p:pic>
        <p:nvPicPr>
          <p:cNvPr id="6" name="Picture 5">
            <a:extLst>
              <a:ext uri="{FF2B5EF4-FFF2-40B4-BE49-F238E27FC236}">
                <a16:creationId xmlns:a16="http://schemas.microsoft.com/office/drawing/2014/main" id="{76C6C76C-6D5C-4DE5-A61B-F0F313600B83}"/>
              </a:ext>
            </a:extLst>
          </p:cNvPr>
          <p:cNvPicPr>
            <a:picLocks noChangeAspect="1"/>
          </p:cNvPicPr>
          <p:nvPr/>
        </p:nvPicPr>
        <p:blipFill>
          <a:blip r:embed="rId4"/>
          <a:stretch>
            <a:fillRect/>
          </a:stretch>
        </p:blipFill>
        <p:spPr>
          <a:xfrm>
            <a:off x="300296" y="6124575"/>
            <a:ext cx="1759040" cy="419122"/>
          </a:xfrm>
          <a:prstGeom prst="rect">
            <a:avLst/>
          </a:prstGeom>
        </p:spPr>
      </p:pic>
    </p:spTree>
    <p:extLst>
      <p:ext uri="{BB962C8B-B14F-4D97-AF65-F5344CB8AC3E}">
        <p14:creationId xmlns:p14="http://schemas.microsoft.com/office/powerpoint/2010/main" val="389894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1700" dirty="0">
                <a:solidFill>
                  <a:schemeClr val="bg1">
                    <a:lumMod val="95000"/>
                  </a:schemeClr>
                </a:solidFill>
                <a:latin typeface="Arial" panose="020B0604020202020204" pitchFamily="34" charset="0"/>
                <a:cs typeface="Arial" panose="020B0604020202020204" pitchFamily="34" charset="0"/>
                <a:hlinkClick r:id="" action="ppaction://noaction">
                  <a:extLst>
                    <a:ext uri="{A12FA001-AC4F-418D-AE19-62706E023703}">
                      <ahyp:hlinkClr xmlns:ahyp="http://schemas.microsoft.com/office/drawing/2018/hyperlinkcolor" val="tx"/>
                    </a:ext>
                  </a:extLst>
                </a:hlinkClick>
              </a:rPr>
              <a:t>How to troubleshoot an existing Syslog Server and OMS Agent deployment</a:t>
            </a:r>
            <a:br>
              <a:rPr lang="en-US" sz="1700" dirty="0">
                <a:solidFill>
                  <a:schemeClr val="bg1">
                    <a:lumMod val="95000"/>
                  </a:schemeClr>
                </a:solidFill>
                <a:latin typeface="Arial" panose="020B0604020202020204" pitchFamily="34" charset="0"/>
                <a:cs typeface="Arial" panose="020B0604020202020204" pitchFamily="34" charset="0"/>
              </a:rPr>
            </a:br>
            <a:endParaRPr lang="en-US" sz="17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fontScale="92500" lnSpcReduction="10000"/>
          </a:bodyPr>
          <a:lstStyle/>
          <a:p>
            <a:r>
              <a:rPr lang="en-US" sz="2000" dirty="0">
                <a:solidFill>
                  <a:schemeClr val="bg1">
                    <a:lumMod val="95000"/>
                  </a:schemeClr>
                </a:solidFill>
                <a:latin typeface="Arial" panose="020B0604020202020204" pitchFamily="34" charset="0"/>
                <a:cs typeface="Arial" panose="020B0604020202020204" pitchFamily="34" charset="0"/>
              </a:rPr>
              <a:t>OMS Agent running and listening on port 25224 and port 25226</a:t>
            </a:r>
          </a:p>
          <a:p>
            <a:pPr lvl="1"/>
            <a:r>
              <a:rPr lang="en-US" sz="2000" dirty="0">
                <a:solidFill>
                  <a:schemeClr val="bg1">
                    <a:lumMod val="95000"/>
                  </a:schemeClr>
                </a:solidFill>
                <a:latin typeface="Arial" panose="020B0604020202020204" pitchFamily="34" charset="0"/>
                <a:cs typeface="Arial" panose="020B0604020202020204" pitchFamily="34" charset="0"/>
              </a:rPr>
              <a:t>netstat –</a:t>
            </a:r>
            <a:r>
              <a:rPr lang="en-US" sz="2000" dirty="0" err="1">
                <a:solidFill>
                  <a:schemeClr val="bg1">
                    <a:lumMod val="95000"/>
                  </a:schemeClr>
                </a:solidFill>
                <a:latin typeface="Arial" panose="020B0604020202020204" pitchFamily="34" charset="0"/>
                <a:cs typeface="Arial" panose="020B0604020202020204" pitchFamily="34" charset="0"/>
              </a:rPr>
              <a:t>anp</a:t>
            </a:r>
            <a:r>
              <a:rPr lang="en-US" sz="2000" dirty="0">
                <a:solidFill>
                  <a:schemeClr val="bg1">
                    <a:lumMod val="95000"/>
                  </a:schemeClr>
                </a:solidFill>
                <a:latin typeface="Arial" panose="020B0604020202020204" pitchFamily="34" charset="0"/>
                <a:cs typeface="Arial" panose="020B0604020202020204" pitchFamily="34" charset="0"/>
              </a:rPr>
              <a:t> | grep ruby</a:t>
            </a:r>
          </a:p>
          <a:p>
            <a:pPr lvl="1"/>
            <a:r>
              <a:rPr lang="en-US" sz="2000" dirty="0">
                <a:solidFill>
                  <a:schemeClr val="bg1">
                    <a:lumMod val="95000"/>
                  </a:schemeClr>
                </a:solidFill>
                <a:latin typeface="Arial" panose="020B0604020202020204" pitchFamily="34" charset="0"/>
                <a:cs typeface="Arial" panose="020B0604020202020204" pitchFamily="34" charset="0"/>
              </a:rPr>
              <a:t>Port 25244 and 25226 listening</a:t>
            </a:r>
          </a:p>
          <a:p>
            <a:pPr lvl="1"/>
            <a:r>
              <a:rPr lang="en-US" sz="2000" dirty="0">
                <a:solidFill>
                  <a:schemeClr val="bg1">
                    <a:lumMod val="95000"/>
                  </a:schemeClr>
                </a:solidFill>
                <a:latin typeface="Arial" panose="020B0604020202020204" pitchFamily="34" charset="0"/>
                <a:cs typeface="Arial" panose="020B0604020202020204" pitchFamily="34" charset="0"/>
              </a:rPr>
              <a:t>The most important part of this is the established connection on port 25226</a:t>
            </a:r>
          </a:p>
          <a:p>
            <a:pPr lvl="1"/>
            <a:r>
              <a:rPr lang="en-US" sz="2000" dirty="0">
                <a:solidFill>
                  <a:schemeClr val="bg1">
                    <a:lumMod val="95000"/>
                  </a:schemeClr>
                </a:solidFill>
                <a:latin typeface="Arial" panose="020B0604020202020204" pitchFamily="34" charset="0"/>
                <a:cs typeface="Arial" panose="020B0604020202020204" pitchFamily="34" charset="0"/>
              </a:rPr>
              <a:t>netstat –</a:t>
            </a:r>
            <a:r>
              <a:rPr lang="en-US" sz="2000" dirty="0" err="1">
                <a:solidFill>
                  <a:schemeClr val="bg1">
                    <a:lumMod val="95000"/>
                  </a:schemeClr>
                </a:solidFill>
                <a:latin typeface="Arial" panose="020B0604020202020204" pitchFamily="34" charset="0"/>
                <a:cs typeface="Arial" panose="020B0604020202020204" pitchFamily="34" charset="0"/>
              </a:rPr>
              <a:t>anp</a:t>
            </a:r>
            <a:r>
              <a:rPr lang="en-US" sz="2000" dirty="0">
                <a:solidFill>
                  <a:schemeClr val="bg1">
                    <a:lumMod val="95000"/>
                  </a:schemeClr>
                </a:solidFill>
                <a:latin typeface="Arial" panose="020B0604020202020204" pitchFamily="34" charset="0"/>
                <a:cs typeface="Arial" panose="020B0604020202020204" pitchFamily="34" charset="0"/>
              </a:rPr>
              <a:t> | grep oms</a:t>
            </a:r>
          </a:p>
          <a:p>
            <a:pPr lvl="1"/>
            <a:r>
              <a:rPr lang="en-US" sz="2000" dirty="0">
                <a:solidFill>
                  <a:schemeClr val="bg1">
                    <a:lumMod val="95000"/>
                  </a:schemeClr>
                </a:solidFill>
                <a:latin typeface="Arial" panose="020B0604020202020204" pitchFamily="34" charset="0"/>
                <a:cs typeface="Arial" panose="020B0604020202020204" pitchFamily="34" charset="0"/>
              </a:rPr>
              <a:t>Many </a:t>
            </a:r>
            <a:r>
              <a:rPr lang="en-US" sz="2000" dirty="0" err="1">
                <a:solidFill>
                  <a:schemeClr val="bg1">
                    <a:lumMod val="95000"/>
                  </a:schemeClr>
                </a:solidFill>
                <a:latin typeface="Arial" panose="020B0604020202020204" pitchFamily="34" charset="0"/>
                <a:cs typeface="Arial" panose="020B0604020202020204" pitchFamily="34" charset="0"/>
              </a:rPr>
              <a:t>auoms</a:t>
            </a:r>
            <a:r>
              <a:rPr lang="en-US" sz="2000" dirty="0">
                <a:solidFill>
                  <a:schemeClr val="bg1">
                    <a:lumMod val="95000"/>
                  </a:schemeClr>
                </a:solidFill>
                <a:latin typeface="Arial" panose="020B0604020202020204" pitchFamily="34" charset="0"/>
                <a:cs typeface="Arial" panose="020B0604020202020204" pitchFamily="34" charset="0"/>
              </a:rPr>
              <a:t> ports listening</a:t>
            </a:r>
          </a:p>
        </p:txBody>
      </p:sp>
      <p:pic>
        <p:nvPicPr>
          <p:cNvPr id="5" name="Picture 4">
            <a:extLst>
              <a:ext uri="{FF2B5EF4-FFF2-40B4-BE49-F238E27FC236}">
                <a16:creationId xmlns:a16="http://schemas.microsoft.com/office/drawing/2014/main" id="{62A261D1-187E-49E2-8587-54B5ECD8B1C5}"/>
              </a:ext>
            </a:extLst>
          </p:cNvPr>
          <p:cNvPicPr>
            <a:picLocks noChangeAspect="1"/>
          </p:cNvPicPr>
          <p:nvPr/>
        </p:nvPicPr>
        <p:blipFill>
          <a:blip r:embed="rId2"/>
          <a:stretch>
            <a:fillRect/>
          </a:stretch>
        </p:blipFill>
        <p:spPr>
          <a:xfrm>
            <a:off x="5159202" y="828254"/>
            <a:ext cx="5136764" cy="873249"/>
          </a:xfrm>
          <a:prstGeom prst="rect">
            <a:avLst/>
          </a:prstGeom>
        </p:spPr>
      </p:pic>
      <p:pic>
        <p:nvPicPr>
          <p:cNvPr id="6" name="Picture 5">
            <a:extLst>
              <a:ext uri="{FF2B5EF4-FFF2-40B4-BE49-F238E27FC236}">
                <a16:creationId xmlns:a16="http://schemas.microsoft.com/office/drawing/2014/main" id="{9F0B2897-6045-4230-978F-868EF0FDB2B6}"/>
              </a:ext>
            </a:extLst>
          </p:cNvPr>
          <p:cNvPicPr>
            <a:picLocks noChangeAspect="1"/>
          </p:cNvPicPr>
          <p:nvPr/>
        </p:nvPicPr>
        <p:blipFill>
          <a:blip r:embed="rId3"/>
          <a:stretch>
            <a:fillRect/>
          </a:stretch>
        </p:blipFill>
        <p:spPr>
          <a:xfrm>
            <a:off x="5159201" y="3508420"/>
            <a:ext cx="5136764" cy="879371"/>
          </a:xfrm>
          <a:prstGeom prst="rect">
            <a:avLst/>
          </a:prstGeom>
        </p:spPr>
      </p:pic>
      <p:pic>
        <p:nvPicPr>
          <p:cNvPr id="7" name="Picture 6">
            <a:extLst>
              <a:ext uri="{FF2B5EF4-FFF2-40B4-BE49-F238E27FC236}">
                <a16:creationId xmlns:a16="http://schemas.microsoft.com/office/drawing/2014/main" id="{E5D9F9C5-8645-4AFF-8E3D-5DF79561AE82}"/>
              </a:ext>
            </a:extLst>
          </p:cNvPr>
          <p:cNvPicPr>
            <a:picLocks noChangeAspect="1"/>
          </p:cNvPicPr>
          <p:nvPr/>
        </p:nvPicPr>
        <p:blipFill>
          <a:blip r:embed="rId4"/>
          <a:stretch>
            <a:fillRect/>
          </a:stretch>
        </p:blipFill>
        <p:spPr>
          <a:xfrm>
            <a:off x="5159201" y="1767895"/>
            <a:ext cx="4593123" cy="1620082"/>
          </a:xfrm>
          <a:prstGeom prst="rect">
            <a:avLst/>
          </a:prstGeom>
        </p:spPr>
      </p:pic>
      <p:pic>
        <p:nvPicPr>
          <p:cNvPr id="9" name="Picture 8">
            <a:extLst>
              <a:ext uri="{FF2B5EF4-FFF2-40B4-BE49-F238E27FC236}">
                <a16:creationId xmlns:a16="http://schemas.microsoft.com/office/drawing/2014/main" id="{393647FC-FD8F-4561-898F-FBDD3922E225}"/>
              </a:ext>
            </a:extLst>
          </p:cNvPr>
          <p:cNvPicPr>
            <a:picLocks noChangeAspect="1"/>
          </p:cNvPicPr>
          <p:nvPr/>
        </p:nvPicPr>
        <p:blipFill>
          <a:blip r:embed="rId5"/>
          <a:stretch>
            <a:fillRect/>
          </a:stretch>
        </p:blipFill>
        <p:spPr>
          <a:xfrm>
            <a:off x="5159201" y="4416229"/>
            <a:ext cx="4593123" cy="1613517"/>
          </a:xfrm>
          <a:prstGeom prst="rect">
            <a:avLst/>
          </a:prstGeom>
        </p:spPr>
      </p:pic>
      <p:pic>
        <p:nvPicPr>
          <p:cNvPr id="8" name="Picture 7">
            <a:extLst>
              <a:ext uri="{FF2B5EF4-FFF2-40B4-BE49-F238E27FC236}">
                <a16:creationId xmlns:a16="http://schemas.microsoft.com/office/drawing/2014/main" id="{841EE58B-E1AB-4C4A-B575-8FB5EEF85966}"/>
              </a:ext>
            </a:extLst>
          </p:cNvPr>
          <p:cNvPicPr>
            <a:picLocks noChangeAspect="1"/>
          </p:cNvPicPr>
          <p:nvPr/>
        </p:nvPicPr>
        <p:blipFill>
          <a:blip r:embed="rId6"/>
          <a:stretch>
            <a:fillRect/>
          </a:stretch>
        </p:blipFill>
        <p:spPr>
          <a:xfrm>
            <a:off x="284885" y="6124575"/>
            <a:ext cx="1759040" cy="419122"/>
          </a:xfrm>
          <a:prstGeom prst="rect">
            <a:avLst/>
          </a:prstGeom>
        </p:spPr>
      </p:pic>
    </p:spTree>
    <p:extLst>
      <p:ext uri="{BB962C8B-B14F-4D97-AF65-F5344CB8AC3E}">
        <p14:creationId xmlns:p14="http://schemas.microsoft.com/office/powerpoint/2010/main" val="843304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fontScale="90000"/>
          </a:bodyPr>
          <a:lstStyle/>
          <a:p>
            <a:pPr algn="l"/>
            <a:r>
              <a:rPr lang="en-US" sz="3200" dirty="0">
                <a:solidFill>
                  <a:schemeClr val="bg1">
                    <a:lumMod val="95000"/>
                  </a:schemeClr>
                </a:solidFill>
                <a:latin typeface="Arial" panose="020B0604020202020204" pitchFamily="34" charset="0"/>
                <a:cs typeface="Arial" panose="020B0604020202020204" pitchFamily="34" charset="0"/>
              </a:rPr>
              <a:t>Are we receiving </a:t>
            </a:r>
            <a:r>
              <a:rPr lang="en-US" sz="3200" dirty="0" err="1">
                <a:solidFill>
                  <a:schemeClr val="bg1">
                    <a:lumMod val="95000"/>
                  </a:schemeClr>
                </a:solidFill>
                <a:latin typeface="Arial" panose="020B0604020202020204" pitchFamily="34" charset="0"/>
                <a:cs typeface="Arial" panose="020B0604020202020204" pitchFamily="34" charset="0"/>
              </a:rPr>
              <a:t>syslogs</a:t>
            </a:r>
            <a:r>
              <a:rPr lang="en-US" sz="3200" dirty="0">
                <a:solidFill>
                  <a:schemeClr val="bg1">
                    <a:lumMod val="95000"/>
                  </a:schemeClr>
                </a:solidFill>
                <a:latin typeface="Arial" panose="020B0604020202020204" pitchFamily="34" charset="0"/>
                <a:cs typeface="Arial" panose="020B0604020202020204" pitchFamily="34" charset="0"/>
              </a:rPr>
              <a:t>?</a:t>
            </a:r>
            <a:br>
              <a:rPr lang="en-US" sz="3200" dirty="0">
                <a:solidFill>
                  <a:schemeClr val="bg1">
                    <a:lumMod val="95000"/>
                  </a:schemeClr>
                </a:solidFill>
                <a:latin typeface="Arial" panose="020B0604020202020204" pitchFamily="34" charset="0"/>
                <a:cs typeface="Arial" panose="020B0604020202020204" pitchFamily="34" charset="0"/>
              </a:rPr>
            </a:br>
            <a:endParaRPr lang="en-US" sz="32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400" dirty="0" err="1">
                <a:solidFill>
                  <a:schemeClr val="bg1">
                    <a:lumMod val="95000"/>
                  </a:schemeClr>
                </a:solidFill>
                <a:latin typeface="Arial" panose="020B0604020202020204" pitchFamily="34" charset="0"/>
                <a:cs typeface="Arial" panose="020B0604020202020204" pitchFamily="34" charset="0"/>
              </a:rPr>
              <a:t>Syslogs</a:t>
            </a:r>
            <a:r>
              <a:rPr lang="en-US" sz="2400" dirty="0">
                <a:solidFill>
                  <a:schemeClr val="bg1">
                    <a:lumMod val="95000"/>
                  </a:schemeClr>
                </a:solidFill>
                <a:latin typeface="Arial" panose="020B0604020202020204" pitchFamily="34" charset="0"/>
                <a:cs typeface="Arial" panose="020B0604020202020204" pitchFamily="34" charset="0"/>
              </a:rPr>
              <a:t> received on port 514</a:t>
            </a:r>
          </a:p>
          <a:p>
            <a:pPr marL="457200" lvl="1" indent="0">
              <a:buNone/>
            </a:pPr>
            <a:r>
              <a:rPr lang="en-US" dirty="0" err="1">
                <a:solidFill>
                  <a:schemeClr val="bg1">
                    <a:lumMod val="95000"/>
                  </a:schemeClr>
                </a:solidFill>
                <a:latin typeface="Arial" panose="020B0604020202020204" pitchFamily="34" charset="0"/>
                <a:cs typeface="Arial" panose="020B0604020202020204" pitchFamily="34" charset="0"/>
              </a:rPr>
              <a:t>tcpdump</a:t>
            </a:r>
            <a:r>
              <a:rPr lang="en-US" dirty="0">
                <a:solidFill>
                  <a:schemeClr val="bg1">
                    <a:lumMod val="95000"/>
                  </a:schemeClr>
                </a:solidFill>
                <a:latin typeface="Arial" panose="020B0604020202020204" pitchFamily="34" charset="0"/>
                <a:cs typeface="Arial" panose="020B0604020202020204" pitchFamily="34" charset="0"/>
              </a:rPr>
              <a:t> –</a:t>
            </a:r>
            <a:r>
              <a:rPr lang="en-US" dirty="0" err="1">
                <a:solidFill>
                  <a:schemeClr val="bg1">
                    <a:lumMod val="95000"/>
                  </a:schemeClr>
                </a:solidFill>
                <a:latin typeface="Arial" panose="020B0604020202020204" pitchFamily="34" charset="0"/>
                <a:cs typeface="Arial" panose="020B0604020202020204" pitchFamily="34" charset="0"/>
              </a:rPr>
              <a:t>Xni</a:t>
            </a:r>
            <a:r>
              <a:rPr lang="en-US" dirty="0">
                <a:solidFill>
                  <a:schemeClr val="bg1">
                    <a:lumMod val="95000"/>
                  </a:schemeClr>
                </a:solidFill>
                <a:latin typeface="Arial" panose="020B0604020202020204" pitchFamily="34" charset="0"/>
                <a:cs typeface="Arial" panose="020B0604020202020204" pitchFamily="34" charset="0"/>
              </a:rPr>
              <a:t> any port 514</a:t>
            </a:r>
          </a:p>
          <a:p>
            <a:r>
              <a:rPr lang="en-US" sz="2400" dirty="0">
                <a:solidFill>
                  <a:schemeClr val="bg1">
                    <a:lumMod val="95000"/>
                  </a:schemeClr>
                </a:solidFill>
                <a:latin typeface="Arial" panose="020B0604020202020204" pitchFamily="34" charset="0"/>
                <a:cs typeface="Arial" panose="020B0604020202020204" pitchFamily="34" charset="0"/>
              </a:rPr>
              <a:t>Syslog received on port 25226</a:t>
            </a:r>
          </a:p>
          <a:p>
            <a:pPr marL="457200" lvl="1" indent="0">
              <a:buNone/>
            </a:pPr>
            <a:r>
              <a:rPr lang="en-US" dirty="0" err="1">
                <a:solidFill>
                  <a:schemeClr val="bg1">
                    <a:lumMod val="95000"/>
                  </a:schemeClr>
                </a:solidFill>
                <a:latin typeface="Arial" panose="020B0604020202020204" pitchFamily="34" charset="0"/>
                <a:cs typeface="Arial" panose="020B0604020202020204" pitchFamily="34" charset="0"/>
              </a:rPr>
              <a:t>tcpdump</a:t>
            </a:r>
            <a:r>
              <a:rPr lang="en-US" dirty="0">
                <a:solidFill>
                  <a:schemeClr val="bg1">
                    <a:lumMod val="95000"/>
                  </a:schemeClr>
                </a:solidFill>
                <a:latin typeface="Arial" panose="020B0604020202020204" pitchFamily="34" charset="0"/>
                <a:cs typeface="Arial" panose="020B0604020202020204" pitchFamily="34" charset="0"/>
              </a:rPr>
              <a:t> –</a:t>
            </a:r>
            <a:r>
              <a:rPr lang="en-US" dirty="0" err="1">
                <a:solidFill>
                  <a:schemeClr val="bg1">
                    <a:lumMod val="95000"/>
                  </a:schemeClr>
                </a:solidFill>
                <a:latin typeface="Arial" panose="020B0604020202020204" pitchFamily="34" charset="0"/>
                <a:cs typeface="Arial" panose="020B0604020202020204" pitchFamily="34" charset="0"/>
              </a:rPr>
              <a:t>Xni</a:t>
            </a:r>
            <a:r>
              <a:rPr lang="en-US" dirty="0">
                <a:solidFill>
                  <a:schemeClr val="bg1">
                    <a:lumMod val="95000"/>
                  </a:schemeClr>
                </a:solidFill>
                <a:latin typeface="Arial" panose="020B0604020202020204" pitchFamily="34" charset="0"/>
                <a:cs typeface="Arial" panose="020B0604020202020204" pitchFamily="34" charset="0"/>
              </a:rPr>
              <a:t> any port 25226</a:t>
            </a:r>
          </a:p>
        </p:txBody>
      </p:sp>
      <p:pic>
        <p:nvPicPr>
          <p:cNvPr id="6" name="Picture 5">
            <a:extLst>
              <a:ext uri="{FF2B5EF4-FFF2-40B4-BE49-F238E27FC236}">
                <a16:creationId xmlns:a16="http://schemas.microsoft.com/office/drawing/2014/main" id="{05545CE5-FAB0-4747-B1AF-7EAFF564FBB4}"/>
              </a:ext>
            </a:extLst>
          </p:cNvPr>
          <p:cNvPicPr>
            <a:picLocks noChangeAspect="1"/>
          </p:cNvPicPr>
          <p:nvPr/>
        </p:nvPicPr>
        <p:blipFill>
          <a:blip r:embed="rId2"/>
          <a:stretch>
            <a:fillRect/>
          </a:stretch>
        </p:blipFill>
        <p:spPr>
          <a:xfrm>
            <a:off x="4906140" y="898298"/>
            <a:ext cx="6366978" cy="2331294"/>
          </a:xfrm>
          <a:prstGeom prst="rect">
            <a:avLst/>
          </a:prstGeom>
        </p:spPr>
      </p:pic>
      <p:pic>
        <p:nvPicPr>
          <p:cNvPr id="7" name="Picture 6">
            <a:extLst>
              <a:ext uri="{FF2B5EF4-FFF2-40B4-BE49-F238E27FC236}">
                <a16:creationId xmlns:a16="http://schemas.microsoft.com/office/drawing/2014/main" id="{E5EFEAEC-893C-4C1A-B900-D8D2A738B03A}"/>
              </a:ext>
            </a:extLst>
          </p:cNvPr>
          <p:cNvPicPr>
            <a:picLocks noChangeAspect="1"/>
          </p:cNvPicPr>
          <p:nvPr/>
        </p:nvPicPr>
        <p:blipFill>
          <a:blip r:embed="rId3"/>
          <a:stretch>
            <a:fillRect/>
          </a:stretch>
        </p:blipFill>
        <p:spPr>
          <a:xfrm>
            <a:off x="4906140" y="3328074"/>
            <a:ext cx="5470507" cy="2676102"/>
          </a:xfrm>
          <a:prstGeom prst="rect">
            <a:avLst/>
          </a:prstGeom>
        </p:spPr>
      </p:pic>
      <p:pic>
        <p:nvPicPr>
          <p:cNvPr id="8" name="Picture 7">
            <a:extLst>
              <a:ext uri="{FF2B5EF4-FFF2-40B4-BE49-F238E27FC236}">
                <a16:creationId xmlns:a16="http://schemas.microsoft.com/office/drawing/2014/main" id="{E7F78800-1B41-48FC-AFB2-AC16EF82990C}"/>
              </a:ext>
            </a:extLst>
          </p:cNvPr>
          <p:cNvPicPr>
            <a:picLocks noChangeAspect="1"/>
          </p:cNvPicPr>
          <p:nvPr/>
        </p:nvPicPr>
        <p:blipFill>
          <a:blip r:embed="rId4"/>
          <a:stretch>
            <a:fillRect/>
          </a:stretch>
        </p:blipFill>
        <p:spPr>
          <a:xfrm>
            <a:off x="284885" y="6147692"/>
            <a:ext cx="1759040" cy="419122"/>
          </a:xfrm>
          <a:prstGeom prst="rect">
            <a:avLst/>
          </a:prstGeom>
        </p:spPr>
      </p:pic>
    </p:spTree>
    <p:extLst>
      <p:ext uri="{BB962C8B-B14F-4D97-AF65-F5344CB8AC3E}">
        <p14:creationId xmlns:p14="http://schemas.microsoft.com/office/powerpoint/2010/main" val="72780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800" dirty="0">
                <a:solidFill>
                  <a:schemeClr val="bg1">
                    <a:lumMod val="95000"/>
                  </a:schemeClr>
                </a:solidFill>
                <a:latin typeface="Arial" panose="020B0604020202020204" pitchFamily="34" charset="0"/>
                <a:cs typeface="Arial" panose="020B0604020202020204" pitchFamily="34" charset="0"/>
              </a:rPr>
              <a:t>What type of logs are we receiving</a:t>
            </a:r>
            <a:br>
              <a:rPr lang="en-US" sz="2800" dirty="0">
                <a:solidFill>
                  <a:schemeClr val="bg1">
                    <a:lumMod val="95000"/>
                  </a:schemeClr>
                </a:solidFill>
                <a:latin typeface="Arial" panose="020B0604020202020204" pitchFamily="34" charset="0"/>
                <a:cs typeface="Arial" panose="020B0604020202020204" pitchFamily="34" charset="0"/>
              </a:rPr>
            </a:br>
            <a:endParaRPr lang="en-US" sz="28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400" dirty="0">
                <a:solidFill>
                  <a:schemeClr val="bg1">
                    <a:lumMod val="95000"/>
                  </a:schemeClr>
                </a:solidFill>
                <a:latin typeface="Arial" panose="020B0604020202020204" pitchFamily="34" charset="0"/>
                <a:cs typeface="Arial" panose="020B0604020202020204" pitchFamily="34" charset="0"/>
              </a:rPr>
              <a:t>Command: </a:t>
            </a:r>
          </a:p>
          <a:p>
            <a:pPr marL="0" indent="0">
              <a:buNone/>
            </a:pPr>
            <a:r>
              <a:rPr lang="en-US" sz="2400" dirty="0">
                <a:solidFill>
                  <a:schemeClr val="bg1">
                    <a:lumMod val="95000"/>
                  </a:schemeClr>
                </a:solidFill>
                <a:latin typeface="Arial" panose="020B0604020202020204" pitchFamily="34" charset="0"/>
                <a:cs typeface="Arial" panose="020B0604020202020204" pitchFamily="34" charset="0"/>
              </a:rPr>
              <a:t>     </a:t>
            </a:r>
            <a:r>
              <a:rPr lang="en-US" sz="2400" dirty="0" err="1">
                <a:solidFill>
                  <a:schemeClr val="bg1">
                    <a:lumMod val="95000"/>
                  </a:schemeClr>
                </a:solidFill>
                <a:latin typeface="Arial" panose="020B0604020202020204" pitchFamily="34" charset="0"/>
                <a:cs typeface="Arial" panose="020B0604020202020204" pitchFamily="34" charset="0"/>
              </a:rPr>
              <a:t>tcpdump</a:t>
            </a:r>
            <a:r>
              <a:rPr lang="en-US" sz="2400" dirty="0">
                <a:solidFill>
                  <a:schemeClr val="bg1">
                    <a:lumMod val="95000"/>
                  </a:schemeClr>
                </a:solidFill>
                <a:latin typeface="Arial" panose="020B0604020202020204" pitchFamily="34" charset="0"/>
                <a:cs typeface="Arial" panose="020B0604020202020204" pitchFamily="34" charset="0"/>
              </a:rPr>
              <a:t> –</a:t>
            </a:r>
            <a:r>
              <a:rPr lang="en-US" sz="2400" dirty="0" err="1">
                <a:solidFill>
                  <a:schemeClr val="bg1">
                    <a:lumMod val="95000"/>
                  </a:schemeClr>
                </a:solidFill>
                <a:latin typeface="Arial" panose="020B0604020202020204" pitchFamily="34" charset="0"/>
                <a:cs typeface="Arial" panose="020B0604020202020204" pitchFamily="34" charset="0"/>
              </a:rPr>
              <a:t>Xni</a:t>
            </a:r>
            <a:r>
              <a:rPr lang="en-US" sz="2400" dirty="0">
                <a:solidFill>
                  <a:schemeClr val="bg1">
                    <a:lumMod val="95000"/>
                  </a:schemeClr>
                </a:solidFill>
                <a:latin typeface="Arial" panose="020B0604020202020204" pitchFamily="34" charset="0"/>
                <a:cs typeface="Arial" panose="020B0604020202020204" pitchFamily="34" charset="0"/>
              </a:rPr>
              <a:t> any port 514 </a:t>
            </a:r>
          </a:p>
          <a:p>
            <a:r>
              <a:rPr lang="en-US" sz="2400" dirty="0">
                <a:solidFill>
                  <a:schemeClr val="bg1">
                    <a:lumMod val="95000"/>
                  </a:schemeClr>
                </a:solidFill>
                <a:latin typeface="Arial" panose="020B0604020202020204" pitchFamily="34" charset="0"/>
                <a:cs typeface="Arial" panose="020B0604020202020204" pitchFamily="34" charset="0"/>
              </a:rPr>
              <a:t>Provides the complete packet output and we can determine the type of syslog we are receiving.</a:t>
            </a:r>
          </a:p>
        </p:txBody>
      </p:sp>
      <p:pic>
        <p:nvPicPr>
          <p:cNvPr id="5" name="Picture 4">
            <a:extLst>
              <a:ext uri="{FF2B5EF4-FFF2-40B4-BE49-F238E27FC236}">
                <a16:creationId xmlns:a16="http://schemas.microsoft.com/office/drawing/2014/main" id="{9BC237AE-FAFE-45C4-9214-AFE8B2E5DA28}"/>
              </a:ext>
            </a:extLst>
          </p:cNvPr>
          <p:cNvPicPr>
            <a:picLocks noChangeAspect="1"/>
          </p:cNvPicPr>
          <p:nvPr/>
        </p:nvPicPr>
        <p:blipFill>
          <a:blip r:embed="rId2"/>
          <a:stretch>
            <a:fillRect/>
          </a:stretch>
        </p:blipFill>
        <p:spPr>
          <a:xfrm>
            <a:off x="5193343" y="1440216"/>
            <a:ext cx="5895257" cy="1311694"/>
          </a:xfrm>
          <a:prstGeom prst="rect">
            <a:avLst/>
          </a:prstGeom>
        </p:spPr>
      </p:pic>
      <p:sp>
        <p:nvSpPr>
          <p:cNvPr id="6" name="TextBox 5">
            <a:extLst>
              <a:ext uri="{FF2B5EF4-FFF2-40B4-BE49-F238E27FC236}">
                <a16:creationId xmlns:a16="http://schemas.microsoft.com/office/drawing/2014/main" id="{25F13F87-CFA6-4018-A1B3-6A6A0F7526B3}"/>
              </a:ext>
            </a:extLst>
          </p:cNvPr>
          <p:cNvSpPr txBox="1"/>
          <p:nvPr/>
        </p:nvSpPr>
        <p:spPr>
          <a:xfrm>
            <a:off x="5193343" y="908040"/>
            <a:ext cx="228780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This is a CEF syslog</a:t>
            </a:r>
          </a:p>
        </p:txBody>
      </p:sp>
      <p:sp>
        <p:nvSpPr>
          <p:cNvPr id="7" name="Rectangle 6">
            <a:extLst>
              <a:ext uri="{FF2B5EF4-FFF2-40B4-BE49-F238E27FC236}">
                <a16:creationId xmlns:a16="http://schemas.microsoft.com/office/drawing/2014/main" id="{BE78C99A-3597-437A-8C16-7B3E79F43857}"/>
              </a:ext>
            </a:extLst>
          </p:cNvPr>
          <p:cNvSpPr/>
          <p:nvPr/>
        </p:nvSpPr>
        <p:spPr>
          <a:xfrm>
            <a:off x="8452237" y="2130950"/>
            <a:ext cx="405516" cy="119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9" name="Picture 8">
            <a:extLst>
              <a:ext uri="{FF2B5EF4-FFF2-40B4-BE49-F238E27FC236}">
                <a16:creationId xmlns:a16="http://schemas.microsoft.com/office/drawing/2014/main" id="{2F7A7965-0B85-4350-B800-F891E5C0CA4E}"/>
              </a:ext>
            </a:extLst>
          </p:cNvPr>
          <p:cNvPicPr>
            <a:picLocks noChangeAspect="1"/>
          </p:cNvPicPr>
          <p:nvPr/>
        </p:nvPicPr>
        <p:blipFill>
          <a:blip r:embed="rId3"/>
          <a:stretch>
            <a:fillRect/>
          </a:stretch>
        </p:blipFill>
        <p:spPr>
          <a:xfrm>
            <a:off x="10086431" y="6240041"/>
            <a:ext cx="1759040" cy="419122"/>
          </a:xfrm>
          <a:prstGeom prst="rect">
            <a:avLst/>
          </a:prstGeom>
        </p:spPr>
      </p:pic>
    </p:spTree>
    <p:extLst>
      <p:ext uri="{BB962C8B-B14F-4D97-AF65-F5344CB8AC3E}">
        <p14:creationId xmlns:p14="http://schemas.microsoft.com/office/powerpoint/2010/main" val="267491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8420A-9B08-4714-8C3D-98053B17F87A}"/>
              </a:ext>
            </a:extLst>
          </p:cNvPr>
          <p:cNvSpPr>
            <a:spLocks noGrp="1"/>
          </p:cNvSpPr>
          <p:nvPr>
            <p:ph type="title"/>
          </p:nvPr>
        </p:nvSpPr>
        <p:spPr/>
        <p:txBody>
          <a:bodyPr/>
          <a:lstStyle/>
          <a:p>
            <a:r>
              <a:rPr lang="en-US" dirty="0">
                <a:solidFill>
                  <a:schemeClr val="bg1">
                    <a:lumMod val="95000"/>
                  </a:schemeClr>
                </a:solidFill>
                <a:latin typeface="Arial" panose="020B0604020202020204" pitchFamily="34" charset="0"/>
                <a:cs typeface="Arial" panose="020B0604020202020204" pitchFamily="34" charset="0"/>
              </a:rPr>
              <a:t>Syslog Data Connector</a:t>
            </a:r>
          </a:p>
        </p:txBody>
      </p:sp>
      <p:sp>
        <p:nvSpPr>
          <p:cNvPr id="6" name="Content Placeholder 5">
            <a:extLst>
              <a:ext uri="{FF2B5EF4-FFF2-40B4-BE49-F238E27FC236}">
                <a16:creationId xmlns:a16="http://schemas.microsoft.com/office/drawing/2014/main" id="{B7D64D9E-3E39-4417-B272-EC4827D8FA67}"/>
              </a:ext>
            </a:extLst>
          </p:cNvPr>
          <p:cNvSpPr>
            <a:spLocks noGrp="1"/>
          </p:cNvSpPr>
          <p:nvPr>
            <p:ph idx="1"/>
          </p:nvPr>
        </p:nvSpPr>
        <p:spPr/>
        <p:txBody>
          <a:bodyPr>
            <a:normAutofit fontScale="92500"/>
          </a:bodyPr>
          <a:lstStyle/>
          <a:p>
            <a:r>
              <a:rPr lang="en-US" dirty="0">
                <a:solidFill>
                  <a:schemeClr val="bg1">
                    <a:lumMod val="95000"/>
                  </a:schemeClr>
                </a:solidFill>
                <a:latin typeface="Arial" panose="020B0604020202020204" pitchFamily="34" charset="0"/>
                <a:cs typeface="Arial" panose="020B0604020202020204" pitchFamily="34" charset="0"/>
              </a:rPr>
              <a:t>Azure Sentinel Requirements</a:t>
            </a:r>
          </a:p>
          <a:p>
            <a:r>
              <a:rPr lang="en-US" dirty="0">
                <a:solidFill>
                  <a:schemeClr val="bg1">
                    <a:lumMod val="95000"/>
                  </a:schemeClr>
                </a:solidFill>
                <a:latin typeface="Arial" panose="020B0604020202020204" pitchFamily="34" charset="0"/>
                <a:cs typeface="Arial" panose="020B0604020202020204" pitchFamily="34" charset="0"/>
              </a:rPr>
              <a:t>Supported Syslog Servers and Platforms</a:t>
            </a:r>
          </a:p>
          <a:p>
            <a:r>
              <a:rPr lang="en-US" dirty="0">
                <a:solidFill>
                  <a:schemeClr val="bg1">
                    <a:lumMod val="95000"/>
                  </a:schemeClr>
                </a:solidFill>
                <a:latin typeface="Arial" panose="020B0604020202020204" pitchFamily="34" charset="0"/>
                <a:cs typeface="Arial" panose="020B0604020202020204" pitchFamily="34" charset="0"/>
              </a:rPr>
              <a:t>Supported Syslog Formats and Limitations</a:t>
            </a:r>
          </a:p>
          <a:p>
            <a:r>
              <a:rPr lang="en-US" dirty="0">
                <a:solidFill>
                  <a:schemeClr val="bg1">
                    <a:lumMod val="95000"/>
                  </a:schemeClr>
                </a:solidFill>
                <a:latin typeface="Arial" panose="020B0604020202020204" pitchFamily="34" charset="0"/>
                <a:cs typeface="Arial" panose="020B0604020202020204" pitchFamily="34" charset="0"/>
              </a:rPr>
              <a:t>What is CEF Format</a:t>
            </a:r>
          </a:p>
          <a:p>
            <a:r>
              <a:rPr lang="en-US" dirty="0">
                <a:solidFill>
                  <a:schemeClr val="bg1">
                    <a:lumMod val="95000"/>
                  </a:schemeClr>
                </a:solidFill>
                <a:latin typeface="Arial" panose="020B0604020202020204" pitchFamily="34" charset="0"/>
                <a:cs typeface="Arial" panose="020B0604020202020204" pitchFamily="34" charset="0"/>
              </a:rPr>
              <a:t>What is the OMS Agent</a:t>
            </a:r>
          </a:p>
          <a:p>
            <a:r>
              <a:rPr lang="en-US" dirty="0">
                <a:solidFill>
                  <a:schemeClr val="bg1">
                    <a:lumMod val="95000"/>
                  </a:schemeClr>
                </a:solidFill>
                <a:latin typeface="Arial" panose="020B0604020202020204" pitchFamily="34" charset="0"/>
                <a:cs typeface="Arial" panose="020B0604020202020204" pitchFamily="34" charset="0"/>
              </a:rPr>
              <a:t>How to install the Syslog-ng Server on Linux</a:t>
            </a:r>
          </a:p>
          <a:p>
            <a:r>
              <a:rPr lang="en-US" dirty="0">
                <a:solidFill>
                  <a:schemeClr val="bg1">
                    <a:lumMod val="95000"/>
                  </a:schemeClr>
                </a:solidFill>
                <a:latin typeface="Arial" panose="020B0604020202020204" pitchFamily="34" charset="0"/>
                <a:cs typeface="Arial" panose="020B0604020202020204" pitchFamily="34" charset="0"/>
              </a:rPr>
              <a:t>How to configure the </a:t>
            </a:r>
            <a:r>
              <a:rPr lang="en-US" dirty="0" err="1">
                <a:solidFill>
                  <a:schemeClr val="bg1">
                    <a:lumMod val="95000"/>
                  </a:schemeClr>
                </a:solidFill>
                <a:latin typeface="Arial" panose="020B0604020202020204" pitchFamily="34" charset="0"/>
                <a:cs typeface="Arial" panose="020B0604020202020204" pitchFamily="34" charset="0"/>
              </a:rPr>
              <a:t>rsyslog</a:t>
            </a:r>
            <a:endParaRPr lang="en-US" dirty="0">
              <a:solidFill>
                <a:schemeClr val="bg1">
                  <a:lumMod val="95000"/>
                </a:schemeClr>
              </a:solidFill>
              <a:latin typeface="Arial" panose="020B0604020202020204" pitchFamily="34" charset="0"/>
              <a:cs typeface="Arial" panose="020B0604020202020204" pitchFamily="34" charset="0"/>
            </a:endParaRPr>
          </a:p>
          <a:p>
            <a:r>
              <a:rPr lang="en-US" dirty="0">
                <a:solidFill>
                  <a:schemeClr val="bg1">
                    <a:lumMod val="95000"/>
                  </a:schemeClr>
                </a:solidFill>
                <a:latin typeface="Arial" panose="020B0604020202020204" pitchFamily="34" charset="0"/>
                <a:cs typeface="Arial" panose="020B0604020202020204" pitchFamily="34" charset="0"/>
              </a:rPr>
              <a:t>How to deploy the OMS Agent with Python</a:t>
            </a:r>
          </a:p>
          <a:p>
            <a:r>
              <a:rPr lang="en-US" dirty="0">
                <a:solidFill>
                  <a:schemeClr val="bg1">
                    <a:lumMod val="95000"/>
                  </a:schemeClr>
                </a:solidFill>
                <a:latin typeface="Arial" panose="020B0604020202020204" pitchFamily="34" charset="0"/>
                <a:cs typeface="Arial" panose="020B0604020202020204" pitchFamily="34" charset="0"/>
              </a:rPr>
              <a:t>How to run the Python Troubleshooting Script on a Syslog server</a:t>
            </a:r>
          </a:p>
          <a:p>
            <a:endParaRPr lang="en-US" dirty="0">
              <a:solidFill>
                <a:schemeClr val="bg1">
                  <a:lumMod val="9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248A471-1369-4FE6-BECB-FF9217F33419}"/>
              </a:ext>
            </a:extLst>
          </p:cNvPr>
          <p:cNvPicPr>
            <a:picLocks noChangeAspect="1"/>
          </p:cNvPicPr>
          <p:nvPr/>
        </p:nvPicPr>
        <p:blipFill>
          <a:blip r:embed="rId2"/>
          <a:stretch>
            <a:fillRect/>
          </a:stretch>
        </p:blipFill>
        <p:spPr>
          <a:xfrm>
            <a:off x="10117253" y="6106478"/>
            <a:ext cx="1759040" cy="419122"/>
          </a:xfrm>
          <a:prstGeom prst="rect">
            <a:avLst/>
          </a:prstGeom>
        </p:spPr>
      </p:pic>
    </p:spTree>
    <p:extLst>
      <p:ext uri="{BB962C8B-B14F-4D97-AF65-F5344CB8AC3E}">
        <p14:creationId xmlns:p14="http://schemas.microsoft.com/office/powerpoint/2010/main" val="110276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800" dirty="0">
                <a:solidFill>
                  <a:schemeClr val="bg1">
                    <a:lumMod val="95000"/>
                  </a:schemeClr>
                </a:solidFill>
                <a:latin typeface="Arial" panose="020B0604020202020204" pitchFamily="34" charset="0"/>
                <a:cs typeface="Arial" panose="020B0604020202020204" pitchFamily="34" charset="0"/>
              </a:rPr>
              <a:t>What type of logs are we receiving</a:t>
            </a:r>
            <a:br>
              <a:rPr lang="en-US" sz="2800" dirty="0">
                <a:solidFill>
                  <a:schemeClr val="bg1">
                    <a:lumMod val="95000"/>
                  </a:schemeClr>
                </a:solidFill>
                <a:latin typeface="Arial" panose="020B0604020202020204" pitchFamily="34" charset="0"/>
                <a:cs typeface="Arial" panose="020B0604020202020204" pitchFamily="34" charset="0"/>
              </a:rPr>
            </a:br>
            <a:endParaRPr lang="en-US" sz="28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000" dirty="0">
                <a:solidFill>
                  <a:schemeClr val="bg1">
                    <a:lumMod val="95000"/>
                  </a:schemeClr>
                </a:solidFill>
                <a:latin typeface="Arial" panose="020B0604020202020204" pitchFamily="34" charset="0"/>
                <a:cs typeface="Arial" panose="020B0604020202020204" pitchFamily="34" charset="0"/>
              </a:rPr>
              <a:t>Command: </a:t>
            </a:r>
            <a:r>
              <a:rPr lang="en-US" sz="2000" dirty="0" err="1">
                <a:solidFill>
                  <a:schemeClr val="bg1">
                    <a:lumMod val="95000"/>
                  </a:schemeClr>
                </a:solidFill>
                <a:latin typeface="Arial" panose="020B0604020202020204" pitchFamily="34" charset="0"/>
                <a:cs typeface="Arial" panose="020B0604020202020204" pitchFamily="34" charset="0"/>
              </a:rPr>
              <a:t>tcpdump</a:t>
            </a:r>
            <a:r>
              <a:rPr lang="en-US" sz="2000" dirty="0">
                <a:solidFill>
                  <a:schemeClr val="bg1">
                    <a:lumMod val="95000"/>
                  </a:schemeClr>
                </a:solidFill>
                <a:latin typeface="Arial" panose="020B0604020202020204" pitchFamily="34" charset="0"/>
                <a:cs typeface="Arial" panose="020B0604020202020204" pitchFamily="34" charset="0"/>
              </a:rPr>
              <a:t> –</a:t>
            </a:r>
            <a:r>
              <a:rPr lang="en-US" sz="2000" dirty="0" err="1">
                <a:solidFill>
                  <a:schemeClr val="bg1">
                    <a:lumMod val="95000"/>
                  </a:schemeClr>
                </a:solidFill>
                <a:latin typeface="Arial" panose="020B0604020202020204" pitchFamily="34" charset="0"/>
                <a:cs typeface="Arial" panose="020B0604020202020204" pitchFamily="34" charset="0"/>
              </a:rPr>
              <a:t>Xni</a:t>
            </a:r>
            <a:r>
              <a:rPr lang="en-US" sz="2000" dirty="0">
                <a:solidFill>
                  <a:schemeClr val="bg1">
                    <a:lumMod val="95000"/>
                  </a:schemeClr>
                </a:solidFill>
                <a:latin typeface="Arial" panose="020B0604020202020204" pitchFamily="34" charset="0"/>
                <a:cs typeface="Arial" panose="020B0604020202020204" pitchFamily="34" charset="0"/>
              </a:rPr>
              <a:t> any port 514 </a:t>
            </a:r>
          </a:p>
          <a:p>
            <a:r>
              <a:rPr lang="en-US" sz="2000" dirty="0">
                <a:solidFill>
                  <a:schemeClr val="bg1">
                    <a:lumMod val="95000"/>
                  </a:schemeClr>
                </a:solidFill>
                <a:latin typeface="Arial" panose="020B0604020202020204" pitchFamily="34" charset="0"/>
                <a:cs typeface="Arial" panose="020B0604020202020204" pitchFamily="34" charset="0"/>
              </a:rPr>
              <a:t>provides the complete packet output </a:t>
            </a:r>
          </a:p>
        </p:txBody>
      </p:sp>
      <p:sp>
        <p:nvSpPr>
          <p:cNvPr id="11" name="TextBox 10">
            <a:extLst>
              <a:ext uri="{FF2B5EF4-FFF2-40B4-BE49-F238E27FC236}">
                <a16:creationId xmlns:a16="http://schemas.microsoft.com/office/drawing/2014/main" id="{D3E8D2F5-0608-4669-B036-2BBB44245BDF}"/>
              </a:ext>
            </a:extLst>
          </p:cNvPr>
          <p:cNvSpPr txBox="1"/>
          <p:nvPr/>
        </p:nvSpPr>
        <p:spPr>
          <a:xfrm>
            <a:off x="5244360" y="2685365"/>
            <a:ext cx="5724939" cy="32624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This is a syslog log, notice there is no CEF:0 value, but we can determine the syslog facility from the value of its priority &lt;###&gt; in this case its 134.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How to calculate the facility of the syslog: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Priority = Facility * 8 + Level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Priority = 134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134/8 = 16.75 use the whole number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16 * 8 = 128 facility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134 -128 = 6 level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To determine what these value mean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hlinkClick r:id="rId2"/>
              </a:rPr>
              <a:t>https://en.wikipedia.org/wiki/Syslog</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 this case, this is syslog local0 and the level is informational.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9E80F862-1F6C-4774-B3E8-CF7A9B1C3AFB}"/>
              </a:ext>
            </a:extLst>
          </p:cNvPr>
          <p:cNvPicPr>
            <a:picLocks noChangeAspect="1"/>
          </p:cNvPicPr>
          <p:nvPr/>
        </p:nvPicPr>
        <p:blipFill>
          <a:blip r:embed="rId3"/>
          <a:stretch>
            <a:fillRect/>
          </a:stretch>
        </p:blipFill>
        <p:spPr>
          <a:xfrm>
            <a:off x="5244360" y="933866"/>
            <a:ext cx="4957964" cy="1685108"/>
          </a:xfrm>
          <a:prstGeom prst="rect">
            <a:avLst/>
          </a:prstGeom>
        </p:spPr>
      </p:pic>
      <p:sp>
        <p:nvSpPr>
          <p:cNvPr id="10" name="Rectangle 9">
            <a:extLst>
              <a:ext uri="{FF2B5EF4-FFF2-40B4-BE49-F238E27FC236}">
                <a16:creationId xmlns:a16="http://schemas.microsoft.com/office/drawing/2014/main" id="{6B3E1D39-EFE3-42CC-90B0-E05E2AE41783}"/>
              </a:ext>
            </a:extLst>
          </p:cNvPr>
          <p:cNvSpPr/>
          <p:nvPr/>
        </p:nvSpPr>
        <p:spPr>
          <a:xfrm>
            <a:off x="7999013" y="1578334"/>
            <a:ext cx="294198" cy="123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a:extLst>
              <a:ext uri="{FF2B5EF4-FFF2-40B4-BE49-F238E27FC236}">
                <a16:creationId xmlns:a16="http://schemas.microsoft.com/office/drawing/2014/main" id="{ADBC3F1C-421C-420B-9D7A-EAB78CC333B5}"/>
              </a:ext>
            </a:extLst>
          </p:cNvPr>
          <p:cNvPicPr>
            <a:picLocks noChangeAspect="1"/>
          </p:cNvPicPr>
          <p:nvPr/>
        </p:nvPicPr>
        <p:blipFill>
          <a:blip r:embed="rId4"/>
          <a:stretch>
            <a:fillRect/>
          </a:stretch>
        </p:blipFill>
        <p:spPr>
          <a:xfrm>
            <a:off x="269473" y="6178397"/>
            <a:ext cx="1759040" cy="419122"/>
          </a:xfrm>
          <a:prstGeom prst="rect">
            <a:avLst/>
          </a:prstGeom>
        </p:spPr>
      </p:pic>
    </p:spTree>
    <p:extLst>
      <p:ext uri="{BB962C8B-B14F-4D97-AF65-F5344CB8AC3E}">
        <p14:creationId xmlns:p14="http://schemas.microsoft.com/office/powerpoint/2010/main" val="76535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fontScale="90000"/>
          </a:bodyPr>
          <a:lstStyle/>
          <a:p>
            <a:pPr algn="l"/>
            <a:r>
              <a:rPr lang="en-US" sz="2400" dirty="0">
                <a:solidFill>
                  <a:schemeClr val="bg1">
                    <a:lumMod val="95000"/>
                  </a:schemeClr>
                </a:solidFill>
                <a:latin typeface="Arial" panose="020B0604020202020204" pitchFamily="34" charset="0"/>
                <a:cs typeface="Arial" panose="020B0604020202020204" pitchFamily="34" charset="0"/>
              </a:rPr>
              <a:t>Are we filtering properly for the syslog type</a:t>
            </a:r>
            <a:br>
              <a:rPr lang="en-US" sz="2400" dirty="0">
                <a:solidFill>
                  <a:schemeClr val="bg1">
                    <a:lumMod val="95000"/>
                  </a:schemeClr>
                </a:solidFill>
                <a:latin typeface="Arial" panose="020B0604020202020204" pitchFamily="34" charset="0"/>
                <a:cs typeface="Arial" panose="020B0604020202020204" pitchFamily="34" charset="0"/>
              </a:rPr>
            </a:br>
            <a:endParaRPr lang="en-US" sz="24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000" dirty="0">
                <a:solidFill>
                  <a:schemeClr val="bg1">
                    <a:lumMod val="95000"/>
                  </a:schemeClr>
                </a:solidFill>
                <a:latin typeface="Arial" panose="020B0604020202020204" pitchFamily="34" charset="0"/>
                <a:cs typeface="Arial" panose="020B0604020202020204" pitchFamily="34" charset="0"/>
              </a:rPr>
              <a:t>If we run </a:t>
            </a:r>
            <a:r>
              <a:rPr lang="en-US" sz="2000" dirty="0" err="1">
                <a:solidFill>
                  <a:schemeClr val="bg1">
                    <a:lumMod val="95000"/>
                  </a:schemeClr>
                </a:solidFill>
                <a:latin typeface="Arial" panose="020B0604020202020204" pitchFamily="34" charset="0"/>
                <a:cs typeface="Arial" panose="020B0604020202020204" pitchFamily="34" charset="0"/>
              </a:rPr>
              <a:t>tcpdump</a:t>
            </a:r>
            <a:r>
              <a:rPr lang="en-US" sz="2000" dirty="0">
                <a:solidFill>
                  <a:schemeClr val="bg1">
                    <a:lumMod val="95000"/>
                  </a:schemeClr>
                </a:solidFill>
                <a:latin typeface="Arial" panose="020B0604020202020204" pitchFamily="34" charset="0"/>
                <a:cs typeface="Arial" panose="020B0604020202020204" pitchFamily="34" charset="0"/>
              </a:rPr>
              <a:t> –</a:t>
            </a:r>
            <a:r>
              <a:rPr lang="en-US" sz="2000" dirty="0" err="1">
                <a:solidFill>
                  <a:schemeClr val="bg1">
                    <a:lumMod val="95000"/>
                  </a:schemeClr>
                </a:solidFill>
                <a:latin typeface="Arial" panose="020B0604020202020204" pitchFamily="34" charset="0"/>
                <a:cs typeface="Arial" panose="020B0604020202020204" pitchFamily="34" charset="0"/>
              </a:rPr>
              <a:t>Xni</a:t>
            </a:r>
            <a:r>
              <a:rPr lang="en-US" sz="2000" dirty="0">
                <a:solidFill>
                  <a:schemeClr val="bg1">
                    <a:lumMod val="95000"/>
                  </a:schemeClr>
                </a:solidFill>
                <a:latin typeface="Arial" panose="020B0604020202020204" pitchFamily="34" charset="0"/>
                <a:cs typeface="Arial" panose="020B0604020202020204" pitchFamily="34" charset="0"/>
              </a:rPr>
              <a:t> any port 25226 and we do not see any packets than the filter for the logs is not correctly configured.</a:t>
            </a:r>
          </a:p>
          <a:p>
            <a:endParaRPr lang="en-US" sz="2000" dirty="0">
              <a:solidFill>
                <a:schemeClr val="bg1">
                  <a:lumMod val="9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08954E-1EBB-46A9-A263-26A0B3E5D059}"/>
              </a:ext>
            </a:extLst>
          </p:cNvPr>
          <p:cNvPicPr>
            <a:picLocks noChangeAspect="1"/>
          </p:cNvPicPr>
          <p:nvPr/>
        </p:nvPicPr>
        <p:blipFill>
          <a:blip r:embed="rId2"/>
          <a:stretch>
            <a:fillRect/>
          </a:stretch>
        </p:blipFill>
        <p:spPr>
          <a:xfrm>
            <a:off x="5014221" y="908552"/>
            <a:ext cx="6185218" cy="1187511"/>
          </a:xfrm>
          <a:prstGeom prst="rect">
            <a:avLst/>
          </a:prstGeom>
        </p:spPr>
      </p:pic>
      <p:pic>
        <p:nvPicPr>
          <p:cNvPr id="6" name="Picture 5">
            <a:extLst>
              <a:ext uri="{FF2B5EF4-FFF2-40B4-BE49-F238E27FC236}">
                <a16:creationId xmlns:a16="http://schemas.microsoft.com/office/drawing/2014/main" id="{A902DD70-B559-42EB-B75D-1C01CBBC19D2}"/>
              </a:ext>
            </a:extLst>
          </p:cNvPr>
          <p:cNvPicPr>
            <a:picLocks noChangeAspect="1"/>
          </p:cNvPicPr>
          <p:nvPr/>
        </p:nvPicPr>
        <p:blipFill>
          <a:blip r:embed="rId3"/>
          <a:stretch>
            <a:fillRect/>
          </a:stretch>
        </p:blipFill>
        <p:spPr>
          <a:xfrm>
            <a:off x="5014221" y="3145593"/>
            <a:ext cx="6169984" cy="965372"/>
          </a:xfrm>
          <a:prstGeom prst="rect">
            <a:avLst/>
          </a:prstGeom>
        </p:spPr>
      </p:pic>
      <p:sp>
        <p:nvSpPr>
          <p:cNvPr id="7" name="TextBox 6">
            <a:extLst>
              <a:ext uri="{FF2B5EF4-FFF2-40B4-BE49-F238E27FC236}">
                <a16:creationId xmlns:a16="http://schemas.microsoft.com/office/drawing/2014/main" id="{0F859E93-DEF0-4877-9A2B-B1E8B380B50B}"/>
              </a:ext>
            </a:extLst>
          </p:cNvPr>
          <p:cNvSpPr txBox="1"/>
          <p:nvPr/>
        </p:nvSpPr>
        <p:spPr>
          <a:xfrm>
            <a:off x="4941737" y="2162755"/>
            <a:ext cx="6118529"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If the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tcpdump</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does not show any packets, than the filter for the facility is incorrectly configured in the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security_event_omsagent.conf</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file. Adding local0.info @127.0.0.1:25226 line to the file, and restarting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rsyslog</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will correct the issue.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TextBox 8">
            <a:extLst>
              <a:ext uri="{FF2B5EF4-FFF2-40B4-BE49-F238E27FC236}">
                <a16:creationId xmlns:a16="http://schemas.microsoft.com/office/drawing/2014/main" id="{23AB6F88-82A1-4295-ACDC-48694252350E}"/>
              </a:ext>
            </a:extLst>
          </p:cNvPr>
          <p:cNvSpPr txBox="1"/>
          <p:nvPr/>
        </p:nvSpPr>
        <p:spPr>
          <a:xfrm>
            <a:off x="4941737" y="4262806"/>
            <a:ext cx="5987332"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 am still working to figure out this issue, so far I have not been able to get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syslogs</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local0.info to come into a syslog-ng server and forward to the OMS agent. I am working with the Program Manager to get this answered. With </a:t>
            </a:r>
            <a:r>
              <a:rPr kumimoji="0" lang="en-US"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rsyslog</a:t>
            </a: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this works fine no issues. Syslog local0.info will appear in Log Analytics Syslog workbook and alerts can be created.</a:t>
            </a:r>
          </a:p>
        </p:txBody>
      </p:sp>
      <p:pic>
        <p:nvPicPr>
          <p:cNvPr id="10" name="Picture 9">
            <a:extLst>
              <a:ext uri="{FF2B5EF4-FFF2-40B4-BE49-F238E27FC236}">
                <a16:creationId xmlns:a16="http://schemas.microsoft.com/office/drawing/2014/main" id="{9F6EB3CA-60FD-4D24-AF3F-BCC478675A24}"/>
              </a:ext>
            </a:extLst>
          </p:cNvPr>
          <p:cNvPicPr>
            <a:picLocks noChangeAspect="1"/>
          </p:cNvPicPr>
          <p:nvPr/>
        </p:nvPicPr>
        <p:blipFill>
          <a:blip r:embed="rId4"/>
          <a:stretch>
            <a:fillRect/>
          </a:stretch>
        </p:blipFill>
        <p:spPr>
          <a:xfrm>
            <a:off x="269473" y="6157966"/>
            <a:ext cx="1759040" cy="419122"/>
          </a:xfrm>
          <a:prstGeom prst="rect">
            <a:avLst/>
          </a:prstGeom>
        </p:spPr>
      </p:pic>
    </p:spTree>
    <p:extLst>
      <p:ext uri="{BB962C8B-B14F-4D97-AF65-F5344CB8AC3E}">
        <p14:creationId xmlns:p14="http://schemas.microsoft.com/office/powerpoint/2010/main" val="207410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fontScale="90000"/>
          </a:bodyPr>
          <a:lstStyle/>
          <a:p>
            <a:pPr algn="l"/>
            <a:r>
              <a:rPr lang="en-US" sz="2400" dirty="0">
                <a:latin typeface="Arial" panose="020B0604020202020204" pitchFamily="34" charset="0"/>
                <a:cs typeface="Arial" panose="020B0604020202020204" pitchFamily="34" charset="0"/>
              </a:rPr>
              <a:t>Debugging the OMS Agent and Syslog Server</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6" y="2096063"/>
            <a:ext cx="4017023" cy="4028512"/>
          </a:xfrm>
        </p:spPr>
        <p:txBody>
          <a:bodyPr>
            <a:normAutofit/>
          </a:bodyPr>
          <a:lstStyle/>
          <a:p>
            <a:r>
              <a:rPr lang="en-US" sz="1800" dirty="0">
                <a:solidFill>
                  <a:schemeClr val="bg1">
                    <a:lumMod val="95000"/>
                  </a:schemeClr>
                </a:solidFill>
                <a:latin typeface="Arial" panose="020B0604020202020204" pitchFamily="34" charset="0"/>
                <a:cs typeface="Arial" panose="020B0604020202020204" pitchFamily="34" charset="0"/>
              </a:rPr>
              <a:t>We can change the OMS Agent and put it in debug mode.</a:t>
            </a:r>
          </a:p>
          <a:p>
            <a:pPr lvl="1"/>
            <a:r>
              <a:rPr lang="en-US" sz="1600" dirty="0">
                <a:solidFill>
                  <a:schemeClr val="bg1">
                    <a:lumMod val="95000"/>
                  </a:schemeClr>
                </a:solidFill>
                <a:latin typeface="Arial" panose="020B0604020202020204" pitchFamily="34" charset="0"/>
                <a:cs typeface="Arial" panose="020B0604020202020204" pitchFamily="34" charset="0"/>
              </a:rPr>
              <a:t>vi or vim  /</a:t>
            </a:r>
            <a:r>
              <a:rPr lang="en-US" sz="1600" dirty="0" err="1">
                <a:solidFill>
                  <a:schemeClr val="bg1">
                    <a:lumMod val="95000"/>
                  </a:schemeClr>
                </a:solidFill>
                <a:latin typeface="Arial" panose="020B0604020202020204" pitchFamily="34" charset="0"/>
                <a:cs typeface="Arial" panose="020B0604020202020204" pitchFamily="34" charset="0"/>
              </a:rPr>
              <a:t>etc</a:t>
            </a:r>
            <a:r>
              <a:rPr lang="en-US" sz="1600" dirty="0">
                <a:solidFill>
                  <a:schemeClr val="bg1">
                    <a:lumMod val="95000"/>
                  </a:schemeClr>
                </a:solidFill>
                <a:latin typeface="Arial" panose="020B0604020202020204" pitchFamily="34" charset="0"/>
                <a:cs typeface="Arial" panose="020B0604020202020204" pitchFamily="34" charset="0"/>
              </a:rPr>
              <a:t>/opt/</a:t>
            </a:r>
            <a:r>
              <a:rPr lang="en-US" sz="1600" dirty="0" err="1">
                <a:solidFill>
                  <a:schemeClr val="bg1">
                    <a:lumMod val="95000"/>
                  </a:schemeClr>
                </a:solidFill>
                <a:latin typeface="Arial" panose="020B0604020202020204" pitchFamily="34" charset="0"/>
                <a:cs typeface="Arial" panose="020B0604020202020204" pitchFamily="34" charset="0"/>
              </a:rPr>
              <a:t>microsoft</a:t>
            </a:r>
            <a:r>
              <a:rPr lang="en-US" sz="1600" dirty="0">
                <a:solidFill>
                  <a:schemeClr val="bg1">
                    <a:lumMod val="95000"/>
                  </a:schemeClr>
                </a:solidFill>
                <a:latin typeface="Arial" panose="020B0604020202020204" pitchFamily="34" charset="0"/>
                <a:cs typeface="Arial" panose="020B0604020202020204" pitchFamily="34" charset="0"/>
              </a:rPr>
              <a:t>/</a:t>
            </a:r>
            <a:r>
              <a:rPr lang="en-US" sz="1600" dirty="0" err="1">
                <a:solidFill>
                  <a:schemeClr val="bg1">
                    <a:lumMod val="95000"/>
                  </a:schemeClr>
                </a:solidFill>
                <a:latin typeface="Arial" panose="020B0604020202020204" pitchFamily="34" charset="0"/>
                <a:cs typeface="Arial" panose="020B0604020202020204" pitchFamily="34" charset="0"/>
              </a:rPr>
              <a:t>omsagent</a:t>
            </a:r>
            <a:r>
              <a:rPr lang="en-US" sz="1600" dirty="0">
                <a:solidFill>
                  <a:schemeClr val="bg1">
                    <a:lumMod val="95000"/>
                  </a:schemeClr>
                </a:solidFill>
                <a:latin typeface="Arial" panose="020B0604020202020204" pitchFamily="34" charset="0"/>
                <a:cs typeface="Arial" panose="020B0604020202020204" pitchFamily="34" charset="0"/>
              </a:rPr>
              <a:t>/&lt;</a:t>
            </a:r>
            <a:r>
              <a:rPr lang="en-US" sz="1600" dirty="0" err="1">
                <a:solidFill>
                  <a:schemeClr val="bg1">
                    <a:lumMod val="95000"/>
                  </a:schemeClr>
                </a:solidFill>
                <a:latin typeface="Arial" panose="020B0604020202020204" pitchFamily="34" charset="0"/>
                <a:cs typeface="Arial" panose="020B0604020202020204" pitchFamily="34" charset="0"/>
              </a:rPr>
              <a:t>WorkspaceID</a:t>
            </a:r>
            <a:r>
              <a:rPr lang="en-US" sz="1600" dirty="0">
                <a:solidFill>
                  <a:schemeClr val="bg1">
                    <a:lumMod val="95000"/>
                  </a:schemeClr>
                </a:solidFill>
                <a:latin typeface="Arial" panose="020B0604020202020204" pitchFamily="34" charset="0"/>
                <a:cs typeface="Arial" panose="020B0604020202020204" pitchFamily="34" charset="0"/>
              </a:rPr>
              <a:t>&gt;/conf/</a:t>
            </a:r>
            <a:r>
              <a:rPr lang="en-US" sz="1600" dirty="0" err="1">
                <a:solidFill>
                  <a:schemeClr val="bg1">
                    <a:lumMod val="95000"/>
                  </a:schemeClr>
                </a:solidFill>
                <a:latin typeface="Arial" panose="020B0604020202020204" pitchFamily="34" charset="0"/>
                <a:cs typeface="Arial" panose="020B0604020202020204" pitchFamily="34" charset="0"/>
              </a:rPr>
              <a:t>omsagent.conf</a:t>
            </a:r>
            <a:endParaRPr lang="en-US" sz="1600" dirty="0">
              <a:solidFill>
                <a:schemeClr val="bg1">
                  <a:lumMod val="95000"/>
                </a:schemeClr>
              </a:solidFill>
              <a:latin typeface="Arial" panose="020B0604020202020204" pitchFamily="34" charset="0"/>
              <a:cs typeface="Arial" panose="020B0604020202020204" pitchFamily="34" charset="0"/>
            </a:endParaRPr>
          </a:p>
          <a:p>
            <a:pPr lvl="1"/>
            <a:r>
              <a:rPr lang="en-US" sz="1600" dirty="0">
                <a:solidFill>
                  <a:schemeClr val="bg1">
                    <a:lumMod val="95000"/>
                  </a:schemeClr>
                </a:solidFill>
                <a:latin typeface="Arial" panose="020B0604020202020204" pitchFamily="34" charset="0"/>
                <a:cs typeface="Arial" panose="020B0604020202020204" pitchFamily="34" charset="0"/>
              </a:rPr>
              <a:t>Change the value from info to debug</a:t>
            </a:r>
          </a:p>
          <a:p>
            <a:pPr lvl="1"/>
            <a:endParaRPr lang="en-US" sz="1600" dirty="0">
              <a:solidFill>
                <a:schemeClr val="bg1">
                  <a:lumMod val="95000"/>
                </a:schemeClr>
              </a:solidFill>
              <a:latin typeface="Arial" panose="020B0604020202020204" pitchFamily="34" charset="0"/>
              <a:cs typeface="Arial" panose="020B0604020202020204" pitchFamily="34" charset="0"/>
            </a:endParaRPr>
          </a:p>
          <a:p>
            <a:pPr lvl="1"/>
            <a:r>
              <a:rPr lang="en-US" sz="1600" dirty="0">
                <a:solidFill>
                  <a:schemeClr val="bg1">
                    <a:lumMod val="95000"/>
                  </a:schemeClr>
                </a:solidFill>
                <a:latin typeface="Arial" panose="020B0604020202020204" pitchFamily="34" charset="0"/>
                <a:cs typeface="Arial" panose="020B0604020202020204" pitchFamily="34" charset="0"/>
              </a:rPr>
              <a:t>Save the changes and restart the oms agent.</a:t>
            </a:r>
          </a:p>
          <a:p>
            <a:pPr lvl="1"/>
            <a:r>
              <a:rPr lang="en-US" sz="1600" dirty="0">
                <a:solidFill>
                  <a:schemeClr val="bg1">
                    <a:lumMod val="95000"/>
                  </a:schemeClr>
                </a:solidFill>
                <a:latin typeface="Arial" panose="020B0604020202020204" pitchFamily="34" charset="0"/>
                <a:cs typeface="Arial" panose="020B0604020202020204" pitchFamily="34" charset="0"/>
              </a:rPr>
              <a:t>Command:</a:t>
            </a:r>
          </a:p>
          <a:p>
            <a:pPr marL="0" indent="0">
              <a:buNone/>
            </a:pPr>
            <a:r>
              <a:rPr lang="en-US" sz="1200" dirty="0">
                <a:solidFill>
                  <a:schemeClr val="bg1">
                    <a:lumMod val="95000"/>
                  </a:schemeClr>
                </a:solidFill>
                <a:latin typeface="Arial" panose="020B0604020202020204" pitchFamily="34" charset="0"/>
                <a:cs typeface="Arial" panose="020B0604020202020204" pitchFamily="34" charset="0"/>
              </a:rPr>
              <a:t>tail –f /var/opt/</a:t>
            </a:r>
            <a:r>
              <a:rPr lang="en-US" sz="1200" dirty="0" err="1">
                <a:solidFill>
                  <a:schemeClr val="bg1">
                    <a:lumMod val="95000"/>
                  </a:schemeClr>
                </a:solidFill>
                <a:latin typeface="Arial" panose="020B0604020202020204" pitchFamily="34" charset="0"/>
                <a:cs typeface="Arial" panose="020B0604020202020204" pitchFamily="34" charset="0"/>
              </a:rPr>
              <a:t>microsoft</a:t>
            </a:r>
            <a:r>
              <a:rPr lang="en-US" sz="1200" dirty="0">
                <a:solidFill>
                  <a:schemeClr val="bg1">
                    <a:lumMod val="95000"/>
                  </a:schemeClr>
                </a:solidFill>
                <a:latin typeface="Arial" panose="020B0604020202020204" pitchFamily="34" charset="0"/>
                <a:cs typeface="Arial" panose="020B0604020202020204" pitchFamily="34" charset="0"/>
              </a:rPr>
              <a:t>/</a:t>
            </a:r>
            <a:r>
              <a:rPr lang="en-US" sz="1200" dirty="0" err="1">
                <a:solidFill>
                  <a:schemeClr val="bg1">
                    <a:lumMod val="95000"/>
                  </a:schemeClr>
                </a:solidFill>
                <a:latin typeface="Arial" panose="020B0604020202020204" pitchFamily="34" charset="0"/>
                <a:cs typeface="Arial" panose="020B0604020202020204" pitchFamily="34" charset="0"/>
              </a:rPr>
              <a:t>omsagent</a:t>
            </a:r>
            <a:r>
              <a:rPr lang="en-US" sz="1200" dirty="0">
                <a:solidFill>
                  <a:schemeClr val="bg1">
                    <a:lumMod val="95000"/>
                  </a:schemeClr>
                </a:solidFill>
                <a:latin typeface="Arial" panose="020B0604020202020204" pitchFamily="34" charset="0"/>
                <a:cs typeface="Arial" panose="020B0604020202020204" pitchFamily="34" charset="0"/>
              </a:rPr>
              <a:t>/log/omsagent.log</a:t>
            </a:r>
          </a:p>
          <a:p>
            <a:endParaRPr lang="en-US" sz="1800" dirty="0">
              <a:solidFill>
                <a:schemeClr val="bg1">
                  <a:lumMod val="9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6F44866-78D7-4972-B1FD-BC2697A08721}"/>
              </a:ext>
            </a:extLst>
          </p:cNvPr>
          <p:cNvPicPr>
            <a:picLocks noChangeAspect="1"/>
          </p:cNvPicPr>
          <p:nvPr/>
        </p:nvPicPr>
        <p:blipFill>
          <a:blip r:embed="rId2"/>
          <a:stretch>
            <a:fillRect/>
          </a:stretch>
        </p:blipFill>
        <p:spPr>
          <a:xfrm>
            <a:off x="5104464" y="1314411"/>
            <a:ext cx="5989677" cy="1115023"/>
          </a:xfrm>
          <a:prstGeom prst="rect">
            <a:avLst/>
          </a:prstGeom>
        </p:spPr>
      </p:pic>
      <p:pic>
        <p:nvPicPr>
          <p:cNvPr id="11" name="Picture 10">
            <a:extLst>
              <a:ext uri="{FF2B5EF4-FFF2-40B4-BE49-F238E27FC236}">
                <a16:creationId xmlns:a16="http://schemas.microsoft.com/office/drawing/2014/main" id="{DD1C1BC8-0738-4196-AAE9-8EEA05D36FA2}"/>
              </a:ext>
            </a:extLst>
          </p:cNvPr>
          <p:cNvPicPr>
            <a:picLocks noChangeAspect="1"/>
          </p:cNvPicPr>
          <p:nvPr/>
        </p:nvPicPr>
        <p:blipFill>
          <a:blip r:embed="rId3"/>
          <a:stretch>
            <a:fillRect/>
          </a:stretch>
        </p:blipFill>
        <p:spPr>
          <a:xfrm>
            <a:off x="5119518" y="3942004"/>
            <a:ext cx="5974623" cy="1930335"/>
          </a:xfrm>
          <a:prstGeom prst="rect">
            <a:avLst/>
          </a:prstGeom>
        </p:spPr>
      </p:pic>
      <p:sp>
        <p:nvSpPr>
          <p:cNvPr id="13" name="TextBox 12">
            <a:extLst>
              <a:ext uri="{FF2B5EF4-FFF2-40B4-BE49-F238E27FC236}">
                <a16:creationId xmlns:a16="http://schemas.microsoft.com/office/drawing/2014/main" id="{746BC894-1EB7-458B-9BB8-90376349A22B}"/>
              </a:ext>
            </a:extLst>
          </p:cNvPr>
          <p:cNvSpPr txBox="1"/>
          <p:nvPr/>
        </p:nvSpPr>
        <p:spPr>
          <a:xfrm>
            <a:off x="5148470" y="2604052"/>
            <a:ext cx="557784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 want to see the success messages in the debugs SECURITY_CEF_BLOB.SECURITY x ### in ###s</a:t>
            </a:r>
          </a:p>
        </p:txBody>
      </p:sp>
      <p:sp>
        <p:nvSpPr>
          <p:cNvPr id="14" name="Rectangle 13">
            <a:extLst>
              <a:ext uri="{FF2B5EF4-FFF2-40B4-BE49-F238E27FC236}">
                <a16:creationId xmlns:a16="http://schemas.microsoft.com/office/drawing/2014/main" id="{031F0F0B-584E-4D80-9090-51768AB4DE9C}"/>
              </a:ext>
            </a:extLst>
          </p:cNvPr>
          <p:cNvSpPr/>
          <p:nvPr/>
        </p:nvSpPr>
        <p:spPr>
          <a:xfrm>
            <a:off x="7971183" y="4154557"/>
            <a:ext cx="2417196" cy="127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6" name="Rectangle 15">
            <a:extLst>
              <a:ext uri="{FF2B5EF4-FFF2-40B4-BE49-F238E27FC236}">
                <a16:creationId xmlns:a16="http://schemas.microsoft.com/office/drawing/2014/main" id="{EA8AF671-0BFD-491D-8ED3-9FD3F1412ACF}"/>
              </a:ext>
            </a:extLst>
          </p:cNvPr>
          <p:cNvSpPr/>
          <p:nvPr/>
        </p:nvSpPr>
        <p:spPr>
          <a:xfrm>
            <a:off x="5208104" y="1582310"/>
            <a:ext cx="942230" cy="1232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a:extLst>
              <a:ext uri="{FF2B5EF4-FFF2-40B4-BE49-F238E27FC236}">
                <a16:creationId xmlns:a16="http://schemas.microsoft.com/office/drawing/2014/main" id="{7DB1DC65-E05B-427D-9247-F55ED7926945}"/>
              </a:ext>
            </a:extLst>
          </p:cNvPr>
          <p:cNvPicPr>
            <a:picLocks noChangeAspect="1"/>
          </p:cNvPicPr>
          <p:nvPr/>
        </p:nvPicPr>
        <p:blipFill>
          <a:blip r:embed="rId4"/>
          <a:stretch>
            <a:fillRect/>
          </a:stretch>
        </p:blipFill>
        <p:spPr>
          <a:xfrm>
            <a:off x="290021" y="6201690"/>
            <a:ext cx="1759040" cy="419122"/>
          </a:xfrm>
          <a:prstGeom prst="rect">
            <a:avLst/>
          </a:prstGeom>
        </p:spPr>
      </p:pic>
    </p:spTree>
    <p:extLst>
      <p:ext uri="{BB962C8B-B14F-4D97-AF65-F5344CB8AC3E}">
        <p14:creationId xmlns:p14="http://schemas.microsoft.com/office/powerpoint/2010/main" val="144839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7012-2550-4AA8-88E9-A1E33FEFB40F}"/>
              </a:ext>
            </a:extLst>
          </p:cNvPr>
          <p:cNvSpPr>
            <a:spLocks noGrp="1"/>
          </p:cNvSpPr>
          <p:nvPr>
            <p:ph type="title"/>
          </p:nvPr>
        </p:nvSpPr>
        <p:spPr/>
        <p:txBody>
          <a:bodyPr/>
          <a:lstStyle/>
          <a:p>
            <a:r>
              <a:rPr lang="en-US" dirty="0">
                <a:solidFill>
                  <a:schemeClr val="bg1">
                    <a:lumMod val="95000"/>
                  </a:schemeClr>
                </a:solidFill>
                <a:latin typeface="Arial" panose="020B0604020202020204" pitchFamily="34" charset="0"/>
                <a:cs typeface="Arial" panose="020B0604020202020204" pitchFamily="34" charset="0"/>
              </a:rPr>
              <a:t>Quiz</a:t>
            </a:r>
          </a:p>
        </p:txBody>
      </p:sp>
      <p:sp>
        <p:nvSpPr>
          <p:cNvPr id="3" name="Content Placeholder 2">
            <a:extLst>
              <a:ext uri="{FF2B5EF4-FFF2-40B4-BE49-F238E27FC236}">
                <a16:creationId xmlns:a16="http://schemas.microsoft.com/office/drawing/2014/main" id="{851BCC4F-9BF4-4822-9A45-E090BA43DE92}"/>
              </a:ext>
            </a:extLst>
          </p:cNvPr>
          <p:cNvSpPr>
            <a:spLocks noGrp="1"/>
          </p:cNvSpPr>
          <p:nvPr>
            <p:ph idx="1"/>
          </p:nvPr>
        </p:nvSpPr>
        <p:spPr/>
        <p:txBody>
          <a:bodyPr/>
          <a:lstStyle/>
          <a:p>
            <a:r>
              <a:rPr lang="en-US" dirty="0">
                <a:solidFill>
                  <a:schemeClr val="bg1">
                    <a:lumMod val="95000"/>
                  </a:schemeClr>
                </a:solidFill>
                <a:latin typeface="Arial" panose="020B0604020202020204" pitchFamily="34" charset="0"/>
                <a:cs typeface="Arial" panose="020B0604020202020204" pitchFamily="34" charset="0"/>
              </a:rPr>
              <a:t>Which of the following is not supported operating system for the OMS Agent?</a:t>
            </a:r>
          </a:p>
          <a:p>
            <a:r>
              <a:rPr lang="en-US" dirty="0">
                <a:solidFill>
                  <a:schemeClr val="bg1">
                    <a:lumMod val="95000"/>
                  </a:schemeClr>
                </a:solidFill>
                <a:latin typeface="Arial" panose="020B0604020202020204" pitchFamily="34" charset="0"/>
                <a:cs typeface="Arial" panose="020B0604020202020204" pitchFamily="34" charset="0"/>
              </a:rPr>
              <a:t>a.	RedHat 7.2</a:t>
            </a:r>
          </a:p>
          <a:p>
            <a:r>
              <a:rPr lang="en-US" dirty="0">
                <a:solidFill>
                  <a:schemeClr val="bg1">
                    <a:lumMod val="95000"/>
                  </a:schemeClr>
                </a:solidFill>
                <a:latin typeface="Arial" panose="020B0604020202020204" pitchFamily="34" charset="0"/>
                <a:cs typeface="Arial" panose="020B0604020202020204" pitchFamily="34" charset="0"/>
              </a:rPr>
              <a:t>b.	CentOS 8.0</a:t>
            </a:r>
          </a:p>
          <a:p>
            <a:r>
              <a:rPr lang="en-US" dirty="0">
                <a:solidFill>
                  <a:schemeClr val="bg1">
                    <a:lumMod val="95000"/>
                  </a:schemeClr>
                </a:solidFill>
                <a:latin typeface="Arial" panose="020B0604020202020204" pitchFamily="34" charset="0"/>
                <a:cs typeface="Arial" panose="020B0604020202020204" pitchFamily="34" charset="0"/>
              </a:rPr>
              <a:t>c.	Ubuntu 18.3</a:t>
            </a:r>
          </a:p>
          <a:p>
            <a:r>
              <a:rPr lang="en-US" dirty="0">
                <a:solidFill>
                  <a:schemeClr val="bg1">
                    <a:lumMod val="95000"/>
                  </a:schemeClr>
                </a:solidFill>
                <a:latin typeface="Arial" panose="020B0604020202020204" pitchFamily="34" charset="0"/>
                <a:cs typeface="Arial" panose="020B0604020202020204" pitchFamily="34" charset="0"/>
              </a:rPr>
              <a:t>d.	Debian 8.0</a:t>
            </a:r>
          </a:p>
          <a:p>
            <a:endParaRPr lang="en-US" dirty="0">
              <a:solidFill>
                <a:schemeClr val="bg1">
                  <a:lumMod val="95000"/>
                </a:schemeClr>
              </a:solidFill>
            </a:endParaRPr>
          </a:p>
        </p:txBody>
      </p:sp>
    </p:spTree>
    <p:extLst>
      <p:ext uri="{BB962C8B-B14F-4D97-AF65-F5344CB8AC3E}">
        <p14:creationId xmlns:p14="http://schemas.microsoft.com/office/powerpoint/2010/main" val="100989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7012-2550-4AA8-88E9-A1E33FEFB40F}"/>
              </a:ext>
            </a:extLst>
          </p:cNvPr>
          <p:cNvSpPr>
            <a:spLocks noGrp="1"/>
          </p:cNvSpPr>
          <p:nvPr>
            <p:ph type="title"/>
          </p:nvPr>
        </p:nvSpPr>
        <p:spPr/>
        <p:txBody>
          <a:bodyPr/>
          <a:lstStyle/>
          <a:p>
            <a:r>
              <a:rPr lang="en-US" dirty="0">
                <a:solidFill>
                  <a:schemeClr val="bg1">
                    <a:lumMod val="95000"/>
                  </a:schemeClr>
                </a:solidFill>
                <a:latin typeface="Arial" panose="020B0604020202020204" pitchFamily="34" charset="0"/>
                <a:cs typeface="Arial" panose="020B0604020202020204" pitchFamily="34" charset="0"/>
              </a:rPr>
              <a:t>Quiz</a:t>
            </a:r>
          </a:p>
        </p:txBody>
      </p:sp>
      <p:sp>
        <p:nvSpPr>
          <p:cNvPr id="3" name="Content Placeholder 2">
            <a:extLst>
              <a:ext uri="{FF2B5EF4-FFF2-40B4-BE49-F238E27FC236}">
                <a16:creationId xmlns:a16="http://schemas.microsoft.com/office/drawing/2014/main" id="{851BCC4F-9BF4-4822-9A45-E090BA43DE92}"/>
              </a:ext>
            </a:extLst>
          </p:cNvPr>
          <p:cNvSpPr>
            <a:spLocks noGrp="1"/>
          </p:cNvSpPr>
          <p:nvPr>
            <p:ph idx="1"/>
          </p:nvPr>
        </p:nvSpPr>
        <p:spPr/>
        <p:txBody>
          <a:bodyPr/>
          <a:lstStyle/>
          <a:p>
            <a:pPr marL="0" indent="0">
              <a:buNone/>
            </a:pPr>
            <a:r>
              <a:rPr lang="en-US" dirty="0">
                <a:solidFill>
                  <a:schemeClr val="bg1">
                    <a:lumMod val="95000"/>
                  </a:schemeClr>
                </a:solidFill>
                <a:latin typeface="Arial" panose="020B0604020202020204" pitchFamily="34" charset="0"/>
                <a:cs typeface="Arial" panose="020B0604020202020204" pitchFamily="34" charset="0"/>
              </a:rPr>
              <a:t>Which of the following can prevent the syslog logs to flow to Azure</a:t>
            </a:r>
          </a:p>
          <a:p>
            <a:r>
              <a:rPr lang="en-US" dirty="0">
                <a:solidFill>
                  <a:schemeClr val="bg1">
                    <a:lumMod val="95000"/>
                  </a:schemeClr>
                </a:solidFill>
                <a:latin typeface="Arial" panose="020B0604020202020204" pitchFamily="34" charset="0"/>
                <a:cs typeface="Arial" panose="020B0604020202020204" pitchFamily="34" charset="0"/>
              </a:rPr>
              <a:t>a.	Log Analytics Workspace set in Standard Tier</a:t>
            </a:r>
          </a:p>
          <a:p>
            <a:r>
              <a:rPr lang="en-US" dirty="0">
                <a:solidFill>
                  <a:schemeClr val="bg1">
                    <a:lumMod val="95000"/>
                  </a:schemeClr>
                </a:solidFill>
                <a:latin typeface="Arial" panose="020B0604020202020204" pitchFamily="34" charset="0"/>
                <a:cs typeface="Arial" panose="020B0604020202020204" pitchFamily="34" charset="0"/>
              </a:rPr>
              <a:t>b.	RedHat OS version 7.x</a:t>
            </a:r>
          </a:p>
          <a:p>
            <a:r>
              <a:rPr lang="en-US" dirty="0">
                <a:solidFill>
                  <a:schemeClr val="bg1">
                    <a:lumMod val="95000"/>
                  </a:schemeClr>
                </a:solidFill>
                <a:latin typeface="Arial" panose="020B0604020202020204" pitchFamily="34" charset="0"/>
                <a:cs typeface="Arial" panose="020B0604020202020204" pitchFamily="34" charset="0"/>
              </a:rPr>
              <a:t>c.	IP Tables blocking TCP port 25226</a:t>
            </a:r>
          </a:p>
          <a:p>
            <a:r>
              <a:rPr lang="en-US" dirty="0">
                <a:solidFill>
                  <a:schemeClr val="bg1">
                    <a:lumMod val="95000"/>
                  </a:schemeClr>
                </a:solidFill>
                <a:latin typeface="Arial" panose="020B0604020202020204" pitchFamily="34" charset="0"/>
                <a:cs typeface="Arial" panose="020B0604020202020204" pitchFamily="34" charset="0"/>
              </a:rPr>
              <a:t>d.	/</a:t>
            </a:r>
            <a:r>
              <a:rPr lang="en-US" dirty="0" err="1">
                <a:solidFill>
                  <a:schemeClr val="bg1">
                    <a:lumMod val="95000"/>
                  </a:schemeClr>
                </a:solidFill>
                <a:latin typeface="Arial" panose="020B0604020202020204" pitchFamily="34" charset="0"/>
                <a:cs typeface="Arial" panose="020B0604020202020204" pitchFamily="34" charset="0"/>
              </a:rPr>
              <a:t>etc</a:t>
            </a:r>
            <a:r>
              <a:rPr lang="en-US" dirty="0">
                <a:solidFill>
                  <a:schemeClr val="bg1">
                    <a:lumMod val="95000"/>
                  </a:schemeClr>
                </a:solidFill>
                <a:latin typeface="Arial" panose="020B0604020202020204" pitchFamily="34" charset="0"/>
                <a:cs typeface="Arial" panose="020B0604020202020204" pitchFamily="34" charset="0"/>
              </a:rPr>
              <a:t>/</a:t>
            </a:r>
            <a:r>
              <a:rPr lang="en-US" dirty="0" err="1">
                <a:solidFill>
                  <a:schemeClr val="bg1">
                    <a:lumMod val="95000"/>
                  </a:schemeClr>
                </a:solidFill>
                <a:latin typeface="Arial" panose="020B0604020202020204" pitchFamily="34" charset="0"/>
                <a:cs typeface="Arial" panose="020B0604020202020204" pitchFamily="34" charset="0"/>
              </a:rPr>
              <a:t>rsyslog.d</a:t>
            </a:r>
            <a:r>
              <a:rPr lang="en-US" dirty="0">
                <a:solidFill>
                  <a:schemeClr val="bg1">
                    <a:lumMod val="95000"/>
                  </a:schemeClr>
                </a:solidFill>
                <a:latin typeface="Arial" panose="020B0604020202020204" pitchFamily="34" charset="0"/>
                <a:cs typeface="Arial" panose="020B0604020202020204" pitchFamily="34" charset="0"/>
              </a:rPr>
              <a:t>/</a:t>
            </a:r>
            <a:r>
              <a:rPr lang="en-US" dirty="0" err="1">
                <a:solidFill>
                  <a:schemeClr val="bg1">
                    <a:lumMod val="95000"/>
                  </a:schemeClr>
                </a:solidFill>
                <a:latin typeface="Arial" panose="020B0604020202020204" pitchFamily="34" charset="0"/>
                <a:cs typeface="Arial" panose="020B0604020202020204" pitchFamily="34" charset="0"/>
              </a:rPr>
              <a:t>security_omsagent_config.conf</a:t>
            </a:r>
            <a:r>
              <a:rPr lang="en-US" dirty="0">
                <a:solidFill>
                  <a:schemeClr val="bg1">
                    <a:lumMod val="95000"/>
                  </a:schemeClr>
                </a:solidFill>
                <a:latin typeface="Arial" panose="020B0604020202020204" pitchFamily="34" charset="0"/>
                <a:cs typeface="Arial" panose="020B0604020202020204" pitchFamily="34" charset="0"/>
              </a:rPr>
              <a:t> file missing</a:t>
            </a:r>
          </a:p>
          <a:p>
            <a:endParaRPr lang="en-US" dirty="0">
              <a:solidFill>
                <a:schemeClr val="bg1">
                  <a:lumMod val="95000"/>
                </a:schemeClr>
              </a:solidFill>
            </a:endParaRPr>
          </a:p>
        </p:txBody>
      </p:sp>
    </p:spTree>
    <p:extLst>
      <p:ext uri="{BB962C8B-B14F-4D97-AF65-F5344CB8AC3E}">
        <p14:creationId xmlns:p14="http://schemas.microsoft.com/office/powerpoint/2010/main" val="65279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3980-AD4D-4981-A40A-1FADEC88E144}"/>
              </a:ext>
            </a:extLst>
          </p:cNvPr>
          <p:cNvSpPr>
            <a:spLocks noGrp="1"/>
          </p:cNvSpPr>
          <p:nvPr>
            <p:ph type="title"/>
          </p:nvPr>
        </p:nvSpPr>
        <p:spPr/>
        <p:txBody>
          <a:bodyPr/>
          <a:lstStyle/>
          <a:p>
            <a:r>
              <a:rPr lang="en-US" b="1" dirty="0">
                <a:solidFill>
                  <a:schemeClr val="bg1">
                    <a:lumMod val="95000"/>
                  </a:schemeClr>
                </a:solidFill>
              </a:rPr>
              <a:t>Common Issues</a:t>
            </a:r>
          </a:p>
        </p:txBody>
      </p:sp>
      <p:sp>
        <p:nvSpPr>
          <p:cNvPr id="3" name="Content Placeholder 2">
            <a:extLst>
              <a:ext uri="{FF2B5EF4-FFF2-40B4-BE49-F238E27FC236}">
                <a16:creationId xmlns:a16="http://schemas.microsoft.com/office/drawing/2014/main" id="{442F13D7-F170-415B-B686-C151F2CC77CD}"/>
              </a:ext>
            </a:extLst>
          </p:cNvPr>
          <p:cNvSpPr>
            <a:spLocks noGrp="1"/>
          </p:cNvSpPr>
          <p:nvPr>
            <p:ph idx="1"/>
          </p:nvPr>
        </p:nvSpPr>
        <p:spPr/>
        <p:txBody>
          <a:bodyPr/>
          <a:lstStyle/>
          <a:p>
            <a:r>
              <a:rPr lang="en-US" dirty="0">
                <a:solidFill>
                  <a:schemeClr val="bg1">
                    <a:lumMod val="95000"/>
                  </a:schemeClr>
                </a:solidFill>
              </a:rPr>
              <a:t>Disk Partition ran out of space</a:t>
            </a:r>
          </a:p>
          <a:p>
            <a:pPr lvl="1"/>
            <a:r>
              <a:rPr lang="en-US" dirty="0">
                <a:solidFill>
                  <a:schemeClr val="bg1">
                    <a:lumMod val="95000"/>
                  </a:schemeClr>
                </a:solidFill>
              </a:rPr>
              <a:t>df –ah – provided partition utilization</a:t>
            </a:r>
          </a:p>
          <a:p>
            <a:pPr lvl="1"/>
            <a:r>
              <a:rPr lang="en-US" dirty="0" err="1">
                <a:solidFill>
                  <a:schemeClr val="bg1">
                    <a:lumMod val="95000"/>
                  </a:schemeClr>
                </a:solidFill>
              </a:rPr>
              <a:t>su</a:t>
            </a:r>
            <a:r>
              <a:rPr lang="en-US" dirty="0">
                <a:solidFill>
                  <a:schemeClr val="bg1">
                    <a:lumMod val="95000"/>
                  </a:schemeClr>
                </a:solidFill>
              </a:rPr>
              <a:t> –</a:t>
            </a:r>
            <a:r>
              <a:rPr lang="en-US" dirty="0" err="1">
                <a:solidFill>
                  <a:schemeClr val="bg1">
                    <a:lumMod val="95000"/>
                  </a:schemeClr>
                </a:solidFill>
              </a:rPr>
              <a:t>mh</a:t>
            </a:r>
            <a:r>
              <a:rPr lang="en-US" dirty="0">
                <a:solidFill>
                  <a:schemeClr val="bg1">
                    <a:lumMod val="95000"/>
                  </a:schemeClr>
                </a:solidFill>
              </a:rPr>
              <a:t> – Provides list of files and directories by size in megabytes</a:t>
            </a:r>
          </a:p>
          <a:p>
            <a:r>
              <a:rPr lang="en-US" dirty="0">
                <a:solidFill>
                  <a:schemeClr val="bg1">
                    <a:lumMod val="95000"/>
                  </a:schemeClr>
                </a:solidFill>
              </a:rPr>
              <a:t>IP Tables blocking </a:t>
            </a:r>
            <a:r>
              <a:rPr lang="en-US" dirty="0" err="1">
                <a:solidFill>
                  <a:schemeClr val="bg1">
                    <a:lumMod val="95000"/>
                  </a:schemeClr>
                </a:solidFill>
              </a:rPr>
              <a:t>tcp</a:t>
            </a:r>
            <a:r>
              <a:rPr lang="en-US" dirty="0">
                <a:solidFill>
                  <a:schemeClr val="bg1">
                    <a:lumMod val="95000"/>
                  </a:schemeClr>
                </a:solidFill>
              </a:rPr>
              <a:t> port 25226</a:t>
            </a:r>
          </a:p>
          <a:p>
            <a:r>
              <a:rPr lang="en-US" dirty="0">
                <a:solidFill>
                  <a:schemeClr val="bg1">
                    <a:lumMod val="95000"/>
                  </a:schemeClr>
                </a:solidFill>
              </a:rPr>
              <a:t>Logs are not CEF format</a:t>
            </a:r>
          </a:p>
          <a:p>
            <a:pPr lvl="1"/>
            <a:r>
              <a:rPr lang="en-US" dirty="0">
                <a:solidFill>
                  <a:schemeClr val="bg1">
                    <a:lumMod val="95000"/>
                  </a:schemeClr>
                </a:solidFill>
              </a:rPr>
              <a:t>OMS Agent needs to be configured to accept local0,local4,syslog</a:t>
            </a:r>
          </a:p>
          <a:p>
            <a:r>
              <a:rPr lang="en-US" dirty="0">
                <a:solidFill>
                  <a:schemeClr val="bg1">
                    <a:lumMod val="95000"/>
                  </a:schemeClr>
                </a:solidFill>
              </a:rPr>
              <a:t>Unsupported Operating system</a:t>
            </a:r>
          </a:p>
          <a:p>
            <a:r>
              <a:rPr lang="en-US" dirty="0">
                <a:solidFill>
                  <a:schemeClr val="bg1">
                    <a:lumMod val="95000"/>
                  </a:schemeClr>
                </a:solidFill>
              </a:rPr>
              <a:t>Log Analytics is not in standard tier</a:t>
            </a:r>
          </a:p>
          <a:p>
            <a:r>
              <a:rPr lang="en-US" dirty="0">
                <a:solidFill>
                  <a:schemeClr val="bg1">
                    <a:lumMod val="95000"/>
                  </a:schemeClr>
                </a:solidFill>
              </a:rPr>
              <a:t>Log Analytics has a cap set</a:t>
            </a:r>
          </a:p>
          <a:p>
            <a:endParaRPr lang="en-US" dirty="0">
              <a:solidFill>
                <a:schemeClr val="bg1">
                  <a:lumMod val="95000"/>
                </a:schemeClr>
              </a:solidFill>
            </a:endParaRPr>
          </a:p>
        </p:txBody>
      </p:sp>
    </p:spTree>
    <p:extLst>
      <p:ext uri="{BB962C8B-B14F-4D97-AF65-F5344CB8AC3E}">
        <p14:creationId xmlns:p14="http://schemas.microsoft.com/office/powerpoint/2010/main" val="4284373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3980-AD4D-4981-A40A-1FADEC88E144}"/>
              </a:ext>
            </a:extLst>
          </p:cNvPr>
          <p:cNvSpPr>
            <a:spLocks noGrp="1"/>
          </p:cNvSpPr>
          <p:nvPr>
            <p:ph type="title"/>
          </p:nvPr>
        </p:nvSpPr>
        <p:spPr/>
        <p:txBody>
          <a:bodyPr/>
          <a:lstStyle/>
          <a:p>
            <a:r>
              <a:rPr lang="en-US" b="1" dirty="0">
                <a:solidFill>
                  <a:schemeClr val="bg1">
                    <a:lumMod val="95000"/>
                  </a:schemeClr>
                </a:solidFill>
              </a:rPr>
              <a:t>Common Issues</a:t>
            </a:r>
          </a:p>
        </p:txBody>
      </p:sp>
      <p:sp>
        <p:nvSpPr>
          <p:cNvPr id="3" name="Content Placeholder 2">
            <a:extLst>
              <a:ext uri="{FF2B5EF4-FFF2-40B4-BE49-F238E27FC236}">
                <a16:creationId xmlns:a16="http://schemas.microsoft.com/office/drawing/2014/main" id="{442F13D7-F170-415B-B686-C151F2CC77CD}"/>
              </a:ext>
            </a:extLst>
          </p:cNvPr>
          <p:cNvSpPr>
            <a:spLocks noGrp="1"/>
          </p:cNvSpPr>
          <p:nvPr>
            <p:ph idx="1"/>
          </p:nvPr>
        </p:nvSpPr>
        <p:spPr/>
        <p:txBody>
          <a:bodyPr/>
          <a:lstStyle/>
          <a:p>
            <a:r>
              <a:rPr lang="en-US" dirty="0">
                <a:solidFill>
                  <a:schemeClr val="bg1">
                    <a:lumMod val="95000"/>
                  </a:schemeClr>
                </a:solidFill>
              </a:rPr>
              <a:t>OMS Agent has a invalid configuration applied</a:t>
            </a:r>
          </a:p>
          <a:p>
            <a:pPr lvl="1"/>
            <a:r>
              <a:rPr lang="en-US" dirty="0">
                <a:solidFill>
                  <a:schemeClr val="bg1">
                    <a:lumMod val="95000"/>
                  </a:schemeClr>
                </a:solidFill>
              </a:rPr>
              <a:t>Check for missing solutions or plugins</a:t>
            </a:r>
          </a:p>
          <a:p>
            <a:r>
              <a:rPr lang="en-US" dirty="0">
                <a:solidFill>
                  <a:schemeClr val="bg1">
                    <a:lumMod val="95000"/>
                  </a:schemeClr>
                </a:solidFill>
              </a:rPr>
              <a:t>Operating System is hardened</a:t>
            </a:r>
          </a:p>
          <a:p>
            <a:r>
              <a:rPr lang="en-US" dirty="0">
                <a:solidFill>
                  <a:schemeClr val="bg1">
                    <a:lumMod val="95000"/>
                  </a:schemeClr>
                </a:solidFill>
              </a:rPr>
              <a:t>Palo Alto has the wrong template used to send CEF Logs</a:t>
            </a:r>
          </a:p>
          <a:p>
            <a:r>
              <a:rPr lang="en-US" dirty="0" err="1">
                <a:solidFill>
                  <a:schemeClr val="bg1">
                    <a:lumMod val="95000"/>
                  </a:schemeClr>
                </a:solidFill>
              </a:rPr>
              <a:t>Fortigate</a:t>
            </a:r>
            <a:r>
              <a:rPr lang="en-US" dirty="0">
                <a:solidFill>
                  <a:schemeClr val="bg1">
                    <a:lumMod val="95000"/>
                  </a:schemeClr>
                </a:solidFill>
              </a:rPr>
              <a:t> is not configured to send logs correctly</a:t>
            </a:r>
          </a:p>
          <a:p>
            <a:r>
              <a:rPr lang="en-US" dirty="0">
                <a:solidFill>
                  <a:schemeClr val="bg1">
                    <a:lumMod val="95000"/>
                  </a:schemeClr>
                </a:solidFill>
              </a:rPr>
              <a:t>No OMS Agent Heartbeat</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20162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400" dirty="0">
                <a:solidFill>
                  <a:schemeClr val="bg1">
                    <a:lumMod val="95000"/>
                  </a:schemeClr>
                </a:solidFill>
                <a:latin typeface="Arial" panose="020B0604020202020204" pitchFamily="34" charset="0"/>
                <a:cs typeface="Arial" panose="020B0604020202020204" pitchFamily="34" charset="0"/>
              </a:rPr>
              <a:t>Azure Sentinel Requirements</a:t>
            </a:r>
            <a:br>
              <a:rPr lang="en-US" sz="2400" dirty="0">
                <a:solidFill>
                  <a:schemeClr val="bg1">
                    <a:lumMod val="95000"/>
                  </a:schemeClr>
                </a:solidFill>
                <a:latin typeface="Arial" panose="020B0604020202020204" pitchFamily="34" charset="0"/>
                <a:cs typeface="Arial" panose="020B0604020202020204" pitchFamily="34" charset="0"/>
              </a:rPr>
            </a:br>
            <a:endParaRPr lang="en-US" sz="24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1400" dirty="0">
                <a:solidFill>
                  <a:schemeClr val="bg1">
                    <a:lumMod val="95000"/>
                  </a:schemeClr>
                </a:solidFill>
                <a:latin typeface="Arial" panose="020B0604020202020204" pitchFamily="34" charset="0"/>
                <a:cs typeface="Arial" panose="020B0604020202020204" pitchFamily="34" charset="0"/>
              </a:rPr>
              <a:t>The Log Analytics workspace must be in standard tier. </a:t>
            </a:r>
          </a:p>
          <a:p>
            <a:r>
              <a:rPr lang="en-US" sz="1400" dirty="0">
                <a:solidFill>
                  <a:schemeClr val="bg1">
                    <a:lumMod val="95000"/>
                  </a:schemeClr>
                </a:solidFill>
                <a:latin typeface="Arial" panose="020B0604020202020204" pitchFamily="34" charset="0"/>
                <a:cs typeface="Arial" panose="020B0604020202020204" pitchFamily="34" charset="0"/>
              </a:rPr>
              <a:t>Check for this under the Security Center Pricing and Setting page. </a:t>
            </a:r>
          </a:p>
        </p:txBody>
      </p:sp>
      <p:pic>
        <p:nvPicPr>
          <p:cNvPr id="5" name="Picture 4">
            <a:extLst>
              <a:ext uri="{FF2B5EF4-FFF2-40B4-BE49-F238E27FC236}">
                <a16:creationId xmlns:a16="http://schemas.microsoft.com/office/drawing/2014/main" id="{FE6F436B-510A-4219-804B-DE911AA87F60}"/>
              </a:ext>
            </a:extLst>
          </p:cNvPr>
          <p:cNvPicPr>
            <a:picLocks noChangeAspect="1"/>
          </p:cNvPicPr>
          <p:nvPr/>
        </p:nvPicPr>
        <p:blipFill>
          <a:blip r:embed="rId2"/>
          <a:stretch>
            <a:fillRect/>
          </a:stretch>
        </p:blipFill>
        <p:spPr>
          <a:xfrm>
            <a:off x="5159201" y="3838960"/>
            <a:ext cx="5895257" cy="1783313"/>
          </a:xfrm>
          <a:prstGeom prst="rect">
            <a:avLst/>
          </a:prstGeom>
        </p:spPr>
      </p:pic>
      <p:pic>
        <p:nvPicPr>
          <p:cNvPr id="6" name="Picture 5">
            <a:extLst>
              <a:ext uri="{FF2B5EF4-FFF2-40B4-BE49-F238E27FC236}">
                <a16:creationId xmlns:a16="http://schemas.microsoft.com/office/drawing/2014/main" id="{E3C57C71-46DC-4A42-BD7A-335CEBF085CE}"/>
              </a:ext>
            </a:extLst>
          </p:cNvPr>
          <p:cNvPicPr>
            <a:picLocks noChangeAspect="1"/>
          </p:cNvPicPr>
          <p:nvPr/>
        </p:nvPicPr>
        <p:blipFill>
          <a:blip r:embed="rId3"/>
          <a:stretch>
            <a:fillRect/>
          </a:stretch>
        </p:blipFill>
        <p:spPr>
          <a:xfrm>
            <a:off x="4894865" y="860611"/>
            <a:ext cx="6445488" cy="2748419"/>
          </a:xfrm>
          <a:prstGeom prst="rect">
            <a:avLst/>
          </a:prstGeom>
        </p:spPr>
      </p:pic>
      <p:cxnSp>
        <p:nvCxnSpPr>
          <p:cNvPr id="9" name="Straight Arrow Connector 8">
            <a:extLst>
              <a:ext uri="{FF2B5EF4-FFF2-40B4-BE49-F238E27FC236}">
                <a16:creationId xmlns:a16="http://schemas.microsoft.com/office/drawing/2014/main" id="{B85F6E47-1948-4C92-91FE-CD11C425E59A}"/>
              </a:ext>
            </a:extLst>
          </p:cNvPr>
          <p:cNvCxnSpPr/>
          <p:nvPr/>
        </p:nvCxnSpPr>
        <p:spPr>
          <a:xfrm>
            <a:off x="9762565" y="3115235"/>
            <a:ext cx="533400" cy="31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41C5A3D-FE02-4D4F-B10F-B29F3ECCB8F8}"/>
              </a:ext>
            </a:extLst>
          </p:cNvPr>
          <p:cNvPicPr>
            <a:picLocks noChangeAspect="1"/>
          </p:cNvPicPr>
          <p:nvPr/>
        </p:nvPicPr>
        <p:blipFill>
          <a:blip r:embed="rId4"/>
          <a:stretch>
            <a:fillRect/>
          </a:stretch>
        </p:blipFill>
        <p:spPr>
          <a:xfrm>
            <a:off x="305433" y="6214533"/>
            <a:ext cx="1759040" cy="419122"/>
          </a:xfrm>
          <a:prstGeom prst="rect">
            <a:avLst/>
          </a:prstGeom>
        </p:spPr>
      </p:pic>
    </p:spTree>
    <p:extLst>
      <p:ext uri="{BB962C8B-B14F-4D97-AF65-F5344CB8AC3E}">
        <p14:creationId xmlns:p14="http://schemas.microsoft.com/office/powerpoint/2010/main" val="229460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400" dirty="0">
                <a:solidFill>
                  <a:schemeClr val="bg1">
                    <a:lumMod val="95000"/>
                  </a:schemeClr>
                </a:solidFill>
                <a:latin typeface="Arial" panose="020B0604020202020204" pitchFamily="34" charset="0"/>
                <a:cs typeface="Arial" panose="020B0604020202020204" pitchFamily="34" charset="0"/>
              </a:rPr>
              <a:t>Azure Sentinel Requirements</a:t>
            </a: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1800" dirty="0">
                <a:solidFill>
                  <a:schemeClr val="bg1">
                    <a:lumMod val="95000"/>
                  </a:schemeClr>
                </a:solidFill>
                <a:latin typeface="Arial" panose="020B0604020202020204" pitchFamily="34" charset="0"/>
                <a:cs typeface="Arial" panose="020B0604020202020204" pitchFamily="34" charset="0"/>
              </a:rPr>
              <a:t>Enable Data Collection of Syslog Events, most common Syslog, Local0, and Local4</a:t>
            </a:r>
          </a:p>
          <a:p>
            <a:r>
              <a:rPr lang="en-US" sz="1800" dirty="0">
                <a:solidFill>
                  <a:schemeClr val="bg1">
                    <a:lumMod val="95000"/>
                  </a:schemeClr>
                </a:solidFill>
                <a:latin typeface="Arial" panose="020B0604020202020204" pitchFamily="34" charset="0"/>
                <a:cs typeface="Arial" panose="020B0604020202020204" pitchFamily="34" charset="0"/>
              </a:rPr>
              <a:t>Turn on Syslog Data Collection in the Log Analytics Workspace</a:t>
            </a:r>
          </a:p>
          <a:p>
            <a:pPr marL="0" indent="0">
              <a:buNone/>
            </a:pPr>
            <a:endParaRPr lang="en-US" sz="1800" dirty="0">
              <a:solidFill>
                <a:schemeClr val="bg1">
                  <a:lumMod val="9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218B6D2-BF21-4D8B-A9A4-26A1AB080196}"/>
              </a:ext>
            </a:extLst>
          </p:cNvPr>
          <p:cNvPicPr>
            <a:picLocks noChangeAspect="1"/>
          </p:cNvPicPr>
          <p:nvPr/>
        </p:nvPicPr>
        <p:blipFill>
          <a:blip r:embed="rId2"/>
          <a:stretch>
            <a:fillRect/>
          </a:stretch>
        </p:blipFill>
        <p:spPr>
          <a:xfrm>
            <a:off x="5117104" y="542377"/>
            <a:ext cx="2719840" cy="2256172"/>
          </a:xfrm>
          <a:prstGeom prst="rect">
            <a:avLst/>
          </a:prstGeom>
        </p:spPr>
      </p:pic>
      <p:pic>
        <p:nvPicPr>
          <p:cNvPr id="6" name="Picture 5">
            <a:extLst>
              <a:ext uri="{FF2B5EF4-FFF2-40B4-BE49-F238E27FC236}">
                <a16:creationId xmlns:a16="http://schemas.microsoft.com/office/drawing/2014/main" id="{50108984-0031-4DD9-B376-55EB8F8F743A}"/>
              </a:ext>
            </a:extLst>
          </p:cNvPr>
          <p:cNvPicPr>
            <a:picLocks noChangeAspect="1"/>
          </p:cNvPicPr>
          <p:nvPr/>
        </p:nvPicPr>
        <p:blipFill>
          <a:blip r:embed="rId3"/>
          <a:stretch>
            <a:fillRect/>
          </a:stretch>
        </p:blipFill>
        <p:spPr>
          <a:xfrm>
            <a:off x="5117104" y="3098924"/>
            <a:ext cx="6363027" cy="2711589"/>
          </a:xfrm>
          <a:prstGeom prst="rect">
            <a:avLst/>
          </a:prstGeom>
        </p:spPr>
      </p:pic>
      <p:pic>
        <p:nvPicPr>
          <p:cNvPr id="9" name="Picture 8">
            <a:extLst>
              <a:ext uri="{FF2B5EF4-FFF2-40B4-BE49-F238E27FC236}">
                <a16:creationId xmlns:a16="http://schemas.microsoft.com/office/drawing/2014/main" id="{F265288C-58B1-4236-9459-E0ED4ABC8DC8}"/>
              </a:ext>
            </a:extLst>
          </p:cNvPr>
          <p:cNvPicPr>
            <a:picLocks noChangeAspect="1"/>
          </p:cNvPicPr>
          <p:nvPr/>
        </p:nvPicPr>
        <p:blipFill>
          <a:blip r:embed="rId4"/>
          <a:stretch>
            <a:fillRect/>
          </a:stretch>
        </p:blipFill>
        <p:spPr>
          <a:xfrm>
            <a:off x="269473" y="6124575"/>
            <a:ext cx="1759040" cy="419122"/>
          </a:xfrm>
          <a:prstGeom prst="rect">
            <a:avLst/>
          </a:prstGeom>
        </p:spPr>
      </p:pic>
    </p:spTree>
    <p:extLst>
      <p:ext uri="{BB962C8B-B14F-4D97-AF65-F5344CB8AC3E}">
        <p14:creationId xmlns:p14="http://schemas.microsoft.com/office/powerpoint/2010/main" val="425156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643467" y="643467"/>
            <a:ext cx="3361498" cy="1267810"/>
          </a:xfrm>
        </p:spPr>
        <p:txBody>
          <a:bodyPr anchor="b">
            <a:normAutofit/>
          </a:bodyPr>
          <a:lstStyle/>
          <a:p>
            <a:pPr algn="l"/>
            <a:r>
              <a:rPr lang="en-US" sz="2400" dirty="0">
                <a:solidFill>
                  <a:schemeClr val="bg1">
                    <a:lumMod val="95000"/>
                  </a:schemeClr>
                </a:solidFill>
                <a:latin typeface="Arial" panose="020B0604020202020204" pitchFamily="34" charset="0"/>
                <a:cs typeface="Arial" panose="020B0604020202020204" pitchFamily="34" charset="0"/>
              </a:rPr>
              <a:t>Azure Sentinel Requirements</a:t>
            </a: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643467" y="2096063"/>
            <a:ext cx="3361498" cy="4028512"/>
          </a:xfrm>
        </p:spPr>
        <p:txBody>
          <a:bodyPr>
            <a:normAutofit/>
          </a:bodyPr>
          <a:lstStyle/>
          <a:p>
            <a:r>
              <a:rPr lang="en-US" sz="2000" dirty="0">
                <a:solidFill>
                  <a:schemeClr val="bg1">
                    <a:lumMod val="95000"/>
                  </a:schemeClr>
                </a:solidFill>
                <a:latin typeface="Arial" panose="020B0604020202020204" pitchFamily="34" charset="0"/>
                <a:cs typeface="Arial" panose="020B0604020202020204" pitchFamily="34" charset="0"/>
              </a:rPr>
              <a:t>OMS Agent can collect from many different Syslog facilities</a:t>
            </a:r>
          </a:p>
          <a:p>
            <a:r>
              <a:rPr lang="en-US" sz="2000" dirty="0" err="1">
                <a:solidFill>
                  <a:schemeClr val="bg1">
                    <a:lumMod val="95000"/>
                  </a:schemeClr>
                </a:solidFill>
                <a:latin typeface="Arial" panose="020B0604020202020204" pitchFamily="34" charset="0"/>
                <a:cs typeface="Arial" panose="020B0604020202020204" pitchFamily="34" charset="0"/>
              </a:rPr>
              <a:t>Syslogs</a:t>
            </a:r>
            <a:r>
              <a:rPr lang="en-US" sz="2000" dirty="0">
                <a:solidFill>
                  <a:schemeClr val="bg1">
                    <a:lumMod val="95000"/>
                  </a:schemeClr>
                </a:solidFill>
                <a:latin typeface="Arial" panose="020B0604020202020204" pitchFamily="34" charset="0"/>
                <a:cs typeface="Arial" panose="020B0604020202020204" pitchFamily="34" charset="0"/>
              </a:rPr>
              <a:t> in CEF format and in facility local4 are required so that Sentinel can process them as Common Security Logs</a:t>
            </a:r>
          </a:p>
          <a:p>
            <a:endParaRPr lang="en-US" sz="2000" dirty="0">
              <a:solidFill>
                <a:schemeClr val="bg1">
                  <a:lumMod val="9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91BCBD-1F29-481F-9243-BC0A6445F096}"/>
              </a:ext>
            </a:extLst>
          </p:cNvPr>
          <p:cNvPicPr>
            <a:picLocks noChangeAspect="1"/>
          </p:cNvPicPr>
          <p:nvPr/>
        </p:nvPicPr>
        <p:blipFill>
          <a:blip r:embed="rId2"/>
          <a:stretch>
            <a:fillRect/>
          </a:stretch>
        </p:blipFill>
        <p:spPr>
          <a:xfrm>
            <a:off x="8009819" y="1214053"/>
            <a:ext cx="2489996" cy="2751926"/>
          </a:xfrm>
          <a:prstGeom prst="rect">
            <a:avLst/>
          </a:prstGeom>
        </p:spPr>
      </p:pic>
      <p:sp>
        <p:nvSpPr>
          <p:cNvPr id="7" name="TextBox 6">
            <a:extLst>
              <a:ext uri="{FF2B5EF4-FFF2-40B4-BE49-F238E27FC236}">
                <a16:creationId xmlns:a16="http://schemas.microsoft.com/office/drawing/2014/main" id="{FC0536D2-B3D1-4D62-BB00-36505BDEE440}"/>
              </a:ext>
            </a:extLst>
          </p:cNvPr>
          <p:cNvSpPr txBox="1"/>
          <p:nvPr/>
        </p:nvSpPr>
        <p:spPr>
          <a:xfrm>
            <a:off x="4523876" y="1214053"/>
            <a:ext cx="2967032" cy="31624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following facilities are supported with the Syslog collector: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kern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mail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daemon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auth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syslog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lpr</a:t>
            </a: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news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uucp</a:t>
            </a: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cron</a:t>
            </a: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authpriv</a:t>
            </a: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local0-local7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Custom logs are supported: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hlinkClick r:id="rId3"/>
              </a:rPr>
              <a:t>https://docs.microsoft.com/en-us/azure/azure-monitor/platform/data-sources-custom-logs</a:t>
            </a: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3478A0ED-222F-44D0-B1C8-F9F45B200B28}"/>
              </a:ext>
            </a:extLst>
          </p:cNvPr>
          <p:cNvPicPr>
            <a:picLocks noChangeAspect="1"/>
          </p:cNvPicPr>
          <p:nvPr/>
        </p:nvPicPr>
        <p:blipFill>
          <a:blip r:embed="rId4"/>
          <a:stretch>
            <a:fillRect/>
          </a:stretch>
        </p:blipFill>
        <p:spPr>
          <a:xfrm>
            <a:off x="10148075" y="6255453"/>
            <a:ext cx="1759040" cy="419122"/>
          </a:xfrm>
          <a:prstGeom prst="rect">
            <a:avLst/>
          </a:prstGeom>
        </p:spPr>
      </p:pic>
    </p:spTree>
    <p:extLst>
      <p:ext uri="{BB962C8B-B14F-4D97-AF65-F5344CB8AC3E}">
        <p14:creationId xmlns:p14="http://schemas.microsoft.com/office/powerpoint/2010/main" val="218973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Supported Syslog Servers and Platforms</a:t>
            </a: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1466850" y="1823884"/>
            <a:ext cx="9247652" cy="3967316"/>
          </a:xfrm>
        </p:spPr>
        <p:txBody>
          <a:bodyPr>
            <a:noAutofit/>
          </a:bodyPr>
          <a:lstStyle/>
          <a:p>
            <a:r>
              <a:rPr lang="en-US" sz="2000" dirty="0">
                <a:solidFill>
                  <a:schemeClr val="bg1">
                    <a:lumMod val="95000"/>
                  </a:schemeClr>
                </a:solidFill>
                <a:latin typeface="Arial" panose="020B0604020202020204" pitchFamily="34" charset="0"/>
                <a:cs typeface="Arial" panose="020B0604020202020204" pitchFamily="34" charset="0"/>
              </a:rPr>
              <a:t>Azure Sentinel supports the following Syslog Server implementations</a:t>
            </a:r>
          </a:p>
          <a:p>
            <a:pPr lvl="1"/>
            <a:r>
              <a:rPr lang="en-US" sz="2000" dirty="0" err="1">
                <a:solidFill>
                  <a:schemeClr val="bg1">
                    <a:lumMod val="95000"/>
                  </a:schemeClr>
                </a:solidFill>
                <a:latin typeface="Arial" panose="020B0604020202020204" pitchFamily="34" charset="0"/>
                <a:cs typeface="Arial" panose="020B0604020202020204" pitchFamily="34" charset="0"/>
              </a:rPr>
              <a:t>Rsyslog</a:t>
            </a:r>
            <a:endParaRPr lang="en-US" sz="2000" dirty="0">
              <a:solidFill>
                <a:schemeClr val="bg1">
                  <a:lumMod val="95000"/>
                </a:schemeClr>
              </a:solidFill>
              <a:latin typeface="Arial" panose="020B0604020202020204" pitchFamily="34" charset="0"/>
              <a:cs typeface="Arial" panose="020B0604020202020204" pitchFamily="34" charset="0"/>
            </a:endParaRPr>
          </a:p>
          <a:p>
            <a:pPr lvl="1"/>
            <a:r>
              <a:rPr lang="en-US" sz="2000" dirty="0">
                <a:solidFill>
                  <a:schemeClr val="bg1">
                    <a:lumMod val="95000"/>
                  </a:schemeClr>
                </a:solidFill>
                <a:latin typeface="Arial" panose="020B0604020202020204" pitchFamily="34" charset="0"/>
                <a:cs typeface="Arial" panose="020B0604020202020204" pitchFamily="34" charset="0"/>
              </a:rPr>
              <a:t>Syslog-NG</a:t>
            </a:r>
          </a:p>
          <a:p>
            <a:r>
              <a:rPr lang="en-US" sz="2000" dirty="0">
                <a:solidFill>
                  <a:schemeClr val="bg1">
                    <a:lumMod val="95000"/>
                  </a:schemeClr>
                </a:solidFill>
                <a:latin typeface="Arial" panose="020B0604020202020204" pitchFamily="34" charset="0"/>
                <a:cs typeface="Arial" panose="020B0604020202020204" pitchFamily="34" charset="0"/>
              </a:rPr>
              <a:t>Supported Linux Operating Systems</a:t>
            </a:r>
          </a:p>
          <a:p>
            <a:pPr lvl="1"/>
            <a:r>
              <a:rPr lang="en-US" sz="2000" dirty="0">
                <a:solidFill>
                  <a:schemeClr val="bg1">
                    <a:lumMod val="95000"/>
                  </a:schemeClr>
                </a:solidFill>
                <a:latin typeface="Arial" panose="020B0604020202020204" pitchFamily="34" charset="0"/>
                <a:cs typeface="Arial" panose="020B0604020202020204" pitchFamily="34" charset="0"/>
              </a:rPr>
              <a:t>Amazon Linux 2017.09 (x64)</a:t>
            </a:r>
          </a:p>
          <a:p>
            <a:pPr lvl="1"/>
            <a:r>
              <a:rPr lang="en-US" sz="2000" dirty="0">
                <a:solidFill>
                  <a:schemeClr val="bg1">
                    <a:lumMod val="95000"/>
                  </a:schemeClr>
                </a:solidFill>
                <a:latin typeface="Arial" panose="020B0604020202020204" pitchFamily="34" charset="0"/>
                <a:cs typeface="Arial" panose="020B0604020202020204" pitchFamily="34" charset="0"/>
              </a:rPr>
              <a:t>CentOS Linux 6 (x86/x64) and 7 (x64)</a:t>
            </a:r>
          </a:p>
          <a:p>
            <a:pPr lvl="1"/>
            <a:r>
              <a:rPr lang="en-US" sz="2000" dirty="0">
                <a:solidFill>
                  <a:schemeClr val="bg1">
                    <a:lumMod val="95000"/>
                  </a:schemeClr>
                </a:solidFill>
                <a:latin typeface="Arial" panose="020B0604020202020204" pitchFamily="34" charset="0"/>
                <a:cs typeface="Arial" panose="020B0604020202020204" pitchFamily="34" charset="0"/>
              </a:rPr>
              <a:t>Oracle Linux 6 and 7 (x86/x64)</a:t>
            </a:r>
          </a:p>
          <a:p>
            <a:pPr lvl="1"/>
            <a:r>
              <a:rPr lang="en-US" sz="2000" dirty="0">
                <a:solidFill>
                  <a:schemeClr val="bg1">
                    <a:lumMod val="95000"/>
                  </a:schemeClr>
                </a:solidFill>
                <a:latin typeface="Arial" panose="020B0604020202020204" pitchFamily="34" charset="0"/>
                <a:cs typeface="Arial" panose="020B0604020202020204" pitchFamily="34" charset="0"/>
              </a:rPr>
              <a:t>Red Hat Enterprise Linux Server 6 (x86/x64) and 7 (x64)</a:t>
            </a:r>
          </a:p>
          <a:p>
            <a:pPr lvl="1"/>
            <a:r>
              <a:rPr lang="en-US" sz="2000" dirty="0">
                <a:solidFill>
                  <a:schemeClr val="bg1">
                    <a:lumMod val="95000"/>
                  </a:schemeClr>
                </a:solidFill>
                <a:latin typeface="Arial" panose="020B0604020202020204" pitchFamily="34" charset="0"/>
                <a:cs typeface="Arial" panose="020B0604020202020204" pitchFamily="34" charset="0"/>
              </a:rPr>
              <a:t>Debian GNU/Linux 8 and 9 (x86/x64)</a:t>
            </a:r>
          </a:p>
          <a:p>
            <a:pPr lvl="1"/>
            <a:r>
              <a:rPr lang="en-US" sz="2000" dirty="0">
                <a:solidFill>
                  <a:schemeClr val="bg1">
                    <a:lumMod val="95000"/>
                  </a:schemeClr>
                </a:solidFill>
                <a:latin typeface="Arial" panose="020B0604020202020204" pitchFamily="34" charset="0"/>
                <a:cs typeface="Arial" panose="020B0604020202020204" pitchFamily="34" charset="0"/>
              </a:rPr>
              <a:t>Ubuntu 14.04 LTS (x86/x64), 16.04 LTS (x86/x64), and 18.04 LTS (x64)</a:t>
            </a:r>
          </a:p>
          <a:p>
            <a:pPr lvl="1"/>
            <a:r>
              <a:rPr lang="en-US" sz="2000" dirty="0">
                <a:solidFill>
                  <a:schemeClr val="bg1">
                    <a:lumMod val="95000"/>
                  </a:schemeClr>
                </a:solidFill>
                <a:latin typeface="Arial" panose="020B0604020202020204" pitchFamily="34" charset="0"/>
                <a:cs typeface="Arial" panose="020B0604020202020204" pitchFamily="34" charset="0"/>
              </a:rPr>
              <a:t>SUSE Linux Enterprise Server 12 (x64) and 15 (x64)</a:t>
            </a:r>
          </a:p>
        </p:txBody>
      </p:sp>
      <p:pic>
        <p:nvPicPr>
          <p:cNvPr id="6" name="Picture 5">
            <a:extLst>
              <a:ext uri="{FF2B5EF4-FFF2-40B4-BE49-F238E27FC236}">
                <a16:creationId xmlns:a16="http://schemas.microsoft.com/office/drawing/2014/main" id="{C7730AC8-5BC1-43CC-B45F-695DF5DE3C01}"/>
              </a:ext>
            </a:extLst>
          </p:cNvPr>
          <p:cNvPicPr>
            <a:picLocks noChangeAspect="1"/>
          </p:cNvPicPr>
          <p:nvPr/>
        </p:nvPicPr>
        <p:blipFill>
          <a:blip r:embed="rId2"/>
          <a:stretch>
            <a:fillRect/>
          </a:stretch>
        </p:blipFill>
        <p:spPr>
          <a:xfrm>
            <a:off x="10055609" y="6193808"/>
            <a:ext cx="1759040" cy="419122"/>
          </a:xfrm>
          <a:prstGeom prst="rect">
            <a:avLst/>
          </a:prstGeom>
        </p:spPr>
      </p:pic>
    </p:spTree>
    <p:extLst>
      <p:ext uri="{BB962C8B-B14F-4D97-AF65-F5344CB8AC3E}">
        <p14:creationId xmlns:p14="http://schemas.microsoft.com/office/powerpoint/2010/main" val="314563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Supported syslog formats and limitations</a:t>
            </a:r>
            <a:br>
              <a:rPr lang="en-US" dirty="0">
                <a:solidFill>
                  <a:schemeClr val="bg1">
                    <a:lumMod val="95000"/>
                  </a:schemeClr>
                </a:solidFill>
                <a:latin typeface="Arial" panose="020B0604020202020204" pitchFamily="34" charset="0"/>
                <a:cs typeface="Arial" panose="020B0604020202020204" pitchFamily="34" charset="0"/>
              </a:rPr>
            </a:br>
            <a:endParaRPr lang="en-US"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1466850" y="2463800"/>
            <a:ext cx="9247652" cy="3327400"/>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OMS Agent can process both Syslog and CEF formatted logs</a:t>
            </a:r>
          </a:p>
          <a:p>
            <a:pPr lvl="1"/>
            <a:r>
              <a:rPr lang="en-US" dirty="0">
                <a:solidFill>
                  <a:schemeClr val="bg1">
                    <a:lumMod val="95000"/>
                  </a:schemeClr>
                </a:solidFill>
                <a:latin typeface="Arial" panose="020B0604020202020204" pitchFamily="34" charset="0"/>
                <a:cs typeface="Arial" panose="020B0604020202020204" pitchFamily="34" charset="0"/>
              </a:rPr>
              <a:t>Only CEF formatted logs can be used for Common Security Logs</a:t>
            </a:r>
          </a:p>
          <a:p>
            <a:pPr lvl="1"/>
            <a:r>
              <a:rPr lang="en-US" dirty="0" err="1">
                <a:solidFill>
                  <a:schemeClr val="bg1">
                    <a:lumMod val="95000"/>
                  </a:schemeClr>
                </a:solidFill>
                <a:latin typeface="Arial" panose="020B0604020202020204" pitchFamily="34" charset="0"/>
                <a:cs typeface="Arial" panose="020B0604020202020204" pitchFamily="34" charset="0"/>
              </a:rPr>
              <a:t>Syslogs</a:t>
            </a:r>
            <a:r>
              <a:rPr lang="en-US" dirty="0">
                <a:solidFill>
                  <a:schemeClr val="bg1">
                    <a:lumMod val="95000"/>
                  </a:schemeClr>
                </a:solidFill>
                <a:latin typeface="Arial" panose="020B0604020202020204" pitchFamily="34" charset="0"/>
                <a:cs typeface="Arial" panose="020B0604020202020204" pitchFamily="34" charset="0"/>
              </a:rPr>
              <a:t> can be used for Syslog facility logging. Custom reports and alerts will have to be created by the customer.</a:t>
            </a:r>
          </a:p>
        </p:txBody>
      </p:sp>
      <p:pic>
        <p:nvPicPr>
          <p:cNvPr id="6" name="Picture 5">
            <a:extLst>
              <a:ext uri="{FF2B5EF4-FFF2-40B4-BE49-F238E27FC236}">
                <a16:creationId xmlns:a16="http://schemas.microsoft.com/office/drawing/2014/main" id="{5AFF2AB2-35BC-436C-827B-FFEA7225E499}"/>
              </a:ext>
            </a:extLst>
          </p:cNvPr>
          <p:cNvPicPr>
            <a:picLocks noChangeAspect="1"/>
          </p:cNvPicPr>
          <p:nvPr/>
        </p:nvPicPr>
        <p:blipFill>
          <a:blip r:embed="rId2"/>
          <a:stretch>
            <a:fillRect/>
          </a:stretch>
        </p:blipFill>
        <p:spPr>
          <a:xfrm>
            <a:off x="10071019" y="6225283"/>
            <a:ext cx="1759040" cy="419122"/>
          </a:xfrm>
          <a:prstGeom prst="rect">
            <a:avLst/>
          </a:prstGeom>
        </p:spPr>
      </p:pic>
    </p:spTree>
    <p:extLst>
      <p:ext uri="{BB962C8B-B14F-4D97-AF65-F5344CB8AC3E}">
        <p14:creationId xmlns:p14="http://schemas.microsoft.com/office/powerpoint/2010/main" val="409898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What is the CEF format</a:t>
            </a: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1466850" y="2059858"/>
            <a:ext cx="9247652" cy="3731342"/>
          </a:xfrm>
        </p:spPr>
        <p:txBody>
          <a:bodyPr>
            <a:normAutofit fontScale="77500" lnSpcReduction="20000"/>
          </a:bodyPr>
          <a:lstStyle/>
          <a:p>
            <a:r>
              <a:rPr lang="en-US" dirty="0">
                <a:solidFill>
                  <a:schemeClr val="bg1">
                    <a:lumMod val="95000"/>
                  </a:schemeClr>
                </a:solidFill>
                <a:latin typeface="Arial" panose="020B0604020202020204" pitchFamily="34" charset="0"/>
                <a:cs typeface="Arial" panose="020B0604020202020204" pitchFamily="34" charset="0"/>
              </a:rPr>
              <a:t>Common Event Format (CEF) is a Logging and Auditing file format and is an extensible, text-based format designed to support multiple device types by offering the most relevant information. </a:t>
            </a:r>
          </a:p>
          <a:p>
            <a:r>
              <a:rPr lang="en-US" dirty="0">
                <a:solidFill>
                  <a:schemeClr val="bg1">
                    <a:lumMod val="95000"/>
                  </a:schemeClr>
                </a:solidFill>
                <a:latin typeface="Arial" panose="020B0604020202020204" pitchFamily="34" charset="0"/>
                <a:cs typeface="Arial" panose="020B0604020202020204" pitchFamily="34" charset="0"/>
              </a:rPr>
              <a:t>Message syntaxes are reduced to work with ESM normalization. Specifically, Common Event Format defines a syntax for log records comprised of a standard header and a variable extension, formatted as key-value pairs. </a:t>
            </a:r>
          </a:p>
          <a:p>
            <a:r>
              <a:rPr lang="en-US" dirty="0">
                <a:solidFill>
                  <a:schemeClr val="bg1">
                    <a:lumMod val="95000"/>
                  </a:schemeClr>
                </a:solidFill>
                <a:latin typeface="Arial" panose="020B0604020202020204" pitchFamily="34" charset="0"/>
                <a:cs typeface="Arial" panose="020B0604020202020204" pitchFamily="34" charset="0"/>
              </a:rPr>
              <a:t>Common Event Format can be used with on-premise devices. </a:t>
            </a:r>
          </a:p>
          <a:p>
            <a:r>
              <a:rPr lang="en-US" dirty="0">
                <a:solidFill>
                  <a:schemeClr val="bg1">
                    <a:lumMod val="95000"/>
                  </a:schemeClr>
                </a:solidFill>
                <a:latin typeface="Arial" panose="020B0604020202020204" pitchFamily="34" charset="0"/>
                <a:cs typeface="Arial" panose="020B0604020202020204" pitchFamily="34" charset="0"/>
              </a:rPr>
              <a:t>Common Event Format can also be used by cloud-based service providers. </a:t>
            </a:r>
          </a:p>
          <a:p>
            <a:r>
              <a:rPr lang="en-US" dirty="0">
                <a:solidFill>
                  <a:schemeClr val="bg1">
                    <a:lumMod val="95000"/>
                  </a:schemeClr>
                </a:solidFill>
                <a:latin typeface="Arial" panose="020B0604020202020204" pitchFamily="34" charset="0"/>
                <a:cs typeface="Arial" panose="020B0604020202020204" pitchFamily="34" charset="0"/>
              </a:rPr>
              <a:t>Common Event Format is probably the widest used Logging and Auditing file format. </a:t>
            </a:r>
          </a:p>
        </p:txBody>
      </p:sp>
      <p:pic>
        <p:nvPicPr>
          <p:cNvPr id="6" name="Picture 5">
            <a:extLst>
              <a:ext uri="{FF2B5EF4-FFF2-40B4-BE49-F238E27FC236}">
                <a16:creationId xmlns:a16="http://schemas.microsoft.com/office/drawing/2014/main" id="{E97681BC-75D1-43EB-A5C5-FCD574DA3A75}"/>
              </a:ext>
            </a:extLst>
          </p:cNvPr>
          <p:cNvPicPr>
            <a:picLocks noChangeAspect="1"/>
          </p:cNvPicPr>
          <p:nvPr/>
        </p:nvPicPr>
        <p:blipFill>
          <a:blip r:embed="rId2"/>
          <a:stretch>
            <a:fillRect/>
          </a:stretch>
        </p:blipFill>
        <p:spPr>
          <a:xfrm>
            <a:off x="10071019" y="6152711"/>
            <a:ext cx="1759040" cy="419122"/>
          </a:xfrm>
          <a:prstGeom prst="rect">
            <a:avLst/>
          </a:prstGeom>
        </p:spPr>
      </p:pic>
    </p:spTree>
    <p:extLst>
      <p:ext uri="{BB962C8B-B14F-4D97-AF65-F5344CB8AC3E}">
        <p14:creationId xmlns:p14="http://schemas.microsoft.com/office/powerpoint/2010/main" val="334213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7203-231B-4F67-A3F8-A4A29578B046}"/>
              </a:ext>
            </a:extLst>
          </p:cNvPr>
          <p:cNvSpPr>
            <a:spLocks noGrp="1"/>
          </p:cNvSpPr>
          <p:nvPr>
            <p:ph type="title"/>
          </p:nvPr>
        </p:nvSpPr>
        <p:spPr>
          <a:xfrm>
            <a:off x="913795" y="609600"/>
            <a:ext cx="10353761" cy="1326321"/>
          </a:xfrm>
        </p:spPr>
        <p:txBody>
          <a:bodyPr>
            <a:normAutofit/>
          </a:bodyPr>
          <a:lstStyle/>
          <a:p>
            <a:r>
              <a:rPr lang="en-US" dirty="0">
                <a:solidFill>
                  <a:schemeClr val="bg1">
                    <a:lumMod val="95000"/>
                  </a:schemeClr>
                </a:solidFill>
                <a:latin typeface="Arial" panose="020B0604020202020204" pitchFamily="34" charset="0"/>
                <a:cs typeface="Arial" panose="020B0604020202020204" pitchFamily="34" charset="0"/>
              </a:rPr>
              <a:t>What is the OMS Agent</a:t>
            </a:r>
            <a:br>
              <a:rPr lang="en-US" dirty="0">
                <a:solidFill>
                  <a:schemeClr val="bg1">
                    <a:lumMod val="95000"/>
                  </a:schemeClr>
                </a:solidFill>
                <a:latin typeface="Arial" panose="020B0604020202020204" pitchFamily="34" charset="0"/>
                <a:cs typeface="Arial" panose="020B0604020202020204" pitchFamily="34" charset="0"/>
              </a:rPr>
            </a:br>
            <a:endParaRPr lang="en-US"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23CC7C-C6FB-4D8C-899E-F91579AF9792}"/>
              </a:ext>
            </a:extLst>
          </p:cNvPr>
          <p:cNvSpPr>
            <a:spLocks noGrp="1"/>
          </p:cNvSpPr>
          <p:nvPr>
            <p:ph idx="1"/>
          </p:nvPr>
        </p:nvSpPr>
        <p:spPr>
          <a:xfrm>
            <a:off x="1466850" y="2463800"/>
            <a:ext cx="9247652" cy="3327400"/>
          </a:xfrm>
        </p:spPr>
        <p:txBody>
          <a:bodyPr>
            <a:normAutofit fontScale="92500"/>
          </a:bodyPr>
          <a:lstStyle/>
          <a:p>
            <a:r>
              <a:rPr lang="en-US" dirty="0">
                <a:solidFill>
                  <a:schemeClr val="bg1">
                    <a:lumMod val="95000"/>
                  </a:schemeClr>
                </a:solidFill>
                <a:latin typeface="Arial" panose="020B0604020202020204" pitchFamily="34" charset="0"/>
                <a:cs typeface="Arial" panose="020B0604020202020204" pitchFamily="34" charset="0"/>
              </a:rPr>
              <a:t>The Azure Log Analytics agent, previously referred to as the Microsoft Monitoring Agent (MMA) or OMS Linux agent, was developed for comprehensive management across on-premises machines, computers monitored by System Center Operations Manager, and virtual machines in any cloud. The Windows and Linux agents attach to an Azure Monitor and store collected log data from different sources in your Log Analytics workspace, as well as any unique logs or metrics as defined in a monitoring solution.</a:t>
            </a:r>
          </a:p>
        </p:txBody>
      </p:sp>
      <p:pic>
        <p:nvPicPr>
          <p:cNvPr id="6" name="Picture 5">
            <a:extLst>
              <a:ext uri="{FF2B5EF4-FFF2-40B4-BE49-F238E27FC236}">
                <a16:creationId xmlns:a16="http://schemas.microsoft.com/office/drawing/2014/main" id="{1A2592EF-2FF0-44E2-9B43-8F4F01689574}"/>
              </a:ext>
            </a:extLst>
          </p:cNvPr>
          <p:cNvPicPr>
            <a:picLocks noChangeAspect="1"/>
          </p:cNvPicPr>
          <p:nvPr/>
        </p:nvPicPr>
        <p:blipFill>
          <a:blip r:embed="rId2"/>
          <a:stretch>
            <a:fillRect/>
          </a:stretch>
        </p:blipFill>
        <p:spPr>
          <a:xfrm>
            <a:off x="10060745" y="6183533"/>
            <a:ext cx="1759040" cy="419122"/>
          </a:xfrm>
          <a:prstGeom prst="rect">
            <a:avLst/>
          </a:prstGeom>
        </p:spPr>
      </p:pic>
    </p:spTree>
    <p:extLst>
      <p:ext uri="{BB962C8B-B14F-4D97-AF65-F5344CB8AC3E}">
        <p14:creationId xmlns:p14="http://schemas.microsoft.com/office/powerpoint/2010/main" val="2646081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 Template" id="{554CF833-1847-4D90-B501-021C51460F80}" vid="{2AA7C43E-356B-4ED8-87BA-6127A939359A}"/>
    </a:ext>
  </a:extLst>
</a:theme>
</file>

<file path=docProps/app.xml><?xml version="1.0" encoding="utf-8"?>
<Properties xmlns="http://schemas.openxmlformats.org/officeDocument/2006/extended-properties" xmlns:vt="http://schemas.openxmlformats.org/officeDocument/2006/docPropsVTypes">
  <Template>MS Template</Template>
  <TotalTime>0</TotalTime>
  <Words>1698</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Rockwell</vt:lpstr>
      <vt:lpstr>Office Theme</vt:lpstr>
      <vt:lpstr>Sentinel Syslog Server</vt:lpstr>
      <vt:lpstr>Syslog Data Connector</vt:lpstr>
      <vt:lpstr>Azure Sentinel Requirements </vt:lpstr>
      <vt:lpstr>Azure Sentinel Requirements</vt:lpstr>
      <vt:lpstr>Azure Sentinel Requirements</vt:lpstr>
      <vt:lpstr>Supported Syslog Servers and Platforms</vt:lpstr>
      <vt:lpstr>Supported syslog formats and limitations </vt:lpstr>
      <vt:lpstr>What is the CEF format</vt:lpstr>
      <vt:lpstr>What is the OMS Agent </vt:lpstr>
      <vt:lpstr>How to install the syslog-ng server on Linux </vt:lpstr>
      <vt:lpstr> How to configure the rsyslog server </vt:lpstr>
      <vt:lpstr> How to deploy the OMS Agent with a Python script </vt:lpstr>
      <vt:lpstr>The completed outcome on syslog-ng and rsyslog</vt:lpstr>
      <vt:lpstr>How to run the Python Troubleshooting script on a syslog server </vt:lpstr>
      <vt:lpstr>How to run the Python Troubleshooting script on a syslog server </vt:lpstr>
      <vt:lpstr>How to troubleshoot an existing Syslog Server and OMS Agent deployment </vt:lpstr>
      <vt:lpstr>How to troubleshoot an existing Syslog Server and OMS Agent deployment </vt:lpstr>
      <vt:lpstr>Are we receiving syslogs? </vt:lpstr>
      <vt:lpstr>What type of logs are we receiving </vt:lpstr>
      <vt:lpstr>What type of logs are we receiving </vt:lpstr>
      <vt:lpstr>Are we filtering properly for the syslog type </vt:lpstr>
      <vt:lpstr>Debugging the OMS Agent and Syslog Server </vt:lpstr>
      <vt:lpstr>Quiz</vt:lpstr>
      <vt:lpstr>Quiz</vt:lpstr>
      <vt:lpstr>Common Issues</vt:lpstr>
      <vt:lpstr>Common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Sentinel Syslog Server</dc:title>
  <dc:creator>Roger Fleming</dc:creator>
  <cp:lastModifiedBy>Roger Fleming</cp:lastModifiedBy>
  <cp:revision>1</cp:revision>
  <dcterms:created xsi:type="dcterms:W3CDTF">2020-01-19T11:32:53Z</dcterms:created>
  <dcterms:modified xsi:type="dcterms:W3CDTF">2020-01-19T11:33:23Z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roflemin@microsoft.com</vt:lpwstr>
  </property>
  <property fmtid="{D5CDD505-2E9C-101B-9397-08002B2CF9AE}" pid="5" name="MSIP_Label_f42aa342-8706-4288-bd11-ebb85995028c_SetDate">
    <vt:lpwstr>2019-12-30T02:33:12.4951385Z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004e0472-e24d-48d8-9cef-7044b024e7df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