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98" r:id="rId2"/>
    <p:sldId id="324" r:id="rId3"/>
    <p:sldId id="409" r:id="rId4"/>
    <p:sldId id="410" r:id="rId5"/>
    <p:sldId id="300" r:id="rId6"/>
    <p:sldId id="411" r:id="rId7"/>
    <p:sldId id="311" r:id="rId8"/>
    <p:sldId id="310" r:id="rId9"/>
    <p:sldId id="314" r:id="rId10"/>
    <p:sldId id="299" r:id="rId11"/>
    <p:sldId id="301" r:id="rId12"/>
    <p:sldId id="302" r:id="rId13"/>
    <p:sldId id="309" r:id="rId14"/>
    <p:sldId id="303" r:id="rId15"/>
    <p:sldId id="318" r:id="rId16"/>
    <p:sldId id="319" r:id="rId17"/>
    <p:sldId id="323" r:id="rId18"/>
    <p:sldId id="304" r:id="rId19"/>
    <p:sldId id="307" r:id="rId20"/>
    <p:sldId id="306" r:id="rId21"/>
    <p:sldId id="305" r:id="rId22"/>
    <p:sldId id="308" r:id="rId23"/>
    <p:sldId id="321" r:id="rId24"/>
    <p:sldId id="322" r:id="rId25"/>
    <p:sldId id="317" r:id="rId26"/>
    <p:sldId id="316" r:id="rId27"/>
    <p:sldId id="315" r:id="rId28"/>
    <p:sldId id="313" r:id="rId29"/>
    <p:sldId id="320" r:id="rId3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iring" id="{A5673D7F-5E6D-9E4E-855F-792F2A4DFCAE}">
          <p14:sldIdLst>
            <p14:sldId id="298"/>
            <p14:sldId id="324"/>
            <p14:sldId id="409"/>
            <p14:sldId id="410"/>
            <p14:sldId id="300"/>
            <p14:sldId id="411"/>
            <p14:sldId id="311"/>
            <p14:sldId id="310"/>
            <p14:sldId id="314"/>
          </p14:sldIdLst>
        </p14:section>
        <p14:section name="TDD" id="{7B1ECEB0-B4C1-8C4D-8C65-C57881DD6AEB}">
          <p14:sldIdLst>
            <p14:sldId id="299"/>
            <p14:sldId id="301"/>
            <p14:sldId id="302"/>
            <p14:sldId id="309"/>
            <p14:sldId id="303"/>
            <p14:sldId id="318"/>
            <p14:sldId id="319"/>
            <p14:sldId id="323"/>
            <p14:sldId id="304"/>
          </p14:sldIdLst>
        </p14:section>
        <p14:section name="Game Of Life" id="{7BFD21B2-A18F-BF46-8EBD-AD12F6D56119}">
          <p14:sldIdLst>
            <p14:sldId id="307"/>
            <p14:sldId id="306"/>
            <p14:sldId id="305"/>
            <p14:sldId id="308"/>
            <p14:sldId id="321"/>
            <p14:sldId id="322"/>
          </p14:sldIdLst>
        </p14:section>
        <p14:section name="Learning" id="{7CAC0B82-089E-7F45-859C-6A16CCB4B76C}">
          <p14:sldIdLst>
            <p14:sldId id="317"/>
            <p14:sldId id="316"/>
            <p14:sldId id="315"/>
            <p14:sldId id="31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442"/>
    <a:srgbClr val="F29024"/>
    <a:srgbClr val="EC6432"/>
    <a:srgbClr val="5793F9"/>
    <a:srgbClr val="6AAB78"/>
    <a:srgbClr val="D65252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6"/>
    <p:restoredTop sz="94595"/>
  </p:normalViewPr>
  <p:slideViewPr>
    <p:cSldViewPr snapToGrid="0">
      <p:cViewPr varScale="1">
        <p:scale>
          <a:sx n="161" d="100"/>
          <a:sy n="161" d="100"/>
        </p:scale>
        <p:origin x="2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3CA3D-63B3-D542-B62F-21143B27C197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9551E-E1F0-1340-99E6-C0E75DA77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8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9551E-E1F0-1340-99E6-C0E75DA776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9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0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AA2B-056B-F348-956E-D7524DCC9D0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microsoft.com/office/2007/relationships/hdphoto" Target="../media/hdphoto1.wdp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jpeg"/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61" y="224158"/>
            <a:ext cx="9173240" cy="68362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3587AF-E628-A0CE-ACB6-600A28061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" r="3331"/>
          <a:stretch/>
        </p:blipFill>
        <p:spPr bwMode="auto">
          <a:xfrm>
            <a:off x="409365" y="1803633"/>
            <a:ext cx="8325270" cy="276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ED1FDA-46C1-CD1C-7772-7FBF31BE4A3D}"/>
              </a:ext>
            </a:extLst>
          </p:cNvPr>
          <p:cNvSpPr txBox="1"/>
          <p:nvPr/>
        </p:nvSpPr>
        <p:spPr>
          <a:xfrm>
            <a:off x="1893115" y="5284193"/>
            <a:ext cx="5387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Pair Programming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C6D52B0-655E-FB96-9CF8-3E5C5B1E551C}"/>
              </a:ext>
            </a:extLst>
          </p:cNvPr>
          <p:cNvSpPr/>
          <p:nvPr/>
        </p:nvSpPr>
        <p:spPr>
          <a:xfrm>
            <a:off x="3222860" y="2188563"/>
            <a:ext cx="944405" cy="629587"/>
          </a:xfrm>
          <a:prstGeom prst="roundRect">
            <a:avLst>
              <a:gd name="adj" fmla="val 3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E01DDD0-AFDD-888F-CB9C-5231592A87B7}"/>
              </a:ext>
            </a:extLst>
          </p:cNvPr>
          <p:cNvSpPr/>
          <p:nvPr/>
        </p:nvSpPr>
        <p:spPr>
          <a:xfrm>
            <a:off x="5046675" y="2188563"/>
            <a:ext cx="944405" cy="629587"/>
          </a:xfrm>
          <a:prstGeom prst="roundRect">
            <a:avLst>
              <a:gd name="adj" fmla="val 3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SS">
            <a:extLst>
              <a:ext uri="{FF2B5EF4-FFF2-40B4-BE49-F238E27FC236}">
                <a16:creationId xmlns:a16="http://schemas.microsoft.com/office/drawing/2014/main" id="{5796231A-16AF-FAC9-A0DE-68CAE3999FBB}"/>
              </a:ext>
            </a:extLst>
          </p:cNvPr>
          <p:cNvSpPr txBox="1"/>
          <p:nvPr/>
        </p:nvSpPr>
        <p:spPr>
          <a:xfrm>
            <a:off x="3241994" y="2194489"/>
            <a:ext cx="970009" cy="61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HAVE AN 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 PLEASE</a:t>
            </a:r>
            <a:br>
              <a:rPr lang="en-US" sz="1200" dirty="0"/>
            </a:br>
            <a:r>
              <a:rPr lang="en-US" sz="1200" b="1" dirty="0"/>
              <a:t>PASS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</a:p>
          <a:p>
            <a:pPr algn="ctr">
              <a:lnSpc>
                <a:spcPct val="7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KEYBOARD</a:t>
            </a:r>
          </a:p>
        </p:txBody>
      </p:sp>
      <p:sp>
        <p:nvSpPr>
          <p:cNvPr id="14" name="PASS">
            <a:extLst>
              <a:ext uri="{FF2B5EF4-FFF2-40B4-BE49-F238E27FC236}">
                <a16:creationId xmlns:a16="http://schemas.microsoft.com/office/drawing/2014/main" id="{E8260778-CC11-A172-EEEF-977C88ABF20C}"/>
              </a:ext>
            </a:extLst>
          </p:cNvPr>
          <p:cNvSpPr txBox="1"/>
          <p:nvPr/>
        </p:nvSpPr>
        <p:spPr>
          <a:xfrm>
            <a:off x="4953360" y="2194489"/>
            <a:ext cx="970009" cy="61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HAVE AN 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 PLEASE</a:t>
            </a:r>
            <a:br>
              <a:rPr lang="en-US" sz="1200" dirty="0"/>
            </a:br>
            <a:r>
              <a:rPr lang="en-US" sz="1200" b="1" dirty="0"/>
              <a:t>TAKE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</a:p>
          <a:p>
            <a:pPr algn="ctr">
              <a:lnSpc>
                <a:spcPct val="7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KEYBOARD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6E687A-76DA-3551-17D0-68216995ADF8}"/>
              </a:ext>
            </a:extLst>
          </p:cNvPr>
          <p:cNvSpPr/>
          <p:nvPr/>
        </p:nvSpPr>
        <p:spPr>
          <a:xfrm>
            <a:off x="6357505" y="3539052"/>
            <a:ext cx="2386387" cy="201164"/>
          </a:xfrm>
          <a:prstGeom prst="roundRect">
            <a:avLst>
              <a:gd name="adj" fmla="val 3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SS">
            <a:extLst>
              <a:ext uri="{FF2B5EF4-FFF2-40B4-BE49-F238E27FC236}">
                <a16:creationId xmlns:a16="http://schemas.microsoft.com/office/drawing/2014/main" id="{24BDF8BE-F143-79D2-45D9-389467FFD7AA}"/>
              </a:ext>
            </a:extLst>
          </p:cNvPr>
          <p:cNvSpPr txBox="1"/>
          <p:nvPr/>
        </p:nvSpPr>
        <p:spPr>
          <a:xfrm>
            <a:off x="6202762" y="3539052"/>
            <a:ext cx="772969" cy="42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Typer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(Driver) </a:t>
            </a:r>
          </a:p>
        </p:txBody>
      </p:sp>
      <p:sp>
        <p:nvSpPr>
          <p:cNvPr id="9" name="PASS">
            <a:extLst>
              <a:ext uri="{FF2B5EF4-FFF2-40B4-BE49-F238E27FC236}">
                <a16:creationId xmlns:a16="http://schemas.microsoft.com/office/drawing/2014/main" id="{1CC3AE7F-7995-2A8D-9FCD-FE95CE90529E}"/>
              </a:ext>
            </a:extLst>
          </p:cNvPr>
          <p:cNvSpPr txBox="1"/>
          <p:nvPr/>
        </p:nvSpPr>
        <p:spPr>
          <a:xfrm>
            <a:off x="7699256" y="3507137"/>
            <a:ext cx="1101006" cy="42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Talker</a:t>
            </a:r>
          </a:p>
          <a:p>
            <a:pPr algn="ctr">
              <a:lnSpc>
                <a:spcPct val="70000"/>
              </a:lnSpc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(Navigator)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1916114-C33B-7C72-AC2A-75CD50B1D7C3}"/>
              </a:ext>
            </a:extLst>
          </p:cNvPr>
          <p:cNvSpPr/>
          <p:nvPr/>
        </p:nvSpPr>
        <p:spPr>
          <a:xfrm>
            <a:off x="699921" y="3516712"/>
            <a:ext cx="2386387" cy="201164"/>
          </a:xfrm>
          <a:prstGeom prst="roundRect">
            <a:avLst>
              <a:gd name="adj" fmla="val 3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SS">
            <a:extLst>
              <a:ext uri="{FF2B5EF4-FFF2-40B4-BE49-F238E27FC236}">
                <a16:creationId xmlns:a16="http://schemas.microsoft.com/office/drawing/2014/main" id="{F68371CA-C19E-86D7-F62E-BD29341B1AD9}"/>
              </a:ext>
            </a:extLst>
          </p:cNvPr>
          <p:cNvSpPr txBox="1"/>
          <p:nvPr/>
        </p:nvSpPr>
        <p:spPr>
          <a:xfrm>
            <a:off x="545178" y="3516712"/>
            <a:ext cx="772969" cy="42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Typer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(Driver) </a:t>
            </a:r>
          </a:p>
        </p:txBody>
      </p:sp>
      <p:sp>
        <p:nvSpPr>
          <p:cNvPr id="15" name="PASS">
            <a:extLst>
              <a:ext uri="{FF2B5EF4-FFF2-40B4-BE49-F238E27FC236}">
                <a16:creationId xmlns:a16="http://schemas.microsoft.com/office/drawing/2014/main" id="{8FAB7030-800B-4C9A-6444-B625545F8330}"/>
              </a:ext>
            </a:extLst>
          </p:cNvPr>
          <p:cNvSpPr txBox="1"/>
          <p:nvPr/>
        </p:nvSpPr>
        <p:spPr>
          <a:xfrm>
            <a:off x="2041672" y="3484797"/>
            <a:ext cx="1101006" cy="42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Talker</a:t>
            </a:r>
          </a:p>
          <a:p>
            <a:pPr algn="ctr">
              <a:lnSpc>
                <a:spcPct val="70000"/>
              </a:lnSpc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(Navigator) </a:t>
            </a:r>
          </a:p>
        </p:txBody>
      </p:sp>
    </p:spTree>
    <p:extLst>
      <p:ext uri="{BB962C8B-B14F-4D97-AF65-F5344CB8AC3E}">
        <p14:creationId xmlns:p14="http://schemas.microsoft.com/office/powerpoint/2010/main" val="164317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7E798-5B52-6E88-BDBB-6169850EE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71" y="1092651"/>
            <a:ext cx="7086070" cy="467269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E1EA32D-6999-29B9-0FE4-3CA697DFA3A1}"/>
              </a:ext>
            </a:extLst>
          </p:cNvPr>
          <p:cNvSpPr/>
          <p:nvPr/>
        </p:nvSpPr>
        <p:spPr>
          <a:xfrm>
            <a:off x="2248164" y="3596270"/>
            <a:ext cx="1157680" cy="1157680"/>
          </a:xfrm>
          <a:prstGeom prst="ellipse">
            <a:avLst/>
          </a:prstGeom>
          <a:solidFill>
            <a:srgbClr val="5793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64ABCF-DC0C-CE82-24B9-4280402C8A63}"/>
              </a:ext>
            </a:extLst>
          </p:cNvPr>
          <p:cNvSpPr/>
          <p:nvPr/>
        </p:nvSpPr>
        <p:spPr>
          <a:xfrm>
            <a:off x="3847666" y="1208015"/>
            <a:ext cx="1157680" cy="1157680"/>
          </a:xfrm>
          <a:prstGeom prst="ellipse">
            <a:avLst/>
          </a:prstGeom>
          <a:solidFill>
            <a:srgbClr val="D6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7B25B0-31C3-C84D-7A13-6B3CD8C2F6D4}"/>
              </a:ext>
            </a:extLst>
          </p:cNvPr>
          <p:cNvSpPr/>
          <p:nvPr/>
        </p:nvSpPr>
        <p:spPr>
          <a:xfrm>
            <a:off x="5518473" y="3613048"/>
            <a:ext cx="1157680" cy="1157680"/>
          </a:xfrm>
          <a:prstGeom prst="ellipse">
            <a:avLst/>
          </a:prstGeom>
          <a:solidFill>
            <a:srgbClr val="6AAB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F2FEE-96D9-D4AB-0323-BD1E98492D85}"/>
              </a:ext>
            </a:extLst>
          </p:cNvPr>
          <p:cNvSpPr txBox="1"/>
          <p:nvPr/>
        </p:nvSpPr>
        <p:spPr>
          <a:xfrm>
            <a:off x="3746998" y="1375794"/>
            <a:ext cx="135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Write a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failing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DC6FE-928D-A5CB-805E-8E2F794B3771}"/>
              </a:ext>
            </a:extLst>
          </p:cNvPr>
          <p:cNvSpPr txBox="1"/>
          <p:nvPr/>
        </p:nvSpPr>
        <p:spPr>
          <a:xfrm>
            <a:off x="5401027" y="3851945"/>
            <a:ext cx="135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the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test pass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FEA98-61B1-0D09-ED01-00107340E5AD}"/>
              </a:ext>
            </a:extLst>
          </p:cNvPr>
          <p:cNvSpPr txBox="1"/>
          <p:nvPr/>
        </p:nvSpPr>
        <p:spPr>
          <a:xfrm>
            <a:off x="2147496" y="3990444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93153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C6687266-A45B-F4E1-2EE3-3B3F19569AE7}"/>
              </a:ext>
            </a:extLst>
          </p:cNvPr>
          <p:cNvSpPr/>
          <p:nvPr/>
        </p:nvSpPr>
        <p:spPr bwMode="auto">
          <a:xfrm rot="16200000">
            <a:off x="1891148" y="3048314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0EE094E3-59F4-FF6D-CD18-7D18D4FF3E43}"/>
              </a:ext>
            </a:extLst>
          </p:cNvPr>
          <p:cNvSpPr/>
          <p:nvPr/>
        </p:nvSpPr>
        <p:spPr bwMode="auto">
          <a:xfrm rot="5400000">
            <a:off x="4859814" y="3048315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CC1D9756-98BA-4728-94ED-487956D2EFA5}"/>
              </a:ext>
            </a:extLst>
          </p:cNvPr>
          <p:cNvSpPr/>
          <p:nvPr/>
        </p:nvSpPr>
        <p:spPr bwMode="auto">
          <a:xfrm>
            <a:off x="3383037" y="1576691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8677F-B718-E5EE-8F3E-9A7F5D2FDE61}"/>
              </a:ext>
            </a:extLst>
          </p:cNvPr>
          <p:cNvSpPr txBox="1"/>
          <p:nvPr/>
        </p:nvSpPr>
        <p:spPr>
          <a:xfrm>
            <a:off x="5402510" y="2092103"/>
            <a:ext cx="11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English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C2975-0B0B-0C4E-0612-48C9FA9107A1}"/>
              </a:ext>
            </a:extLst>
          </p:cNvPr>
          <p:cNvSpPr txBox="1"/>
          <p:nvPr/>
        </p:nvSpPr>
        <p:spPr>
          <a:xfrm>
            <a:off x="5422190" y="448352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1200" dirty="0"/>
              <a:t>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1ECD9-2F51-3572-68FF-40006F3B2857}"/>
              </a:ext>
            </a:extLst>
          </p:cNvPr>
          <p:cNvSpPr txBox="1"/>
          <p:nvPr/>
        </p:nvSpPr>
        <p:spPr>
          <a:xfrm>
            <a:off x="2583110" y="4530503"/>
            <a:ext cx="76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8D33-E00D-1C36-2132-2F551A2C85E8}"/>
              </a:ext>
            </a:extLst>
          </p:cNvPr>
          <p:cNvSpPr txBox="1"/>
          <p:nvPr/>
        </p:nvSpPr>
        <p:spPr>
          <a:xfrm>
            <a:off x="2049710" y="2105626"/>
            <a:ext cx="1458000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Whiteboard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27A5F-046B-675C-82A7-3071A45AB87F}"/>
              </a:ext>
            </a:extLst>
          </p:cNvPr>
          <p:cNvGrpSpPr/>
          <p:nvPr/>
        </p:nvGrpSpPr>
        <p:grpSpPr>
          <a:xfrm>
            <a:off x="982910" y="872903"/>
            <a:ext cx="1010652" cy="2101516"/>
            <a:chOff x="635115" y="-227609"/>
            <a:chExt cx="1010652" cy="21015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223048-36ED-AED7-00DA-98BE69DFA8B7}"/>
                </a:ext>
              </a:extLst>
            </p:cNvPr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B43488-137E-D01F-6D35-F58B64B38F19}"/>
                </a:ext>
              </a:extLst>
            </p:cNvPr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DE5AEE-ADFF-4C10-AF33-35E84668DE8F}"/>
                </a:ext>
              </a:extLst>
            </p:cNvPr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DCB66-BF7C-4059-0E51-9EC5619C2EA9}"/>
                </a:ext>
              </a:extLst>
            </p:cNvPr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980223-B945-10E6-F822-94A1FCE21C15}"/>
                </a:ext>
              </a:extLst>
            </p:cNvPr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22D678-841C-7B65-435C-85CF0C7B7338}"/>
                </a:ext>
              </a:extLst>
            </p:cNvPr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2EE286E-772F-C51A-11F3-706C5D66B266}"/>
                </a:ext>
              </a:extLst>
            </p:cNvPr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6D5B0FC-5282-0697-7541-D68BBE70146B}"/>
                </a:ext>
              </a:extLst>
            </p:cNvPr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757CCB5-2439-62F4-64AC-828BB5E74F54}"/>
              </a:ext>
            </a:extLst>
          </p:cNvPr>
          <p:cNvSpPr txBox="1"/>
          <p:nvPr/>
        </p:nvSpPr>
        <p:spPr>
          <a:xfrm>
            <a:off x="5631110" y="1330103"/>
            <a:ext cx="26669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kern="12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b="0" kern="12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14C75A-10C7-8E91-AF10-59E0D51DBE4C}"/>
              </a:ext>
            </a:extLst>
          </p:cNvPr>
          <p:cNvSpPr txBox="1"/>
          <p:nvPr/>
        </p:nvSpPr>
        <p:spPr>
          <a:xfrm>
            <a:off x="5173910" y="5063903"/>
            <a:ext cx="3810000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kern="1200" dirty="0"/>
              <a:t>Side s = new Side(0,0,3,4);</a:t>
            </a:r>
          </a:p>
          <a:p>
            <a:r>
              <a:rPr lang="en-US" sz="1600" kern="1200" dirty="0"/>
              <a:t>Approvals.Verify(s + “ length = “ +s.Length);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0755CF-5A63-670E-93C1-33497AE6A0BB}"/>
              </a:ext>
            </a:extLst>
          </p:cNvPr>
          <p:cNvSpPr txBox="1"/>
          <p:nvPr/>
        </p:nvSpPr>
        <p:spPr>
          <a:xfrm>
            <a:off x="297110" y="5063903"/>
            <a:ext cx="298865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kern="1200" dirty="0"/>
              <a:t>Side (0,0) – (3,4) </a:t>
            </a:r>
            <a:r>
              <a:rPr lang="en-US" sz="2000" dirty="0"/>
              <a:t>l</a:t>
            </a:r>
            <a:r>
              <a:rPr lang="en-US" sz="2000" b="0" kern="1200" dirty="0"/>
              <a:t>ength = 5</a:t>
            </a: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790FAC14-6AE3-F2EA-1BA7-17513062C89B}"/>
              </a:ext>
            </a:extLst>
          </p:cNvPr>
          <p:cNvSpPr/>
          <p:nvPr/>
        </p:nvSpPr>
        <p:spPr bwMode="auto">
          <a:xfrm rot="10800000">
            <a:off x="3358977" y="4432810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1E24C7-CB48-89EF-C741-E0AC9446AE93}"/>
              </a:ext>
            </a:extLst>
          </p:cNvPr>
          <p:cNvSpPr txBox="1"/>
          <p:nvPr/>
        </p:nvSpPr>
        <p:spPr>
          <a:xfrm>
            <a:off x="3040310" y="3158903"/>
            <a:ext cx="268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Testing Circle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CD3EF-FE0E-C379-AFD5-6D5776843293}"/>
              </a:ext>
            </a:extLst>
          </p:cNvPr>
          <p:cNvSpPr txBox="1"/>
          <p:nvPr/>
        </p:nvSpPr>
        <p:spPr>
          <a:xfrm>
            <a:off x="401111" y="-4209"/>
            <a:ext cx="2174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arker Felt Thin" panose="02000400000000000000" pitchFamily="2" charset="77"/>
              </a:rPr>
              <a:t>Start Here!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drawing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natural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76026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029049" y="2351782"/>
            <a:ext cx="5387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When was the last time you ran your tests?</a:t>
            </a:r>
          </a:p>
        </p:txBody>
      </p:sp>
      <p:pic>
        <p:nvPicPr>
          <p:cNvPr id="8196" name="Picture 4" descr="Time Zone Converter - World Time Zones - Clock:Amazon.co.uk:Appstore for  Android">
            <a:extLst>
              <a:ext uri="{FF2B5EF4-FFF2-40B4-BE49-F238E27FC236}">
                <a16:creationId xmlns:a16="http://schemas.microsoft.com/office/drawing/2014/main" id="{33F22FC5-6167-8065-2083-842DF6146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45" y="2978092"/>
            <a:ext cx="2844307" cy="28443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5309A1-D906-91B7-1DDD-B521AF303856}"/>
              </a:ext>
            </a:extLst>
          </p:cNvPr>
          <p:cNvSpPr txBox="1"/>
          <p:nvPr/>
        </p:nvSpPr>
        <p:spPr>
          <a:xfrm>
            <a:off x="4349086" y="4363326"/>
            <a:ext cx="110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arker Felt Thin" panose="02000400000000000000" pitchFamily="2" charset="77"/>
              </a:rPr>
              <a:t>1 minute?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720E5-0840-F94E-2314-6115F6CB49B3}"/>
              </a:ext>
            </a:extLst>
          </p:cNvPr>
          <p:cNvSpPr txBox="1"/>
          <p:nvPr/>
        </p:nvSpPr>
        <p:spPr>
          <a:xfrm>
            <a:off x="4483887" y="4913414"/>
            <a:ext cx="120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arker Felt Thin" panose="02000400000000000000" pitchFamily="2" charset="77"/>
              </a:rPr>
              <a:t>3 minutes?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A9D12-27E6-7DF5-FABD-CD8D325D76BD}"/>
              </a:ext>
            </a:extLst>
          </p:cNvPr>
          <p:cNvSpPr txBox="1"/>
          <p:nvPr/>
        </p:nvSpPr>
        <p:spPr>
          <a:xfrm>
            <a:off x="5209074" y="5416315"/>
            <a:ext cx="72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arker Felt Thin" panose="02000400000000000000" pitchFamily="2" charset="77"/>
              </a:rPr>
              <a:t>more?</a:t>
            </a:r>
          </a:p>
        </p:txBody>
      </p:sp>
    </p:spTree>
    <p:extLst>
      <p:ext uri="{BB962C8B-B14F-4D97-AF65-F5344CB8AC3E}">
        <p14:creationId xmlns:p14="http://schemas.microsoft.com/office/powerpoint/2010/main" val="221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and white frame&#10;&#10;Description automatically generated">
            <a:extLst>
              <a:ext uri="{FF2B5EF4-FFF2-40B4-BE49-F238E27FC236}">
                <a16:creationId xmlns:a16="http://schemas.microsoft.com/office/drawing/2014/main" id="{A0C8722B-1595-A1A5-756F-13696864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85" y="20552"/>
            <a:ext cx="9171569" cy="68374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022CD0-71CA-638B-1DBC-698F61D8B296}"/>
              </a:ext>
            </a:extLst>
          </p:cNvPr>
          <p:cNvSpPr/>
          <p:nvPr/>
        </p:nvSpPr>
        <p:spPr>
          <a:xfrm>
            <a:off x="3187817" y="1783496"/>
            <a:ext cx="5214226" cy="1706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493241" y="565587"/>
            <a:ext cx="595758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Test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&amp;&amp;</a:t>
            </a:r>
            <a:r>
              <a:rPr lang="en-US" sz="3200" dirty="0">
                <a:latin typeface="Elephant Pro" pitchFamily="2" charset="0"/>
              </a:rPr>
              <a:t> Commit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||</a:t>
            </a:r>
            <a:r>
              <a:rPr lang="en-US" sz="3200" dirty="0">
                <a:latin typeface="Elephant Pro" pitchFamily="2" charset="0"/>
              </a:rPr>
              <a:t> Revert </a:t>
            </a:r>
          </a:p>
          <a:p>
            <a:pPr algn="ctr"/>
            <a:r>
              <a:rPr lang="en-US" sz="3200" dirty="0">
                <a:latin typeface="Elephant Pro" pitchFamily="2" charset="0"/>
              </a:rPr>
              <a:t>(TCR)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2D5C7-182D-E833-EE57-60FFF1C3526E}"/>
              </a:ext>
            </a:extLst>
          </p:cNvPr>
          <p:cNvSpPr txBox="1"/>
          <p:nvPr/>
        </p:nvSpPr>
        <p:spPr>
          <a:xfrm>
            <a:off x="8402043" y="6068673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pic>
        <p:nvPicPr>
          <p:cNvPr id="12" name="Picture 11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3001C1E6-FC77-0201-A552-B60EEB3C0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98" y="4693641"/>
            <a:ext cx="1442906" cy="14429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56FCF8-D21B-AAD3-E5F5-6CBD29AAD88E}"/>
              </a:ext>
            </a:extLst>
          </p:cNvPr>
          <p:cNvSpPr/>
          <p:nvPr/>
        </p:nvSpPr>
        <p:spPr>
          <a:xfrm>
            <a:off x="3187817" y="5561901"/>
            <a:ext cx="3003258" cy="845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B2F89-D80B-62DA-38ED-884BB40D9B0D}"/>
              </a:ext>
            </a:extLst>
          </p:cNvPr>
          <p:cNvSpPr txBox="1"/>
          <p:nvPr/>
        </p:nvSpPr>
        <p:spPr>
          <a:xfrm>
            <a:off x="4815280" y="6068673"/>
            <a:ext cx="384364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latin typeface="Abadi MT Condensed Light" panose="020B0306030101010103" pitchFamily="34" charset="77"/>
                <a:ea typeface="Fira Code" panose="020B0809050000020004" pitchFamily="49" charset="0"/>
              </a:rPr>
              <a:t>github.com</a:t>
            </a:r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/</a:t>
            </a:r>
            <a:r>
              <a:rPr lang="en-US" sz="1600" dirty="0" err="1">
                <a:latin typeface="Abadi MT Condensed Light" panose="020B0306030101010103" pitchFamily="34" charset="77"/>
                <a:ea typeface="Fira Code" panose="020B0809050000020004" pitchFamily="49" charset="0"/>
              </a:rPr>
              <a:t>LarsEckart</a:t>
            </a:r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/</a:t>
            </a:r>
            <a:r>
              <a:rPr lang="en-US" sz="1600" dirty="0" err="1">
                <a:latin typeface="Abadi MT Condensed Light" panose="020B0306030101010103" pitchFamily="34" charset="77"/>
                <a:ea typeface="Fira Code" panose="020B0809050000020004" pitchFamily="49" charset="0"/>
              </a:rPr>
              <a:t>tcr-extension.starterproject</a:t>
            </a:r>
            <a:endParaRPr lang="en-US" sz="1600" dirty="0">
              <a:latin typeface="Abadi MT Condensed Light" panose="020B0306030101010103" pitchFamily="34" charset="77"/>
              <a:ea typeface="Fira Code" panose="020B080905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1F83B-059D-B013-50DF-78196412ED84}"/>
              </a:ext>
            </a:extLst>
          </p:cNvPr>
          <p:cNvSpPr txBox="1"/>
          <p:nvPr/>
        </p:nvSpPr>
        <p:spPr>
          <a:xfrm>
            <a:off x="3319431" y="4215612"/>
            <a:ext cx="3496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Smaller steps</a:t>
            </a:r>
          </a:p>
          <a:p>
            <a:pPr algn="l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Faster Feedback</a:t>
            </a:r>
          </a:p>
          <a:p>
            <a:pPr algn="l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Better safety 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08265-AB3A-5DCF-3170-27254DB72715}"/>
              </a:ext>
            </a:extLst>
          </p:cNvPr>
          <p:cNvSpPr txBox="1"/>
          <p:nvPr/>
        </p:nvSpPr>
        <p:spPr>
          <a:xfrm>
            <a:off x="843910" y="5385218"/>
            <a:ext cx="186369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Kent Beck</a:t>
            </a:r>
            <a:b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</a:br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Creator of TCR </a:t>
            </a:r>
          </a:p>
          <a:p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&amp; Extreme Programming</a:t>
            </a:r>
          </a:p>
        </p:txBody>
      </p:sp>
      <p:pic>
        <p:nvPicPr>
          <p:cNvPr id="9220" name="Picture 4" descr="Kent Beck on Changelog |&gt; Changelog">
            <a:extLst>
              <a:ext uri="{FF2B5EF4-FFF2-40B4-BE49-F238E27FC236}">
                <a16:creationId xmlns:a16="http://schemas.microsoft.com/office/drawing/2014/main" id="{A5ACB24D-1631-50D6-7534-4C4656EB7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44" y="4267900"/>
            <a:ext cx="1147194" cy="114719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F1FDC8-A38D-2B1D-EE87-F9AE45B40348}"/>
              </a:ext>
            </a:extLst>
          </p:cNvPr>
          <p:cNvSpPr txBox="1"/>
          <p:nvPr/>
        </p:nvSpPr>
        <p:spPr>
          <a:xfrm>
            <a:off x="6846406" y="4343208"/>
            <a:ext cx="170345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Java starter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FDDE3-ACC2-DD49-AC95-BD2E78605C6D}"/>
              </a:ext>
            </a:extLst>
          </p:cNvPr>
          <p:cNvSpPr txBox="1"/>
          <p:nvPr/>
        </p:nvSpPr>
        <p:spPr>
          <a:xfrm rot="19340034">
            <a:off x="473933" y="1911300"/>
            <a:ext cx="2438488" cy="1077218"/>
          </a:xfrm>
          <a:custGeom>
            <a:avLst/>
            <a:gdLst>
              <a:gd name="connsiteX0" fmla="*/ 0 w 2438488"/>
              <a:gd name="connsiteY0" fmla="*/ 0 h 1077218"/>
              <a:gd name="connsiteX1" fmla="*/ 463313 w 2438488"/>
              <a:gd name="connsiteY1" fmla="*/ 0 h 1077218"/>
              <a:gd name="connsiteX2" fmla="*/ 877856 w 2438488"/>
              <a:gd name="connsiteY2" fmla="*/ 0 h 1077218"/>
              <a:gd name="connsiteX3" fmla="*/ 1414323 w 2438488"/>
              <a:gd name="connsiteY3" fmla="*/ 0 h 1077218"/>
              <a:gd name="connsiteX4" fmla="*/ 1877636 w 2438488"/>
              <a:gd name="connsiteY4" fmla="*/ 0 h 1077218"/>
              <a:gd name="connsiteX5" fmla="*/ 2438488 w 2438488"/>
              <a:gd name="connsiteY5" fmla="*/ 0 h 1077218"/>
              <a:gd name="connsiteX6" fmla="*/ 2438488 w 2438488"/>
              <a:gd name="connsiteY6" fmla="*/ 560153 h 1077218"/>
              <a:gd name="connsiteX7" fmla="*/ 2438488 w 2438488"/>
              <a:gd name="connsiteY7" fmla="*/ 1077218 h 1077218"/>
              <a:gd name="connsiteX8" fmla="*/ 1950790 w 2438488"/>
              <a:gd name="connsiteY8" fmla="*/ 1077218 h 1077218"/>
              <a:gd name="connsiteX9" fmla="*/ 1536247 w 2438488"/>
              <a:gd name="connsiteY9" fmla="*/ 1077218 h 1077218"/>
              <a:gd name="connsiteX10" fmla="*/ 1048550 w 2438488"/>
              <a:gd name="connsiteY10" fmla="*/ 1077218 h 1077218"/>
              <a:gd name="connsiteX11" fmla="*/ 560852 w 2438488"/>
              <a:gd name="connsiteY11" fmla="*/ 1077218 h 1077218"/>
              <a:gd name="connsiteX12" fmla="*/ 0 w 2438488"/>
              <a:gd name="connsiteY12" fmla="*/ 1077218 h 1077218"/>
              <a:gd name="connsiteX13" fmla="*/ 0 w 2438488"/>
              <a:gd name="connsiteY13" fmla="*/ 517065 h 1077218"/>
              <a:gd name="connsiteX14" fmla="*/ 0 w 2438488"/>
              <a:gd name="connsiteY14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8488" h="1077218" extrusionOk="0">
                <a:moveTo>
                  <a:pt x="0" y="0"/>
                </a:moveTo>
                <a:cubicBezTo>
                  <a:pt x="223085" y="-25909"/>
                  <a:pt x="260048" y="25346"/>
                  <a:pt x="463313" y="0"/>
                </a:cubicBezTo>
                <a:cubicBezTo>
                  <a:pt x="666578" y="-25346"/>
                  <a:pt x="780433" y="2547"/>
                  <a:pt x="877856" y="0"/>
                </a:cubicBezTo>
                <a:cubicBezTo>
                  <a:pt x="975279" y="-2547"/>
                  <a:pt x="1150687" y="25576"/>
                  <a:pt x="1414323" y="0"/>
                </a:cubicBezTo>
                <a:cubicBezTo>
                  <a:pt x="1677959" y="-25576"/>
                  <a:pt x="1650658" y="15081"/>
                  <a:pt x="1877636" y="0"/>
                </a:cubicBezTo>
                <a:cubicBezTo>
                  <a:pt x="2104614" y="-15081"/>
                  <a:pt x="2218020" y="56689"/>
                  <a:pt x="2438488" y="0"/>
                </a:cubicBezTo>
                <a:cubicBezTo>
                  <a:pt x="2444530" y="260142"/>
                  <a:pt x="2372594" y="297784"/>
                  <a:pt x="2438488" y="560153"/>
                </a:cubicBezTo>
                <a:cubicBezTo>
                  <a:pt x="2504382" y="822522"/>
                  <a:pt x="2406423" y="836804"/>
                  <a:pt x="2438488" y="1077218"/>
                </a:cubicBezTo>
                <a:cubicBezTo>
                  <a:pt x="2206938" y="1087274"/>
                  <a:pt x="2165047" y="1043932"/>
                  <a:pt x="1950790" y="1077218"/>
                </a:cubicBezTo>
                <a:cubicBezTo>
                  <a:pt x="1736533" y="1110504"/>
                  <a:pt x="1686467" y="1032244"/>
                  <a:pt x="1536247" y="1077218"/>
                </a:cubicBezTo>
                <a:cubicBezTo>
                  <a:pt x="1386027" y="1122192"/>
                  <a:pt x="1188679" y="1031666"/>
                  <a:pt x="1048550" y="1077218"/>
                </a:cubicBezTo>
                <a:cubicBezTo>
                  <a:pt x="908421" y="1122770"/>
                  <a:pt x="711408" y="1057263"/>
                  <a:pt x="560852" y="1077218"/>
                </a:cubicBezTo>
                <a:cubicBezTo>
                  <a:pt x="410296" y="1097173"/>
                  <a:pt x="161156" y="1069569"/>
                  <a:pt x="0" y="1077218"/>
                </a:cubicBezTo>
                <a:cubicBezTo>
                  <a:pt x="-19448" y="895646"/>
                  <a:pt x="43224" y="693556"/>
                  <a:pt x="0" y="517065"/>
                </a:cubicBezTo>
                <a:cubicBezTo>
                  <a:pt x="-43224" y="340574"/>
                  <a:pt x="37493" y="10484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Stencil" pitchFamily="82" charset="77"/>
              </a:rPr>
              <a:t>Advanced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Stencil" pitchFamily="82" charset="77"/>
              </a:rPr>
              <a:t>Technique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A1B63-413D-D91A-2B2D-44923C6C2D2F}"/>
              </a:ext>
            </a:extLst>
          </p:cNvPr>
          <p:cNvSpPr txBox="1"/>
          <p:nvPr/>
        </p:nvSpPr>
        <p:spPr>
          <a:xfrm>
            <a:off x="3319431" y="2088753"/>
            <a:ext cx="50826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Every time you run your tests, you will either: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Commit everything, because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all tests passed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Revert everything (or everything except the test) because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it failed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D9EB2-DB3D-225E-843B-237EE8B339A5}"/>
              </a:ext>
            </a:extLst>
          </p:cNvPr>
          <p:cNvSpPr txBox="1"/>
          <p:nvPr/>
        </p:nvSpPr>
        <p:spPr>
          <a:xfrm>
            <a:off x="3208906" y="1792386"/>
            <a:ext cx="321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badi MT Condensed Light" panose="020B0306030101010103" pitchFamily="34" charset="77"/>
              </a:rPr>
              <a:t>What it is</a:t>
            </a:r>
            <a:endParaRPr lang="en-US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554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629300" y="1240700"/>
            <a:ext cx="131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ou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D8AB9-8E09-C953-37CC-5361B1258CEE}"/>
              </a:ext>
            </a:extLst>
          </p:cNvPr>
          <p:cNvSpPr txBox="1"/>
          <p:nvPr/>
        </p:nvSpPr>
        <p:spPr>
          <a:xfrm>
            <a:off x="726977" y="854572"/>
            <a:ext cx="131993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Elephant Pro" pitchFamily="2" charset="0"/>
              </a:rPr>
              <a:t>Y</a:t>
            </a:r>
            <a:br>
              <a:rPr lang="en-US" sz="6600" dirty="0">
                <a:latin typeface="Elephant Pro" pitchFamily="2" charset="0"/>
              </a:rPr>
            </a:br>
            <a:r>
              <a:rPr lang="en-US" sz="6600" dirty="0">
                <a:latin typeface="Elephant Pro" pitchFamily="2" charset="0"/>
              </a:rPr>
              <a:t>A</a:t>
            </a:r>
            <a:br>
              <a:rPr lang="en-US" sz="6600" dirty="0">
                <a:latin typeface="Elephant Pro" pitchFamily="2" charset="0"/>
              </a:rPr>
            </a:br>
            <a:r>
              <a:rPr lang="en-US" sz="6600" dirty="0">
                <a:latin typeface="Elephant Pro" pitchFamily="2" charset="0"/>
              </a:rPr>
              <a:t>G</a:t>
            </a:r>
            <a:br>
              <a:rPr lang="en-US" sz="6600" dirty="0">
                <a:latin typeface="Elephant Pro" pitchFamily="2" charset="0"/>
              </a:rPr>
            </a:br>
            <a:r>
              <a:rPr lang="en-US" sz="6600" dirty="0">
                <a:latin typeface="Elephant Pro" pitchFamily="2" charset="0"/>
              </a:rPr>
              <a:t>N</a:t>
            </a:r>
            <a:br>
              <a:rPr lang="en-US" sz="6600" dirty="0">
                <a:latin typeface="Elephant Pro" pitchFamily="2" charset="0"/>
              </a:rPr>
            </a:br>
            <a:r>
              <a:rPr lang="en-US" sz="6600" dirty="0">
                <a:latin typeface="Elephant Pro" pitchFamily="2" charset="0"/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F2D58-6125-D705-BEC3-E3A285FB698D}"/>
              </a:ext>
            </a:extLst>
          </p:cNvPr>
          <p:cNvSpPr txBox="1"/>
          <p:nvPr/>
        </p:nvSpPr>
        <p:spPr>
          <a:xfrm>
            <a:off x="3844238" y="4738972"/>
            <a:ext cx="41493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Write the simplest thing</a:t>
            </a:r>
          </a:p>
          <a:p>
            <a:pPr algn="ctr"/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that could possibly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C1F87-14EC-5CF4-2806-17323D011A89}"/>
              </a:ext>
            </a:extLst>
          </p:cNvPr>
          <p:cNvSpPr txBox="1"/>
          <p:nvPr/>
        </p:nvSpPr>
        <p:spPr>
          <a:xfrm>
            <a:off x="1629300" y="2253547"/>
            <a:ext cx="131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in’t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539E6-B4C5-52C8-FD6E-5BB73FD9CED0}"/>
              </a:ext>
            </a:extLst>
          </p:cNvPr>
          <p:cNvSpPr txBox="1"/>
          <p:nvPr/>
        </p:nvSpPr>
        <p:spPr>
          <a:xfrm>
            <a:off x="1629300" y="3250538"/>
            <a:ext cx="131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onna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4DD56-CFC1-ED77-996E-30A69984AC88}"/>
              </a:ext>
            </a:extLst>
          </p:cNvPr>
          <p:cNvSpPr txBox="1"/>
          <p:nvPr/>
        </p:nvSpPr>
        <p:spPr>
          <a:xfrm>
            <a:off x="1629300" y="4247529"/>
            <a:ext cx="131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eed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21BE6-031E-621A-61EC-F815FC948BF9}"/>
              </a:ext>
            </a:extLst>
          </p:cNvPr>
          <p:cNvSpPr txBox="1"/>
          <p:nvPr/>
        </p:nvSpPr>
        <p:spPr>
          <a:xfrm>
            <a:off x="1629300" y="5277582"/>
            <a:ext cx="1312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t</a:t>
            </a:r>
          </a:p>
        </p:txBody>
      </p:sp>
      <p:pic>
        <p:nvPicPr>
          <p:cNvPr id="10242" name="Picture 2" descr="YAGNI: You Ain't Gonna Need It. Do not add functionality until it is… | by  Alberto Salas | Better Programming">
            <a:extLst>
              <a:ext uri="{FF2B5EF4-FFF2-40B4-BE49-F238E27FC236}">
                <a16:creationId xmlns:a16="http://schemas.microsoft.com/office/drawing/2014/main" id="{9F5AE3FA-F9F5-3700-91E2-359097331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54" y="1325241"/>
            <a:ext cx="3799227" cy="15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7DF6E2-C624-316C-791E-3386DA293C43}"/>
              </a:ext>
            </a:extLst>
          </p:cNvPr>
          <p:cNvSpPr txBox="1"/>
          <p:nvPr/>
        </p:nvSpPr>
        <p:spPr>
          <a:xfrm>
            <a:off x="7044455" y="2870869"/>
            <a:ext cx="1312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xkcd.com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07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AB83C7-B18A-014F-B3FD-B4A4C0216267}"/>
              </a:ext>
            </a:extLst>
          </p:cNvPr>
          <p:cNvSpPr txBox="1"/>
          <p:nvPr/>
        </p:nvSpPr>
        <p:spPr>
          <a:xfrm>
            <a:off x="1344088" y="1752726"/>
            <a:ext cx="1312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029E2-56D6-8A3F-2FA1-F894BFD8054B}"/>
              </a:ext>
            </a:extLst>
          </p:cNvPr>
          <p:cNvSpPr txBox="1"/>
          <p:nvPr/>
        </p:nvSpPr>
        <p:spPr>
          <a:xfrm>
            <a:off x="492085" y="588270"/>
            <a:ext cx="131993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Elephant Pro" pitchFamily="2" charset="0"/>
              </a:rPr>
              <a:t>Z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O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M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B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I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E</a:t>
            </a:r>
          </a:p>
          <a:p>
            <a:pPr algn="ctr"/>
            <a:r>
              <a:rPr lang="en-US" sz="5400" dirty="0">
                <a:latin typeface="Elephant Pro" pitchFamily="2" charset="0"/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49BFF-E579-9A9F-3737-47C26C907D58}"/>
              </a:ext>
            </a:extLst>
          </p:cNvPr>
          <p:cNvSpPr txBox="1"/>
          <p:nvPr/>
        </p:nvSpPr>
        <p:spPr>
          <a:xfrm>
            <a:off x="1344088" y="939007"/>
            <a:ext cx="1312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ero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8AEC1-F95E-AB4B-4F33-53470ED3977E}"/>
              </a:ext>
            </a:extLst>
          </p:cNvPr>
          <p:cNvSpPr txBox="1"/>
          <p:nvPr/>
        </p:nvSpPr>
        <p:spPr>
          <a:xfrm>
            <a:off x="1411200" y="2566445"/>
            <a:ext cx="1312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any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6005B-98E7-F5DF-8E75-61DD14A47EB5}"/>
              </a:ext>
            </a:extLst>
          </p:cNvPr>
          <p:cNvSpPr txBox="1"/>
          <p:nvPr/>
        </p:nvSpPr>
        <p:spPr>
          <a:xfrm>
            <a:off x="1344088" y="3380163"/>
            <a:ext cx="227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oundaries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618A5-2559-CDAA-83D0-1D0958BA2DA3}"/>
              </a:ext>
            </a:extLst>
          </p:cNvPr>
          <p:cNvSpPr txBox="1"/>
          <p:nvPr/>
        </p:nvSpPr>
        <p:spPr>
          <a:xfrm>
            <a:off x="1260198" y="4193881"/>
            <a:ext cx="227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nterfaces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CE3C5-7151-F81A-76D8-3AE68ABC5595}"/>
              </a:ext>
            </a:extLst>
          </p:cNvPr>
          <p:cNvSpPr txBox="1"/>
          <p:nvPr/>
        </p:nvSpPr>
        <p:spPr>
          <a:xfrm>
            <a:off x="1344088" y="5007599"/>
            <a:ext cx="227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xceptions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BE4ED-26D4-A3A3-5043-852105CC9A5D}"/>
              </a:ext>
            </a:extLst>
          </p:cNvPr>
          <p:cNvSpPr txBox="1"/>
          <p:nvPr/>
        </p:nvSpPr>
        <p:spPr>
          <a:xfrm>
            <a:off x="1310532" y="5821318"/>
            <a:ext cx="227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cenarios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BA8E4-951F-6091-D25F-6445DD98EBCD}"/>
              </a:ext>
            </a:extLst>
          </p:cNvPr>
          <p:cNvSpPr txBox="1"/>
          <p:nvPr/>
        </p:nvSpPr>
        <p:spPr>
          <a:xfrm>
            <a:off x="3811227" y="1400672"/>
            <a:ext cx="41493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Guide your tests by </a:t>
            </a:r>
          </a:p>
          <a:p>
            <a:pPr algn="ctr"/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looking at these 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7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cases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16DB6-B0D3-DA97-CD88-25E263FEDDA8}"/>
              </a:ext>
            </a:extLst>
          </p:cNvPr>
          <p:cNvSpPr txBox="1"/>
          <p:nvPr/>
        </p:nvSpPr>
        <p:spPr>
          <a:xfrm>
            <a:off x="6526954" y="5578957"/>
            <a:ext cx="186369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Pattern by </a:t>
            </a:r>
          </a:p>
          <a:p>
            <a:pPr algn="r"/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James </a:t>
            </a:r>
            <a:r>
              <a:rPr lang="en-US" sz="1600" dirty="0" err="1">
                <a:latin typeface="Abadi MT Condensed Light" panose="020B0306030101010103" pitchFamily="34" charset="77"/>
                <a:ea typeface="Fira Code" panose="020B0809050000020004" pitchFamily="49" charset="0"/>
              </a:rPr>
              <a:t>Grenning</a:t>
            </a:r>
            <a:endParaRPr lang="en-US" sz="1600" dirty="0">
              <a:latin typeface="Abadi MT Condensed Light" panose="020B0306030101010103" pitchFamily="34" charset="77"/>
              <a:ea typeface="Fira Code" panose="020B0809050000020004" pitchFamily="49" charset="0"/>
            </a:endParaRPr>
          </a:p>
        </p:txBody>
      </p:sp>
      <p:pic>
        <p:nvPicPr>
          <p:cNvPr id="20" name="Picture 19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CCB686DB-161C-248F-CC3E-DA0F220E5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7489" y="4626332"/>
            <a:ext cx="952625" cy="952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B0A7A-B29A-66AF-444A-AD424E16C0CA}"/>
              </a:ext>
            </a:extLst>
          </p:cNvPr>
          <p:cNvSpPr txBox="1"/>
          <p:nvPr/>
        </p:nvSpPr>
        <p:spPr>
          <a:xfrm>
            <a:off x="3586444" y="5533933"/>
            <a:ext cx="3694391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blog.wingman-sw.com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tdd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-guided-by-zombies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5A62-3F26-F0CB-5692-DE3E527532E3}"/>
              </a:ext>
            </a:extLst>
          </p:cNvPr>
          <p:cNvSpPr txBox="1"/>
          <p:nvPr/>
        </p:nvSpPr>
        <p:spPr>
          <a:xfrm>
            <a:off x="6673705" y="4309572"/>
            <a:ext cx="56396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Blog</a:t>
            </a:r>
          </a:p>
        </p:txBody>
      </p:sp>
      <p:pic>
        <p:nvPicPr>
          <p:cNvPr id="7" name="Picture 6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D5582CF2-FD81-13BC-B562-C60E412D0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219" y="4593465"/>
            <a:ext cx="1018357" cy="10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3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414943" y="2397948"/>
            <a:ext cx="357650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1.  </a:t>
            </a:r>
            <a:r>
              <a:rPr lang="en-US" sz="3200" dirty="0">
                <a:latin typeface="Elephant Pro" pitchFamily="2" charset="0"/>
              </a:rPr>
              <a:t>Specification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2. </a:t>
            </a:r>
            <a:r>
              <a:rPr lang="en-US" sz="3200" dirty="0">
                <a:latin typeface="Elephant Pro" pitchFamily="2" charset="0"/>
              </a:rPr>
              <a:t>Feedback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3. </a:t>
            </a:r>
            <a:r>
              <a:rPr lang="en-US" sz="3200" dirty="0">
                <a:latin typeface="Elephant Pro" pitchFamily="2" charset="0"/>
              </a:rPr>
              <a:t>Regression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4. </a:t>
            </a:r>
            <a:r>
              <a:rPr lang="en-US" sz="3200" dirty="0">
                <a:latin typeface="Elephant Pro" pitchFamily="2" charset="0"/>
              </a:rPr>
              <a:t>Granularity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EE996-256D-3252-82CD-09FBD9EC8C78}"/>
              </a:ext>
            </a:extLst>
          </p:cNvPr>
          <p:cNvSpPr txBox="1"/>
          <p:nvPr/>
        </p:nvSpPr>
        <p:spPr>
          <a:xfrm>
            <a:off x="1819012" y="5776285"/>
            <a:ext cx="538700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The 4 Benefits of Tests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49239-6CD9-2C7D-F2AC-0E6F150C33BE}"/>
              </a:ext>
            </a:extLst>
          </p:cNvPr>
          <p:cNvSpPr txBox="1"/>
          <p:nvPr/>
        </p:nvSpPr>
        <p:spPr>
          <a:xfrm>
            <a:off x="4706223" y="2554873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what am I going to write?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AF5A7-D1FA-C2FB-6975-EE19025CC324}"/>
              </a:ext>
            </a:extLst>
          </p:cNvPr>
          <p:cNvSpPr txBox="1"/>
          <p:nvPr/>
        </p:nvSpPr>
        <p:spPr>
          <a:xfrm>
            <a:off x="4012656" y="302832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did it work?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BE49E-E5E7-DB6F-E964-9CF12DA56555}"/>
              </a:ext>
            </a:extLst>
          </p:cNvPr>
          <p:cNvSpPr txBox="1"/>
          <p:nvPr/>
        </p:nvSpPr>
        <p:spPr>
          <a:xfrm>
            <a:off x="4290891" y="355211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does it still 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8F46A-C604-77C0-A223-5DE6E25433BE}"/>
              </a:ext>
            </a:extLst>
          </p:cNvPr>
          <p:cNvSpPr txBox="1"/>
          <p:nvPr/>
        </p:nvSpPr>
        <p:spPr>
          <a:xfrm>
            <a:off x="4376179" y="4025566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why did it stop working?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27022-B498-3607-71A0-DB4284E46212}"/>
              </a:ext>
            </a:extLst>
          </p:cNvPr>
          <p:cNvSpPr txBox="1"/>
          <p:nvPr/>
        </p:nvSpPr>
        <p:spPr>
          <a:xfrm>
            <a:off x="8208305" y="5152412"/>
            <a:ext cx="56396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Abadi MT Condensed Light" panose="020B0306030101010103" pitchFamily="34" charset="77"/>
                <a:ea typeface="Fira Code" panose="020B0809050000020004" pitchFamily="49" charset="0"/>
              </a:rPr>
              <a:t>Blog</a:t>
            </a:r>
          </a:p>
        </p:txBody>
      </p:sp>
      <p:pic>
        <p:nvPicPr>
          <p:cNvPr id="12" name="Picture 11" descr="A qr code with black and white squares&#10;&#10;Description automatically generated">
            <a:extLst>
              <a:ext uri="{FF2B5EF4-FFF2-40B4-BE49-F238E27FC236}">
                <a16:creationId xmlns:a16="http://schemas.microsoft.com/office/drawing/2014/main" id="{95473D3B-7C14-1EDC-7D61-C1E6D828B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814" y="5438188"/>
            <a:ext cx="1030475" cy="10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66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pic>
        <p:nvPicPr>
          <p:cNvPr id="13314" name="Picture 2" descr="Making sense of MVP (Minimum Viable Product) - YouTube">
            <a:extLst>
              <a:ext uri="{FF2B5EF4-FFF2-40B4-BE49-F238E27FC236}">
                <a16:creationId xmlns:a16="http://schemas.microsoft.com/office/drawing/2014/main" id="{45AC45C7-B020-7328-E33F-4F071B0A7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" t="4917" r="1628" b="5560"/>
          <a:stretch/>
        </p:blipFill>
        <p:spPr bwMode="auto">
          <a:xfrm>
            <a:off x="469782" y="553672"/>
            <a:ext cx="8036655" cy="553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318021-D9BC-2328-FF7A-DD16C7A33A54}"/>
              </a:ext>
            </a:extLst>
          </p:cNvPr>
          <p:cNvSpPr txBox="1"/>
          <p:nvPr/>
        </p:nvSpPr>
        <p:spPr>
          <a:xfrm>
            <a:off x="1700168" y="5758991"/>
            <a:ext cx="5387009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Elephant Pro" pitchFamily="2" charset="0"/>
              </a:rPr>
              <a:t>Building an MVP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(minimal viable product)</a:t>
            </a:r>
          </a:p>
        </p:txBody>
      </p:sp>
    </p:spTree>
    <p:extLst>
      <p:ext uri="{BB962C8B-B14F-4D97-AF65-F5344CB8AC3E}">
        <p14:creationId xmlns:p14="http://schemas.microsoft.com/office/powerpoint/2010/main" val="140547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960227" y="527635"/>
            <a:ext cx="5387009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902030302020204" pitchFamily="66" charset="0"/>
              </a:rPr>
              <a:t>The 4 principles of</a:t>
            </a:r>
            <a:r>
              <a:rPr lang="en-US" sz="3200" dirty="0">
                <a:latin typeface="Comic Sans MS" panose="030F0902030302020204" pitchFamily="66" charset="0"/>
              </a:rPr>
              <a:t> </a:t>
            </a:r>
          </a:p>
          <a:p>
            <a:pPr algn="ctr"/>
            <a:r>
              <a:rPr lang="en-US" sz="3200" b="1" dirty="0">
                <a:latin typeface="Comic Sans MS" panose="030F0902030302020204" pitchFamily="66" charset="0"/>
              </a:rPr>
              <a:t>simple design</a:t>
            </a:r>
            <a:r>
              <a:rPr lang="en-US" sz="3200" dirty="0">
                <a:latin typeface="Comic Sans MS" panose="030F0902030302020204" pitchFamily="66" charset="0"/>
              </a:rPr>
              <a:t>: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902030302020204" pitchFamily="66" charset="0"/>
              </a:rPr>
              <a:t>(in order of importance)</a:t>
            </a:r>
          </a:p>
        </p:txBody>
      </p:sp>
      <p:sp>
        <p:nvSpPr>
          <p:cNvPr id="7" name="duplication">
            <a:extLst>
              <a:ext uri="{FF2B5EF4-FFF2-40B4-BE49-F238E27FC236}">
                <a16:creationId xmlns:a16="http://schemas.microsoft.com/office/drawing/2014/main" id="{8D4354A4-B076-0CE8-2301-5FABA08213D9}"/>
              </a:ext>
            </a:extLst>
          </p:cNvPr>
          <p:cNvSpPr txBox="1"/>
          <p:nvPr/>
        </p:nvSpPr>
        <p:spPr>
          <a:xfrm>
            <a:off x="3922544" y="3145870"/>
            <a:ext cx="169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902030302020204" pitchFamily="66" charset="0"/>
              </a:rPr>
              <a:t>duplication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38412-A176-E780-5D98-CBBF71513404}"/>
              </a:ext>
            </a:extLst>
          </p:cNvPr>
          <p:cNvSpPr txBox="1"/>
          <p:nvPr/>
        </p:nvSpPr>
        <p:spPr>
          <a:xfrm>
            <a:off x="2258735" y="2604348"/>
            <a:ext cx="55765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902030302020204" pitchFamily="66" charset="0"/>
              </a:rPr>
              <a:t>Passes</a:t>
            </a:r>
            <a:r>
              <a:rPr lang="en-US" dirty="0">
                <a:latin typeface="Comic Sans MS" panose="030F0902030302020204" pitchFamily="66" charset="0"/>
              </a:rPr>
              <a:t> all 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anose="030F0902030302020204" pitchFamily="66" charset="0"/>
              </a:rPr>
              <a:t> Expresses the intent of programmer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Comic Sans MS" panose="030F0902030302020204" pitchFamily="66" charset="0"/>
              </a:rPr>
              <a:t> Contains no duplication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Comic Sans MS" panose="030F0902030302020204" pitchFamily="66" charset="0"/>
              </a:rPr>
              <a:t> Minimizes the number of 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240452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0" y="216773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196789" y="619240"/>
            <a:ext cx="6577956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Variations to Game of Life: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2D5C7-182D-E833-EE57-60FFF1C3526E}"/>
              </a:ext>
            </a:extLst>
          </p:cNvPr>
          <p:cNvSpPr txBox="1"/>
          <p:nvPr/>
        </p:nvSpPr>
        <p:spPr>
          <a:xfrm>
            <a:off x="8402043" y="6068673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C2DAE-0D44-7536-5476-0B79359610F2}"/>
              </a:ext>
            </a:extLst>
          </p:cNvPr>
          <p:cNvSpPr txBox="1"/>
          <p:nvPr/>
        </p:nvSpPr>
        <p:spPr>
          <a:xfrm>
            <a:off x="1147608" y="1551733"/>
            <a:ext cx="1181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Vampires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EE437-29C2-19AC-6A7F-8781D2450BC1}"/>
              </a:ext>
            </a:extLst>
          </p:cNvPr>
          <p:cNvSpPr txBox="1"/>
          <p:nvPr/>
        </p:nvSpPr>
        <p:spPr>
          <a:xfrm>
            <a:off x="3922206" y="1551732"/>
            <a:ext cx="84956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Hex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28FF2-CAED-8E9E-F8DB-8BAF5696235D}"/>
              </a:ext>
            </a:extLst>
          </p:cNvPr>
          <p:cNvSpPr txBox="1"/>
          <p:nvPr/>
        </p:nvSpPr>
        <p:spPr>
          <a:xfrm>
            <a:off x="6177893" y="1551731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Cells with Friends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422CC-173A-C78F-CB7E-C94C31F248A2}"/>
              </a:ext>
            </a:extLst>
          </p:cNvPr>
          <p:cNvSpPr txBox="1"/>
          <p:nvPr/>
        </p:nvSpPr>
        <p:spPr>
          <a:xfrm>
            <a:off x="6584555" y="5180819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More info at:</a:t>
            </a:r>
          </a:p>
        </p:txBody>
      </p:sp>
      <p:pic>
        <p:nvPicPr>
          <p:cNvPr id="10" name="Picture 9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E9CC1D4E-8C9A-F9DB-47BC-EAAB54BEB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30" y="5446344"/>
            <a:ext cx="904957" cy="9049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CFB827-5C7E-9376-6754-D0E0C4AA7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70" y="2114633"/>
            <a:ext cx="1509633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0A9309-CD19-AD1F-78B7-0EDE8DC7C7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04" t="4396" r="3231" b="5603"/>
          <a:stretch/>
        </p:blipFill>
        <p:spPr>
          <a:xfrm>
            <a:off x="853888" y="2114633"/>
            <a:ext cx="1769318" cy="1485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4CD7D2-B852-99FA-9061-DA5CD180DA53}"/>
              </a:ext>
            </a:extLst>
          </p:cNvPr>
          <p:cNvSpPr txBox="1"/>
          <p:nvPr/>
        </p:nvSpPr>
        <p:spPr>
          <a:xfrm>
            <a:off x="487754" y="3955380"/>
            <a:ext cx="2750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Cells age, </a:t>
            </a:r>
          </a:p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turn into undying vampires,</a:t>
            </a:r>
          </a:p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that kill each other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E83E42-54B7-B959-4CD3-8D895270AA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0768" y="1921155"/>
            <a:ext cx="1983568" cy="18728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003EBF-7CB2-73BC-2CE8-2EFC41B53C58}"/>
              </a:ext>
            </a:extLst>
          </p:cNvPr>
          <p:cNvSpPr txBox="1"/>
          <p:nvPr/>
        </p:nvSpPr>
        <p:spPr>
          <a:xfrm>
            <a:off x="2892536" y="3955380"/>
            <a:ext cx="27505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The board isn’t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69C08-C039-3AEC-2BF5-E91F69EAC797}"/>
              </a:ext>
            </a:extLst>
          </p:cNvPr>
          <p:cNvSpPr txBox="1"/>
          <p:nvPr/>
        </p:nvSpPr>
        <p:spPr>
          <a:xfrm>
            <a:off x="5603302" y="3955380"/>
            <a:ext cx="2750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Cells have color</a:t>
            </a:r>
            <a:b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</a:br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which is passed onto their children</a:t>
            </a:r>
          </a:p>
        </p:txBody>
      </p:sp>
    </p:spTree>
    <p:extLst>
      <p:ext uri="{BB962C8B-B14F-4D97-AF65-F5344CB8AC3E}">
        <p14:creationId xmlns:p14="http://schemas.microsoft.com/office/powerpoint/2010/main" val="215212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pic>
        <p:nvPicPr>
          <p:cNvPr id="2050" name="Picture 2" descr="Mob Programming | The Team Coder">
            <a:extLst>
              <a:ext uri="{FF2B5EF4-FFF2-40B4-BE49-F238E27FC236}">
                <a16:creationId xmlns:a16="http://schemas.microsoft.com/office/drawing/2014/main" id="{25DFCC3F-B8A0-EAFE-E7BE-A2610EC15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986509"/>
            <a:ext cx="42291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52D76E-632A-F51B-28F1-730307858BD5}"/>
              </a:ext>
            </a:extLst>
          </p:cNvPr>
          <p:cNvSpPr txBox="1"/>
          <p:nvPr/>
        </p:nvSpPr>
        <p:spPr>
          <a:xfrm>
            <a:off x="960539" y="1509747"/>
            <a:ext cx="62791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Mob Programming 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is all the brilliant people working on the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same thing</a:t>
            </a:r>
            <a:r>
              <a:rPr lang="en-US" sz="2800" b="1" dirty="0">
                <a:solidFill>
                  <a:srgbClr val="59595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, at the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same time</a:t>
            </a:r>
            <a:r>
              <a:rPr lang="en-US" sz="2800" b="1" dirty="0">
                <a:solidFill>
                  <a:srgbClr val="59595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, in the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same space</a:t>
            </a:r>
            <a:r>
              <a:rPr lang="en-US" sz="2800" b="1" dirty="0">
                <a:solidFill>
                  <a:srgbClr val="59595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, on the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same computer</a:t>
            </a:r>
            <a:r>
              <a:rPr lang="en-US" sz="2800" b="1" dirty="0">
                <a:solidFill>
                  <a:srgbClr val="59595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." </a:t>
            </a:r>
          </a:p>
          <a:p>
            <a:pPr algn="r"/>
            <a:r>
              <a:rPr lang="en-US" sz="2800" b="1" dirty="0">
                <a:solidFill>
                  <a:srgbClr val="595959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-- Woody Zuill </a:t>
            </a:r>
            <a:endParaRPr lang="en-US" sz="2800" b="1" dirty="0">
              <a:solidFill>
                <a:srgbClr val="0000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992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B3D90A8-A9C8-F26B-7125-22ACE4799C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73240" cy="6888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00836" y="619914"/>
            <a:ext cx="5387009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Interesting Game of Life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44369-F8D0-7A9E-2D57-0EF8C924C061}"/>
              </a:ext>
            </a:extLst>
          </p:cNvPr>
          <p:cNvSpPr txBox="1"/>
          <p:nvPr/>
        </p:nvSpPr>
        <p:spPr>
          <a:xfrm>
            <a:off x="638324" y="1899996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Unchanging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08E18-2469-0D45-7D61-00E622CF770A}"/>
              </a:ext>
            </a:extLst>
          </p:cNvPr>
          <p:cNvSpPr txBox="1"/>
          <p:nvPr/>
        </p:nvSpPr>
        <p:spPr>
          <a:xfrm>
            <a:off x="3399700" y="1890188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Oscillating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99F42-3620-BAD9-EE0A-89EF7546A699}"/>
              </a:ext>
            </a:extLst>
          </p:cNvPr>
          <p:cNvSpPr txBox="1"/>
          <p:nvPr/>
        </p:nvSpPr>
        <p:spPr>
          <a:xfrm>
            <a:off x="6286470" y="1904128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Traveling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459697-08DF-6408-237B-CC0A32653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029" y="2295255"/>
            <a:ext cx="7620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37BB83-E538-8AA9-C2E9-FCE195911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273" y="2269855"/>
            <a:ext cx="850900" cy="83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BE9AB5-50F1-82E0-9790-73B914F24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4351" y="3412305"/>
            <a:ext cx="891678" cy="820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DC9DF1-6585-6B45-8206-A603DA82E2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2273" y="3371774"/>
            <a:ext cx="911943" cy="9018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836DDE-0AF6-13E1-1484-1BD7BED66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4563" y="4585129"/>
            <a:ext cx="901466" cy="8385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0BBA2F-819B-A7A4-BE0A-3036CB5F05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2273" y="4558923"/>
            <a:ext cx="911948" cy="8909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F99CFB-F0B2-9F8B-7034-B9C74304496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652" t="8403" r="9555" b="7239"/>
          <a:stretch/>
        </p:blipFill>
        <p:spPr>
          <a:xfrm>
            <a:off x="1088275" y="2295255"/>
            <a:ext cx="850900" cy="878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F40166-7248-BF6F-603C-2FF41DC0A6E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934" t="26545" r="19905" b="20085"/>
          <a:stretch/>
        </p:blipFill>
        <p:spPr>
          <a:xfrm>
            <a:off x="1064527" y="3423146"/>
            <a:ext cx="898396" cy="6845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AA8101-DE00-BB0E-52D7-40FC8667320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5301" t="8678" r="19047" b="14316"/>
          <a:stretch/>
        </p:blipFill>
        <p:spPr>
          <a:xfrm>
            <a:off x="1188551" y="4503542"/>
            <a:ext cx="650348" cy="684578"/>
          </a:xfrm>
          <a:prstGeom prst="rect">
            <a:avLst/>
          </a:prstGeom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91C9F25F-B05C-0C38-2BCE-EF5C6EADE18C}"/>
              </a:ext>
            </a:extLst>
          </p:cNvPr>
          <p:cNvSpPr/>
          <p:nvPr/>
        </p:nvSpPr>
        <p:spPr>
          <a:xfrm rot="5400000">
            <a:off x="7168488" y="3207345"/>
            <a:ext cx="239921" cy="243068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CC87391D-DDDD-8FD5-17C2-64402872FAF4}"/>
              </a:ext>
            </a:extLst>
          </p:cNvPr>
          <p:cNvSpPr/>
          <p:nvPr/>
        </p:nvSpPr>
        <p:spPr>
          <a:xfrm>
            <a:off x="3968389" y="2560563"/>
            <a:ext cx="389965" cy="256785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F177B41C-B97A-4AA8-C673-E28458AD6203}"/>
              </a:ext>
            </a:extLst>
          </p:cNvPr>
          <p:cNvSpPr/>
          <p:nvPr/>
        </p:nvSpPr>
        <p:spPr>
          <a:xfrm>
            <a:off x="3968389" y="3694287"/>
            <a:ext cx="389965" cy="256785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D03633E7-338F-5018-3C3D-817CFFB036F1}"/>
              </a:ext>
            </a:extLst>
          </p:cNvPr>
          <p:cNvSpPr/>
          <p:nvPr/>
        </p:nvSpPr>
        <p:spPr>
          <a:xfrm>
            <a:off x="3968389" y="4876023"/>
            <a:ext cx="389965" cy="256785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78460A4-7290-E903-5194-2AD979A564D1}"/>
              </a:ext>
            </a:extLst>
          </p:cNvPr>
          <p:cNvSpPr/>
          <p:nvPr/>
        </p:nvSpPr>
        <p:spPr>
          <a:xfrm rot="5400000">
            <a:off x="7168488" y="4484845"/>
            <a:ext cx="239921" cy="243068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20BAE2-6F9A-1909-4CEF-46579BE026B4}"/>
              </a:ext>
            </a:extLst>
          </p:cNvPr>
          <p:cNvSpPr txBox="1"/>
          <p:nvPr/>
        </p:nvSpPr>
        <p:spPr>
          <a:xfrm>
            <a:off x="572902" y="5980389"/>
            <a:ext cx="231342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playgameoflife.com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1F6E5F-53AC-D998-467D-E60D3FF1EBC0}"/>
              </a:ext>
            </a:extLst>
          </p:cNvPr>
          <p:cNvCxnSpPr>
            <a:cxnSpLocks/>
          </p:cNvCxnSpPr>
          <p:nvPr/>
        </p:nvCxnSpPr>
        <p:spPr>
          <a:xfrm>
            <a:off x="2407642" y="1753336"/>
            <a:ext cx="0" cy="4050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C6600D-A81D-30E0-0FB8-D585BB0F088E}"/>
              </a:ext>
            </a:extLst>
          </p:cNvPr>
          <p:cNvCxnSpPr>
            <a:cxnSpLocks/>
          </p:cNvCxnSpPr>
          <p:nvPr/>
        </p:nvCxnSpPr>
        <p:spPr>
          <a:xfrm>
            <a:off x="6167308" y="1753336"/>
            <a:ext cx="0" cy="4050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21DE811-7E89-639E-0E1F-85D77110D69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2208" t="16237" r="37751" b="41036"/>
          <a:stretch/>
        </p:blipFill>
        <p:spPr>
          <a:xfrm>
            <a:off x="6777919" y="2192703"/>
            <a:ext cx="1021059" cy="994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89BD8B-FA1E-314B-FEE6-99C8B3EDB43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1945" t="14492" r="38673" b="43183"/>
          <a:stretch/>
        </p:blipFill>
        <p:spPr>
          <a:xfrm>
            <a:off x="6781937" y="3470203"/>
            <a:ext cx="1013023" cy="9948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68039B-2DBD-ED4D-A16E-25764E1FE6A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4889" t="18833" r="37767" b="40382"/>
          <a:stretch/>
        </p:blipFill>
        <p:spPr>
          <a:xfrm>
            <a:off x="6789519" y="4747704"/>
            <a:ext cx="997859" cy="9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1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2942303" y="5592084"/>
            <a:ext cx="297416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Elephant Pro" pitchFamily="2" charset="0"/>
              </a:rPr>
              <a:t>Game of Life </a:t>
            </a:r>
          </a:p>
          <a:p>
            <a:pPr algn="ctr"/>
            <a:r>
              <a:rPr lang="en-US" sz="2400" dirty="0">
                <a:latin typeface="Elephant Pro" pitchFamily="2" charset="0"/>
              </a:rPr>
              <a:t>Rules</a:t>
            </a:r>
            <a:endParaRPr lang="en-US" sz="3200" dirty="0">
              <a:latin typeface="Elephant Pro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CA7B4-927A-D5AE-9AB5-CF136301CB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880"/>
          <a:stretch/>
        </p:blipFill>
        <p:spPr>
          <a:xfrm>
            <a:off x="543187" y="1113638"/>
            <a:ext cx="7772400" cy="360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15A913-7C57-7361-0EF3-81BD53868843}"/>
              </a:ext>
            </a:extLst>
          </p:cNvPr>
          <p:cNvSpPr txBox="1"/>
          <p:nvPr/>
        </p:nvSpPr>
        <p:spPr>
          <a:xfrm>
            <a:off x="730603" y="1161765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1 neighbor or less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6D2E0-8688-A0B6-4CA9-50FE72D021A0}"/>
              </a:ext>
            </a:extLst>
          </p:cNvPr>
          <p:cNvSpPr txBox="1"/>
          <p:nvPr/>
        </p:nvSpPr>
        <p:spPr>
          <a:xfrm>
            <a:off x="2687337" y="1161765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2-3 neighbors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2F23A-E3A5-0A50-DCB0-2DB315E32102}"/>
              </a:ext>
            </a:extLst>
          </p:cNvPr>
          <p:cNvSpPr txBox="1"/>
          <p:nvPr/>
        </p:nvSpPr>
        <p:spPr>
          <a:xfrm>
            <a:off x="4456655" y="1161765"/>
            <a:ext cx="176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3 neighbors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EBBFD-A8AC-FE84-C54E-D4D8CA33C6DB}"/>
              </a:ext>
            </a:extLst>
          </p:cNvPr>
          <p:cNvSpPr txBox="1"/>
          <p:nvPr/>
        </p:nvSpPr>
        <p:spPr>
          <a:xfrm>
            <a:off x="6386121" y="1054043"/>
            <a:ext cx="17693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4 or more neighbors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F8BE6-2766-D461-7D7F-18EB4272A0EE}"/>
              </a:ext>
            </a:extLst>
          </p:cNvPr>
          <p:cNvSpPr txBox="1"/>
          <p:nvPr/>
        </p:nvSpPr>
        <p:spPr>
          <a:xfrm>
            <a:off x="730603" y="4822796"/>
            <a:ext cx="1769318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Middle square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dies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from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  <a:r>
              <a:rPr lang="en-US" sz="1400" b="1" dirty="0">
                <a:latin typeface="Annai MN" pitchFamily="2" charset="77"/>
                <a:ea typeface="Annai MN" pitchFamily="2" charset="77"/>
                <a:cs typeface="Annai MN" pitchFamily="2" charset="77"/>
              </a:rPr>
              <a:t>Starvation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74078F-BD00-A6F2-B490-C682AD856CC4}"/>
              </a:ext>
            </a:extLst>
          </p:cNvPr>
          <p:cNvSpPr txBox="1"/>
          <p:nvPr/>
        </p:nvSpPr>
        <p:spPr>
          <a:xfrm>
            <a:off x="2640436" y="4822796"/>
            <a:ext cx="176931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Middle square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survives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from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Subsistence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3C82A-F0C0-6AD8-B952-D03BF683CA69}"/>
              </a:ext>
            </a:extLst>
          </p:cNvPr>
          <p:cNvSpPr txBox="1"/>
          <p:nvPr/>
        </p:nvSpPr>
        <p:spPr>
          <a:xfrm>
            <a:off x="4502036" y="4822796"/>
            <a:ext cx="17693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Middle square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</a:p>
          <a:p>
            <a:pPr algn="ctr"/>
            <a:r>
              <a:rPr lang="en-US" sz="1400" b="1" dirty="0">
                <a:solidFill>
                  <a:srgbClr val="00B050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is born</a:t>
            </a:r>
            <a:endParaRPr lang="en-US" sz="1400" dirty="0">
              <a:latin typeface="Annai MN" pitchFamily="2" charset="77"/>
              <a:ea typeface="Annai MN" pitchFamily="2" charset="77"/>
              <a:cs typeface="Annai MN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3B89EE-A2D8-1BE8-B2C8-77BD78A9CA94}"/>
              </a:ext>
            </a:extLst>
          </p:cNvPr>
          <p:cNvSpPr txBox="1"/>
          <p:nvPr/>
        </p:nvSpPr>
        <p:spPr>
          <a:xfrm>
            <a:off x="6127955" y="4822796"/>
            <a:ext cx="1995972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Middle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square</a:t>
            </a:r>
          </a:p>
          <a:p>
            <a:pPr algn="ctr"/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dies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from</a:t>
            </a:r>
            <a:r>
              <a:rPr lang="en-US" sz="1400" dirty="0">
                <a:latin typeface="Annai MN" pitchFamily="2" charset="77"/>
                <a:ea typeface="Annai MN" pitchFamily="2" charset="77"/>
                <a:cs typeface="Annai MN" pitchFamily="2" charset="77"/>
              </a:rPr>
              <a:t> </a:t>
            </a:r>
            <a:r>
              <a:rPr lang="en-US" sz="1400" b="1" dirty="0">
                <a:latin typeface="Annai MN" pitchFamily="2" charset="77"/>
                <a:ea typeface="Annai MN" pitchFamily="2" charset="77"/>
                <a:cs typeface="Annai MN" pitchFamily="2" charset="77"/>
              </a:rPr>
              <a:t>Overpopulation</a:t>
            </a:r>
          </a:p>
        </p:txBody>
      </p:sp>
    </p:spTree>
    <p:extLst>
      <p:ext uri="{BB962C8B-B14F-4D97-AF65-F5344CB8AC3E}">
        <p14:creationId xmlns:p14="http://schemas.microsoft.com/office/powerpoint/2010/main" val="3690891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78495" y="544413"/>
            <a:ext cx="538700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Need an environment?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8728F-B63C-299C-56A6-2A2E720764C1}"/>
              </a:ext>
            </a:extLst>
          </p:cNvPr>
          <p:cNvSpPr txBox="1"/>
          <p:nvPr/>
        </p:nvSpPr>
        <p:spPr>
          <a:xfrm>
            <a:off x="1293050" y="4370687"/>
            <a:ext cx="24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exercism.org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A592C-0AB4-92C6-F820-B2AC1C15DAE7}"/>
              </a:ext>
            </a:extLst>
          </p:cNvPr>
          <p:cNvSpPr txBox="1"/>
          <p:nvPr/>
        </p:nvSpPr>
        <p:spPr>
          <a:xfrm>
            <a:off x="622946" y="4095643"/>
            <a:ext cx="370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Elephant Pro" pitchFamily="2" charset="0"/>
              </a:rPr>
              <a:t>exercism</a:t>
            </a:r>
            <a:endParaRPr lang="en-US" sz="1800" dirty="0">
              <a:latin typeface="Elephant Pr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C77EA-5DD3-9416-3E6A-54DDBC26689D}"/>
              </a:ext>
            </a:extLst>
          </p:cNvPr>
          <p:cNvSpPr txBox="1"/>
          <p:nvPr/>
        </p:nvSpPr>
        <p:spPr>
          <a:xfrm>
            <a:off x="1165626" y="4863129"/>
            <a:ext cx="275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64 languages with setup instructions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499DC-6399-0621-F43D-B36D0F595DDD}"/>
              </a:ext>
            </a:extLst>
          </p:cNvPr>
          <p:cNvSpPr txBox="1"/>
          <p:nvPr/>
        </p:nvSpPr>
        <p:spPr>
          <a:xfrm>
            <a:off x="4912770" y="4280309"/>
            <a:ext cx="3835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gitpod.io</a:t>
            </a:r>
            <a:r>
              <a:rPr lang="en-US" dirty="0"/>
              <a:t>/#&lt;http://</a:t>
            </a:r>
            <a:r>
              <a:rPr lang="en-US" dirty="0" err="1"/>
              <a:t>your_github_url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1221E-5A56-18FF-1071-D317F8E17CEB}"/>
              </a:ext>
            </a:extLst>
          </p:cNvPr>
          <p:cNvSpPr txBox="1"/>
          <p:nvPr/>
        </p:nvSpPr>
        <p:spPr>
          <a:xfrm>
            <a:off x="4912769" y="4005265"/>
            <a:ext cx="370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Elephant Pro" pitchFamily="2" charset="0"/>
              </a:rPr>
              <a:t>Gitpod.io</a:t>
            </a:r>
            <a:endParaRPr lang="en-US" sz="1800" dirty="0">
              <a:latin typeface="Elephant Pr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E1801-483D-C9F7-A1AD-846CAA924BC5}"/>
              </a:ext>
            </a:extLst>
          </p:cNvPr>
          <p:cNvSpPr txBox="1"/>
          <p:nvPr/>
        </p:nvSpPr>
        <p:spPr>
          <a:xfrm>
            <a:off x="5058562" y="4772751"/>
            <a:ext cx="3544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VS Code online with </a:t>
            </a:r>
            <a:r>
              <a:rPr lang="en-US" sz="1200" dirty="0" err="1">
                <a:latin typeface="Annai MN" pitchFamily="2" charset="77"/>
                <a:ea typeface="Annai MN" pitchFamily="2" charset="77"/>
                <a:cs typeface="Annai MN" pitchFamily="2" charset="77"/>
              </a:rPr>
              <a:t>linux</a:t>
            </a:r>
            <a:b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</a:br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Can install and run via the terminal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BA5AFB-BBA9-C498-2AA3-3CDDA1B5D6A3}"/>
              </a:ext>
            </a:extLst>
          </p:cNvPr>
          <p:cNvSpPr txBox="1"/>
          <p:nvPr/>
        </p:nvSpPr>
        <p:spPr>
          <a:xfrm>
            <a:off x="4534257" y="1720164"/>
            <a:ext cx="438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LearnWithLlew</a:t>
            </a:r>
            <a:r>
              <a:rPr lang="en-US" dirty="0"/>
              <a:t>/</a:t>
            </a:r>
            <a:r>
              <a:rPr lang="en-US" dirty="0" err="1"/>
              <a:t>StarterProjects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DADB4-A21D-D99F-F55C-8FC6ADCFCC79}"/>
              </a:ext>
            </a:extLst>
          </p:cNvPr>
          <p:cNvSpPr txBox="1"/>
          <p:nvPr/>
        </p:nvSpPr>
        <p:spPr>
          <a:xfrm>
            <a:off x="4769148" y="1445120"/>
            <a:ext cx="370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Elephant Pro" pitchFamily="2" charset="0"/>
              </a:rPr>
              <a:t>Starter Projects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2B000C-7285-B0DD-1587-63CC400B975F}"/>
              </a:ext>
            </a:extLst>
          </p:cNvPr>
          <p:cNvSpPr txBox="1"/>
          <p:nvPr/>
        </p:nvSpPr>
        <p:spPr>
          <a:xfrm>
            <a:off x="4769148" y="2304938"/>
            <a:ext cx="3544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Clone and go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FA8CF1-F4EE-8A79-C3B9-4E462607ECDD}"/>
              </a:ext>
            </a:extLst>
          </p:cNvPr>
          <p:cNvSpPr txBox="1"/>
          <p:nvPr/>
        </p:nvSpPr>
        <p:spPr>
          <a:xfrm>
            <a:off x="1193401" y="1803230"/>
            <a:ext cx="24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cyber-</a:t>
            </a:r>
            <a:r>
              <a:rPr lang="en-US" dirty="0" err="1"/>
              <a:t>dojo.org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072FEE-C38F-A6E3-2988-0CAB4F8730F1}"/>
              </a:ext>
            </a:extLst>
          </p:cNvPr>
          <p:cNvSpPr txBox="1"/>
          <p:nvPr/>
        </p:nvSpPr>
        <p:spPr>
          <a:xfrm>
            <a:off x="523297" y="1528186"/>
            <a:ext cx="370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Elephant Pro" pitchFamily="2" charset="0"/>
              </a:rPr>
              <a:t>CyberDojo</a:t>
            </a:r>
            <a:endParaRPr lang="en-US" sz="1800" dirty="0">
              <a:latin typeface="Elephant Pro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0DCC26-BE46-BDEC-4CC7-DB3749CC5781}"/>
              </a:ext>
            </a:extLst>
          </p:cNvPr>
          <p:cNvSpPr txBox="1"/>
          <p:nvPr/>
        </p:nvSpPr>
        <p:spPr>
          <a:xfrm>
            <a:off x="1065977" y="2295672"/>
            <a:ext cx="2750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nnai MN" pitchFamily="2" charset="77"/>
                <a:ea typeface="Annai MN" pitchFamily="2" charset="77"/>
                <a:cs typeface="Annai MN" pitchFamily="2" charset="77"/>
              </a:rPr>
              <a:t>Online coding and testing in many languages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B96938-0A69-D0A3-CF39-2D7606091FB3}"/>
              </a:ext>
            </a:extLst>
          </p:cNvPr>
          <p:cNvCxnSpPr>
            <a:cxnSpLocks/>
          </p:cNvCxnSpPr>
          <p:nvPr/>
        </p:nvCxnSpPr>
        <p:spPr>
          <a:xfrm>
            <a:off x="771787" y="3553432"/>
            <a:ext cx="75794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F48DCB-A518-324D-2ACF-8F56BA84EB16}"/>
              </a:ext>
            </a:extLst>
          </p:cNvPr>
          <p:cNvCxnSpPr>
            <a:cxnSpLocks/>
          </p:cNvCxnSpPr>
          <p:nvPr/>
        </p:nvCxnSpPr>
        <p:spPr>
          <a:xfrm>
            <a:off x="4561517" y="1528186"/>
            <a:ext cx="0" cy="4050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31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DCD1BC-D157-9870-DEEF-A5371AF1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57" y="2733005"/>
            <a:ext cx="7772400" cy="855582"/>
          </a:xfrm>
          <a:prstGeom prst="rect">
            <a:avLst/>
          </a:prstGeom>
        </p:spPr>
      </p:pic>
      <p:pic>
        <p:nvPicPr>
          <p:cNvPr id="1026" name="Picture 2" descr="The Elixir Programming Language | Computer Science Blog @ HdM Stuttgart">
            <a:extLst>
              <a:ext uri="{FF2B5EF4-FFF2-40B4-BE49-F238E27FC236}">
                <a16:creationId xmlns:a16="http://schemas.microsoft.com/office/drawing/2014/main" id="{D851E3F1-104D-A58B-816D-D3F958C27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787" y="3450235"/>
            <a:ext cx="356319" cy="46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rlang (programming language) - Wikipedia">
            <a:extLst>
              <a:ext uri="{FF2B5EF4-FFF2-40B4-BE49-F238E27FC236}">
                <a16:creationId xmlns:a16="http://schemas.microsoft.com/office/drawing/2014/main" id="{2B3BD9AB-3E48-612F-6909-A72E390A2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837" y="3450235"/>
            <a:ext cx="532965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9BB2B00-2764-46D5-EB41-FB65818CDF95}"/>
              </a:ext>
            </a:extLst>
          </p:cNvPr>
          <p:cNvGrpSpPr/>
          <p:nvPr/>
        </p:nvGrpSpPr>
        <p:grpSpPr>
          <a:xfrm>
            <a:off x="5309192" y="721126"/>
            <a:ext cx="728641" cy="675307"/>
            <a:chOff x="2221292" y="4283982"/>
            <a:chExt cx="728641" cy="675307"/>
          </a:xfrm>
        </p:grpSpPr>
        <p:pic>
          <p:nvPicPr>
            <p:cNvPr id="1030" name="Picture 6" descr="Haskell - Free logo icons">
              <a:extLst>
                <a:ext uri="{FF2B5EF4-FFF2-40B4-BE49-F238E27FC236}">
                  <a16:creationId xmlns:a16="http://schemas.microsoft.com/office/drawing/2014/main" id="{1721549F-C550-C2A4-D249-171A96D0E3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019" y="4283982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E92965-8406-0870-7A02-6D0C858E2505}"/>
                </a:ext>
              </a:extLst>
            </p:cNvPr>
            <p:cNvSpPr txBox="1"/>
            <p:nvPr/>
          </p:nvSpPr>
          <p:spPr>
            <a:xfrm>
              <a:off x="2221292" y="4651512"/>
              <a:ext cx="728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Haskell</a:t>
              </a:r>
            </a:p>
          </p:txBody>
        </p:sp>
      </p:grpSp>
      <p:pic>
        <p:nvPicPr>
          <p:cNvPr id="1034" name="Picture 10" descr="Icon request: Julia · Issue #14187 · FortAwesome/Font-Awesome · GitHub">
            <a:extLst>
              <a:ext uri="{FF2B5EF4-FFF2-40B4-BE49-F238E27FC236}">
                <a16:creationId xmlns:a16="http://schemas.microsoft.com/office/drawing/2014/main" id="{03D4EEC9-AE37-F070-0DFF-7BBC7DCE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6" y="1532113"/>
            <a:ext cx="688172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Caml at a Glance — A Language a Day, Advent Calendar 2019 Day 13/24 –  Andrew Shitov">
            <a:extLst>
              <a:ext uri="{FF2B5EF4-FFF2-40B4-BE49-F238E27FC236}">
                <a16:creationId xmlns:a16="http://schemas.microsoft.com/office/drawing/2014/main" id="{A4597C61-B5AD-07DD-C0A4-0DE8A75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69" y="1475275"/>
            <a:ext cx="466344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5DC49D7-AEAC-053B-196A-6CFA83E1C801}"/>
              </a:ext>
            </a:extLst>
          </p:cNvPr>
          <p:cNvGrpSpPr/>
          <p:nvPr/>
        </p:nvGrpSpPr>
        <p:grpSpPr>
          <a:xfrm>
            <a:off x="1644292" y="4991284"/>
            <a:ext cx="870668" cy="669205"/>
            <a:chOff x="4136666" y="4246312"/>
            <a:chExt cx="870668" cy="669205"/>
          </a:xfrm>
        </p:grpSpPr>
        <p:pic>
          <p:nvPicPr>
            <p:cNvPr id="1038" name="Picture 14" descr="The ultimate guide to using Prolog in writing logic for AI | by Shorouk G.  Awwad | Medium">
              <a:extLst>
                <a:ext uri="{FF2B5EF4-FFF2-40B4-BE49-F238E27FC236}">
                  <a16:creationId xmlns:a16="http://schemas.microsoft.com/office/drawing/2014/main" id="{5C2AE694-126D-A606-C2F8-6218FAF78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785" y="4246312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9AFF55-9FFD-AC94-24D3-CF54F4B584FC}"/>
                </a:ext>
              </a:extLst>
            </p:cNvPr>
            <p:cNvSpPr txBox="1"/>
            <p:nvPr/>
          </p:nvSpPr>
          <p:spPr>
            <a:xfrm>
              <a:off x="4136666" y="4607740"/>
              <a:ext cx="8706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Prolog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25F9EE-E157-C4CE-3E11-0DB2E03888F4}"/>
              </a:ext>
            </a:extLst>
          </p:cNvPr>
          <p:cNvSpPr txBox="1"/>
          <p:nvPr/>
        </p:nvSpPr>
        <p:spPr>
          <a:xfrm>
            <a:off x="4810285" y="3350109"/>
            <a:ext cx="870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Perl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0008D-C13E-C8FA-7037-BFB4BA4B8AD2}"/>
              </a:ext>
            </a:extLst>
          </p:cNvPr>
          <p:cNvSpPr txBox="1"/>
          <p:nvPr/>
        </p:nvSpPr>
        <p:spPr>
          <a:xfrm>
            <a:off x="5390601" y="3342116"/>
            <a:ext cx="870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BB44E-3340-F42B-706D-EC5BFB7A749A}"/>
              </a:ext>
            </a:extLst>
          </p:cNvPr>
          <p:cNvSpPr txBox="1"/>
          <p:nvPr/>
        </p:nvSpPr>
        <p:spPr>
          <a:xfrm>
            <a:off x="3701332" y="3331620"/>
            <a:ext cx="870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Swift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C37BC4-1903-8198-C70C-211464DEAF7D}"/>
              </a:ext>
            </a:extLst>
          </p:cNvPr>
          <p:cNvGrpSpPr/>
          <p:nvPr/>
        </p:nvGrpSpPr>
        <p:grpSpPr>
          <a:xfrm>
            <a:off x="4959550" y="1378851"/>
            <a:ext cx="870668" cy="820339"/>
            <a:chOff x="4736759" y="4246312"/>
            <a:chExt cx="870668" cy="820339"/>
          </a:xfrm>
        </p:grpSpPr>
        <p:pic>
          <p:nvPicPr>
            <p:cNvPr id="1042" name="Picture 18" descr="Reasonml Icon Vector SVG Icon - SVG Repo">
              <a:extLst>
                <a:ext uri="{FF2B5EF4-FFF2-40B4-BE49-F238E27FC236}">
                  <a16:creationId xmlns:a16="http://schemas.microsoft.com/office/drawing/2014/main" id="{F0F9BA29-F865-CD3B-F565-8FB560284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550" y="4246312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EB9F3F-D6E5-5BEF-D68B-A35021F3C8F7}"/>
                </a:ext>
              </a:extLst>
            </p:cNvPr>
            <p:cNvSpPr txBox="1"/>
            <p:nvPr/>
          </p:nvSpPr>
          <p:spPr>
            <a:xfrm>
              <a:off x="4736759" y="4697319"/>
              <a:ext cx="8706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Arial Black" panose="020B0604020202020204" pitchFamily="34" charset="0"/>
                  <a:cs typeface="Arial Black" panose="020B0604020202020204" pitchFamily="34" charset="0"/>
                </a:rPr>
                <a:t>REASON ML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B5B87E-152D-A401-50E5-31E81FEA107D}"/>
              </a:ext>
            </a:extLst>
          </p:cNvPr>
          <p:cNvGrpSpPr/>
          <p:nvPr/>
        </p:nvGrpSpPr>
        <p:grpSpPr>
          <a:xfrm>
            <a:off x="6251713" y="4496322"/>
            <a:ext cx="870668" cy="741678"/>
            <a:chOff x="5355127" y="4246312"/>
            <a:chExt cx="870668" cy="741678"/>
          </a:xfrm>
        </p:grpSpPr>
        <p:pic>
          <p:nvPicPr>
            <p:cNvPr id="1044" name="Picture 20" descr="Clojure - Wikipedia">
              <a:extLst>
                <a:ext uri="{FF2B5EF4-FFF2-40B4-BE49-F238E27FC236}">
                  <a16:creationId xmlns:a16="http://schemas.microsoft.com/office/drawing/2014/main" id="{F9AC7DEC-45BF-0BB3-0F6F-487E0E6D4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289" y="4246312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5DE62D-322B-8A7F-BF15-98688E85FD08}"/>
                </a:ext>
              </a:extLst>
            </p:cNvPr>
            <p:cNvSpPr txBox="1"/>
            <p:nvPr/>
          </p:nvSpPr>
          <p:spPr>
            <a:xfrm>
              <a:off x="5355127" y="4680213"/>
              <a:ext cx="8706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/>
                <a:t>clojure</a:t>
              </a:r>
              <a:endParaRPr lang="en-US" sz="1400" dirty="0"/>
            </a:p>
          </p:txBody>
        </p:sp>
      </p:grpSp>
      <p:pic>
        <p:nvPicPr>
          <p:cNvPr id="1046" name="Picture 22" descr="CoffeeScript 2.0 Released - Support My Idea">
            <a:extLst>
              <a:ext uri="{FF2B5EF4-FFF2-40B4-BE49-F238E27FC236}">
                <a16:creationId xmlns:a16="http://schemas.microsoft.com/office/drawing/2014/main" id="{1E79EC9D-911F-49A6-979C-1A271E713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80" y="1453363"/>
            <a:ext cx="635570" cy="63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sharp Vector SVG Icon (3) - SVG Repo">
            <a:extLst>
              <a:ext uri="{FF2B5EF4-FFF2-40B4-BE49-F238E27FC236}">
                <a16:creationId xmlns:a16="http://schemas.microsoft.com/office/drawing/2014/main" id="{524DFBEB-E44B-4718-77CD-6F5621F68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75" y="497101"/>
            <a:ext cx="466344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158950C-4A22-AF0F-D041-755814FBB866}"/>
              </a:ext>
            </a:extLst>
          </p:cNvPr>
          <p:cNvGrpSpPr/>
          <p:nvPr/>
        </p:nvGrpSpPr>
        <p:grpSpPr>
          <a:xfrm>
            <a:off x="921108" y="3404237"/>
            <a:ext cx="870668" cy="726715"/>
            <a:chOff x="6998546" y="4246312"/>
            <a:chExt cx="870668" cy="726715"/>
          </a:xfrm>
        </p:grpSpPr>
        <p:pic>
          <p:nvPicPr>
            <p:cNvPr id="1050" name="Picture 26" descr="Kotlin Programming Language icon PNG and SVG Vector Free Download">
              <a:extLst>
                <a:ext uri="{FF2B5EF4-FFF2-40B4-BE49-F238E27FC236}">
                  <a16:creationId xmlns:a16="http://schemas.microsoft.com/office/drawing/2014/main" id="{221A37F2-ADD1-5F33-1941-AB7CABDBF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2500" y="4246312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E4E7CB-2CC8-CD21-8896-427F4A4CF813}"/>
                </a:ext>
              </a:extLst>
            </p:cNvPr>
            <p:cNvSpPr txBox="1"/>
            <p:nvPr/>
          </p:nvSpPr>
          <p:spPr>
            <a:xfrm>
              <a:off x="6998546" y="4665250"/>
              <a:ext cx="8706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Kotlin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5919A2F-96CF-2DF1-03F1-CD2C7CA68D04}"/>
              </a:ext>
            </a:extLst>
          </p:cNvPr>
          <p:cNvGrpSpPr/>
          <p:nvPr/>
        </p:nvGrpSpPr>
        <p:grpSpPr>
          <a:xfrm>
            <a:off x="4136666" y="2122075"/>
            <a:ext cx="1059556" cy="693239"/>
            <a:chOff x="900620" y="3497999"/>
            <a:chExt cx="1059556" cy="693239"/>
          </a:xfrm>
        </p:grpSpPr>
        <p:pic>
          <p:nvPicPr>
            <p:cNvPr id="1058" name="Picture 34" descr="Typescript Programming Language icon PNG and SVG Vector Free Download">
              <a:extLst>
                <a:ext uri="{FF2B5EF4-FFF2-40B4-BE49-F238E27FC236}">
                  <a16:creationId xmlns:a16="http://schemas.microsoft.com/office/drawing/2014/main" id="{847FAEBB-1632-70B6-C2A7-8127A5ADB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283" y="3497999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52FD9D-CDE2-BB13-6255-FC400F93F45F}"/>
                </a:ext>
              </a:extLst>
            </p:cNvPr>
            <p:cNvSpPr txBox="1"/>
            <p:nvPr/>
          </p:nvSpPr>
          <p:spPr>
            <a:xfrm>
              <a:off x="900620" y="3883461"/>
              <a:ext cx="10595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TypeScript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ACC718-3C6E-EF6C-7824-75182D74934F}"/>
              </a:ext>
            </a:extLst>
          </p:cNvPr>
          <p:cNvGrpSpPr/>
          <p:nvPr/>
        </p:nvGrpSpPr>
        <p:grpSpPr>
          <a:xfrm>
            <a:off x="2108079" y="2174769"/>
            <a:ext cx="631266" cy="731856"/>
            <a:chOff x="1860264" y="3491715"/>
            <a:chExt cx="631266" cy="731856"/>
          </a:xfrm>
        </p:grpSpPr>
        <p:pic>
          <p:nvPicPr>
            <p:cNvPr id="1060" name="Picture 36">
              <a:extLst>
                <a:ext uri="{FF2B5EF4-FFF2-40B4-BE49-F238E27FC236}">
                  <a16:creationId xmlns:a16="http://schemas.microsoft.com/office/drawing/2014/main" id="{24F9BB01-E697-07EC-98B3-767C47BD8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763" y="3491715"/>
              <a:ext cx="466344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F669AF-6A02-B2D9-F34E-E36E43457CC4}"/>
                </a:ext>
              </a:extLst>
            </p:cNvPr>
            <p:cNvSpPr txBox="1"/>
            <p:nvPr/>
          </p:nvSpPr>
          <p:spPr>
            <a:xfrm>
              <a:off x="1860264" y="3915794"/>
              <a:ext cx="6312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Rust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4A349B-7F4C-9165-DE83-4E2E8D59F4DA}"/>
              </a:ext>
            </a:extLst>
          </p:cNvPr>
          <p:cNvGrpSpPr/>
          <p:nvPr/>
        </p:nvGrpSpPr>
        <p:grpSpPr>
          <a:xfrm>
            <a:off x="4818866" y="327859"/>
            <a:ext cx="631266" cy="736937"/>
            <a:chOff x="2525606" y="3404237"/>
            <a:chExt cx="631266" cy="736937"/>
          </a:xfrm>
        </p:grpSpPr>
        <p:pic>
          <p:nvPicPr>
            <p:cNvPr id="1062" name="Picture 38" descr="Elm (programming language) - Wikipedia">
              <a:extLst>
                <a:ext uri="{FF2B5EF4-FFF2-40B4-BE49-F238E27FC236}">
                  <a16:creationId xmlns:a16="http://schemas.microsoft.com/office/drawing/2014/main" id="{D7E37D94-A7E0-98FD-8E5B-059E0CF7D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192" y="3404237"/>
              <a:ext cx="468426" cy="46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4F896A-982C-742C-4753-9ACA23E2AF4C}"/>
                </a:ext>
              </a:extLst>
            </p:cNvPr>
            <p:cNvSpPr txBox="1"/>
            <p:nvPr/>
          </p:nvSpPr>
          <p:spPr>
            <a:xfrm>
              <a:off x="2525606" y="3833397"/>
              <a:ext cx="6312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Elm</a:t>
              </a:r>
            </a:p>
          </p:txBody>
        </p:sp>
      </p:grpSp>
      <p:pic>
        <p:nvPicPr>
          <p:cNvPr id="3076" name="Picture 4" descr="jq (programming language) - Wikipedia">
            <a:extLst>
              <a:ext uri="{FF2B5EF4-FFF2-40B4-BE49-F238E27FC236}">
                <a16:creationId xmlns:a16="http://schemas.microsoft.com/office/drawing/2014/main" id="{B1559D40-24C3-DE1E-F640-7E6460B58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76" y="1453363"/>
            <a:ext cx="851218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560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78495" y="1281338"/>
            <a:ext cx="5387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5305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78495" y="2792663"/>
            <a:ext cx="5387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What</a:t>
            </a:r>
            <a:r>
              <a:rPr lang="en-US" sz="3200" dirty="0">
                <a:latin typeface="Elephant Pro" pitchFamily="2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Elephant Pro" pitchFamily="2" charset="0"/>
              </a:rPr>
              <a:t>Surprised</a:t>
            </a:r>
            <a:r>
              <a:rPr lang="en-US" sz="3200" dirty="0">
                <a:latin typeface="Elephant Pro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you</a:t>
            </a:r>
            <a:r>
              <a:rPr lang="en-US" sz="3200" dirty="0">
                <a:latin typeface="Elephant Pro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today?</a:t>
            </a:r>
          </a:p>
        </p:txBody>
      </p:sp>
    </p:spTree>
    <p:extLst>
      <p:ext uri="{BB962C8B-B14F-4D97-AF65-F5344CB8AC3E}">
        <p14:creationId xmlns:p14="http://schemas.microsoft.com/office/powerpoint/2010/main" val="174958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78495" y="2792663"/>
            <a:ext cx="5387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What would you like to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Elephant Pro" pitchFamily="2" charset="0"/>
              </a:rPr>
              <a:t>try</a:t>
            </a:r>
            <a:r>
              <a:rPr lang="en-US" sz="3200" dirty="0">
                <a:latin typeface="Elephant Pro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today?</a:t>
            </a:r>
          </a:p>
        </p:txBody>
      </p:sp>
    </p:spTree>
    <p:extLst>
      <p:ext uri="{BB962C8B-B14F-4D97-AF65-F5344CB8AC3E}">
        <p14:creationId xmlns:p14="http://schemas.microsoft.com/office/powerpoint/2010/main" val="2660573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453742" y="930911"/>
            <a:ext cx="5867401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What did you </a:t>
            </a:r>
            <a:r>
              <a:rPr lang="en-US" sz="3200" dirty="0">
                <a:solidFill>
                  <a:srgbClr val="7030A0"/>
                </a:solidFill>
                <a:latin typeface="Elephant Pro" pitchFamily="2" charset="0"/>
              </a:rPr>
              <a:t>learn</a:t>
            </a:r>
            <a:r>
              <a:rPr lang="en-US" sz="3200" dirty="0">
                <a:latin typeface="Elephant Pro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today?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220DC-C2D3-F051-1B0C-96A2DEF10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743" y="1636240"/>
            <a:ext cx="5867400" cy="401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02419-7DCC-99BE-7837-094EDAFB1767}"/>
              </a:ext>
            </a:extLst>
          </p:cNvPr>
          <p:cNvSpPr txBox="1"/>
          <p:nvPr/>
        </p:nvSpPr>
        <p:spPr>
          <a:xfrm>
            <a:off x="6008528" y="5631494"/>
            <a:ext cx="1312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xkcd.com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58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93115" y="3147507"/>
            <a:ext cx="5387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Hate it with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99771-9AFD-23AB-3E03-20A8B72D9916}"/>
              </a:ext>
            </a:extLst>
          </p:cNvPr>
          <p:cNvSpPr txBox="1"/>
          <p:nvPr/>
        </p:nvSpPr>
        <p:spPr>
          <a:xfrm>
            <a:off x="4890977" y="4971975"/>
            <a:ext cx="335157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Don't make up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your mind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about something without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trying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0832A-D511-301A-3AA6-84278FA6FC01}"/>
              </a:ext>
            </a:extLst>
          </p:cNvPr>
          <p:cNvSpPr txBox="1"/>
          <p:nvPr/>
        </p:nvSpPr>
        <p:spPr>
          <a:xfrm>
            <a:off x="865926" y="1707048"/>
            <a:ext cx="3897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Many people have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strong opinions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about things they have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not experienced</a:t>
            </a:r>
          </a:p>
        </p:txBody>
      </p:sp>
      <p:pic>
        <p:nvPicPr>
          <p:cNvPr id="15362" name="Picture 2" descr="Dr. Seuss Green Eggs and Ham – Blue Water Vinyl &amp; Gifts">
            <a:extLst>
              <a:ext uri="{FF2B5EF4-FFF2-40B4-BE49-F238E27FC236}">
                <a16:creationId xmlns:a16="http://schemas.microsoft.com/office/drawing/2014/main" id="{6FB36D40-AA76-2895-8504-7C27D3277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5934"/>
          <a:stretch/>
        </p:blipFill>
        <p:spPr bwMode="auto">
          <a:xfrm>
            <a:off x="550237" y="4262979"/>
            <a:ext cx="1427420" cy="62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r. Seuss Green Eggs and Ham – Blue Water Vinyl &amp; Gifts">
            <a:extLst>
              <a:ext uri="{FF2B5EF4-FFF2-40B4-BE49-F238E27FC236}">
                <a16:creationId xmlns:a16="http://schemas.microsoft.com/office/drawing/2014/main" id="{E69A6F74-4A9A-402E-D6A5-E85ACCC58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161"/>
          <a:stretch/>
        </p:blipFill>
        <p:spPr bwMode="auto">
          <a:xfrm>
            <a:off x="560870" y="4889227"/>
            <a:ext cx="1427420" cy="12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605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920547" y="1620971"/>
            <a:ext cx="5387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Deliberate Practice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91D7002-E3B9-0350-AC41-0CDFC059B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205746"/>
            <a:ext cx="7937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3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C09018-84D7-121B-DA29-0C753D3DB6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pic>
        <p:nvPicPr>
          <p:cNvPr id="3" name="Picture 2" descr="Mobbing vs Meeting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5139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-195744" y="1598077"/>
            <a:ext cx="53870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“For an idea to go from </a:t>
            </a:r>
            <a:br>
              <a:rPr lang="en-US" sz="3200" dirty="0"/>
            </a:br>
            <a:r>
              <a:rPr lang="en-US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your head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to the </a:t>
            </a:r>
            <a:r>
              <a:rPr lang="en-US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computer</a:t>
            </a:r>
            <a:br>
              <a:rPr lang="en-US" sz="3200" b="1" dirty="0"/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it must go through</a:t>
            </a:r>
            <a:br>
              <a:rPr lang="en-US" sz="3200" dirty="0"/>
            </a:br>
            <a:r>
              <a:rPr lang="en-US" b="1" dirty="0">
                <a:solidFill>
                  <a:srgbClr val="0000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someone else’s hands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F906E-F081-417A-A19A-9072FC9495A1}"/>
              </a:ext>
            </a:extLst>
          </p:cNvPr>
          <p:cNvSpPr txBox="1"/>
          <p:nvPr/>
        </p:nvSpPr>
        <p:spPr>
          <a:xfrm>
            <a:off x="2161563" y="5106267"/>
            <a:ext cx="5387009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Strong Style </a:t>
            </a:r>
          </a:p>
          <a:p>
            <a:pPr algn="ctr"/>
            <a:r>
              <a:rPr lang="en-US" sz="3200" dirty="0">
                <a:latin typeface="Elephant Pro" pitchFamily="2" charset="0"/>
              </a:rPr>
              <a:t>Pair Programming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4EC9AA-EC22-949F-63A9-0EA61974E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091" y="1691259"/>
            <a:ext cx="4002952" cy="3055508"/>
          </a:xfrm>
          <a:prstGeom prst="rect">
            <a:avLst/>
          </a:prstGeom>
        </p:spPr>
      </p:pic>
      <p:sp>
        <p:nvSpPr>
          <p:cNvPr id="9" name="Oval Callout 8">
            <a:extLst>
              <a:ext uri="{FF2B5EF4-FFF2-40B4-BE49-F238E27FC236}">
                <a16:creationId xmlns:a16="http://schemas.microsoft.com/office/drawing/2014/main" id="{84282A9E-2284-0DF4-D89A-7B7C5D15E606}"/>
              </a:ext>
            </a:extLst>
          </p:cNvPr>
          <p:cNvSpPr/>
          <p:nvPr/>
        </p:nvSpPr>
        <p:spPr>
          <a:xfrm flipH="1">
            <a:off x="5787186" y="2155986"/>
            <a:ext cx="944106" cy="536896"/>
          </a:xfrm>
          <a:prstGeom prst="wedgeEllipseCallout">
            <a:avLst>
              <a:gd name="adj1" fmla="val 46557"/>
              <a:gd name="adj2" fmla="val 6982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2. speak</a:t>
            </a:r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F9AA0A06-649B-7BDE-C227-E0686B46642B}"/>
              </a:ext>
            </a:extLst>
          </p:cNvPr>
          <p:cNvSpPr/>
          <p:nvPr/>
        </p:nvSpPr>
        <p:spPr>
          <a:xfrm flipH="1">
            <a:off x="4236377" y="2026388"/>
            <a:ext cx="1239412" cy="549543"/>
          </a:xfrm>
          <a:prstGeom prst="cloudCallout">
            <a:avLst>
              <a:gd name="adj1" fmla="val -32381"/>
              <a:gd name="adj2" fmla="val 8999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1. Idea</a:t>
            </a:r>
          </a:p>
        </p:txBody>
      </p:sp>
      <p:sp>
        <p:nvSpPr>
          <p:cNvPr id="5" name="Explosion 2 4">
            <a:extLst>
              <a:ext uri="{FF2B5EF4-FFF2-40B4-BE49-F238E27FC236}">
                <a16:creationId xmlns:a16="http://schemas.microsoft.com/office/drawing/2014/main" id="{DC15B04C-10CF-B43A-6A7E-7828B7BBD09E}"/>
              </a:ext>
            </a:extLst>
          </p:cNvPr>
          <p:cNvSpPr/>
          <p:nvPr/>
        </p:nvSpPr>
        <p:spPr>
          <a:xfrm>
            <a:off x="7305272" y="3067045"/>
            <a:ext cx="1431235" cy="864528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3. Type</a:t>
            </a:r>
          </a:p>
        </p:txBody>
      </p:sp>
    </p:spTree>
    <p:extLst>
      <p:ext uri="{BB962C8B-B14F-4D97-AF65-F5344CB8AC3E}">
        <p14:creationId xmlns:p14="http://schemas.microsoft.com/office/powerpoint/2010/main" val="111520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281499" y="1794373"/>
            <a:ext cx="812054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Speak at the highest level of abstraction</a:t>
            </a:r>
          </a:p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go down as needed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atin typeface="Elephant Pro" pitchFamily="2" charset="0"/>
            </a:endParaRPr>
          </a:p>
          <a:p>
            <a:pPr algn="ctr"/>
            <a:r>
              <a:rPr lang="en-US" sz="3200" dirty="0">
                <a:latin typeface="Elephant Pro" pitchFamily="2" charset="0"/>
              </a:rPr>
              <a:t>Intention</a:t>
            </a:r>
          </a:p>
          <a:p>
            <a:pPr algn="ctr"/>
            <a:r>
              <a:rPr lang="en-US" sz="3200" dirty="0">
                <a:latin typeface="Elephant Pro" pitchFamily="2" charset="0"/>
              </a:rPr>
              <a:t>Location</a:t>
            </a:r>
          </a:p>
          <a:p>
            <a:pPr algn="ctr"/>
            <a:r>
              <a:rPr lang="en-US" sz="3200" dirty="0">
                <a:latin typeface="Elephant Pro" pitchFamily="2" charset="0"/>
              </a:rPr>
              <a:t>Details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D0213E9C-6C04-C417-612A-52A4F30DF17B}"/>
              </a:ext>
            </a:extLst>
          </p:cNvPr>
          <p:cNvSpPr/>
          <p:nvPr/>
        </p:nvSpPr>
        <p:spPr>
          <a:xfrm>
            <a:off x="2315362" y="3256311"/>
            <a:ext cx="914400" cy="137579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B4303-BE68-2612-5705-D5151FF24411}"/>
              </a:ext>
            </a:extLst>
          </p:cNvPr>
          <p:cNvSpPr txBox="1"/>
          <p:nvPr/>
        </p:nvSpPr>
        <p:spPr>
          <a:xfrm>
            <a:off x="5259896" y="327308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“write a for loop”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7D577-B8AB-D40A-36DF-A7298030190D}"/>
              </a:ext>
            </a:extLst>
          </p:cNvPr>
          <p:cNvSpPr txBox="1"/>
          <p:nvPr/>
        </p:nvSpPr>
        <p:spPr>
          <a:xfrm>
            <a:off x="5259896" y="3763634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“at line 34 and ½ 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66512-18C5-34E4-3C1F-9948B22714D2}"/>
              </a:ext>
            </a:extLst>
          </p:cNvPr>
          <p:cNvSpPr txBox="1"/>
          <p:nvPr/>
        </p:nvSpPr>
        <p:spPr>
          <a:xfrm>
            <a:off x="5283200" y="4241637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- “for(int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" pitchFamily="2" charset="77"/>
              </a:rPr>
              <a:t> = 0; ….”</a:t>
            </a:r>
          </a:p>
        </p:txBody>
      </p:sp>
    </p:spTree>
    <p:extLst>
      <p:ext uri="{BB962C8B-B14F-4D97-AF65-F5344CB8AC3E}">
        <p14:creationId xmlns:p14="http://schemas.microsoft.com/office/powerpoint/2010/main" val="400738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372034" y="388288"/>
            <a:ext cx="812054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The 5 Whys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EB22C-60AE-CAD5-38FD-AEAE859A6CB2}"/>
              </a:ext>
            </a:extLst>
          </p:cNvPr>
          <p:cNvGrpSpPr/>
          <p:nvPr/>
        </p:nvGrpSpPr>
        <p:grpSpPr>
          <a:xfrm>
            <a:off x="677508" y="1040803"/>
            <a:ext cx="4436198" cy="808974"/>
            <a:chOff x="2507810" y="1213164"/>
            <a:chExt cx="4436198" cy="8089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AB4303-BE68-2612-5705-D5151FF24411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The client refused to pay the progress payment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072E95-5405-E4FB-A587-BA6A0D1E47FC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EC64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Define the Problem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EE244E-AA11-0494-730D-C8437335F4CA}"/>
              </a:ext>
            </a:extLst>
          </p:cNvPr>
          <p:cNvGrpSpPr/>
          <p:nvPr/>
        </p:nvGrpSpPr>
        <p:grpSpPr>
          <a:xfrm>
            <a:off x="677508" y="1949644"/>
            <a:ext cx="4436198" cy="839752"/>
            <a:chOff x="2507810" y="1213164"/>
            <a:chExt cx="4436198" cy="8397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5AD4A2-5F9F-7535-D9F3-CA1E127277C3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 we completed the activity late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AC04C1-A324-22D4-E9A2-ECA5CFBDEDAC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F290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Why is it Happening?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BA85BE-5F75-14DF-D2AD-131464FF3A6B}"/>
              </a:ext>
            </a:extLst>
          </p:cNvPr>
          <p:cNvGrpSpPr/>
          <p:nvPr/>
        </p:nvGrpSpPr>
        <p:grpSpPr>
          <a:xfrm>
            <a:off x="677508" y="3828882"/>
            <a:ext cx="4436198" cy="839752"/>
            <a:chOff x="2507810" y="1213164"/>
            <a:chExt cx="4436198" cy="8397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D9BC08-0B65-E0E0-EEEA-EFE6E8A3A956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We couldn’t precure enough material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8F04148-5534-FB6B-8895-E9D7CFE2AE62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F290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Why is that?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7CB4C7-DF00-AAE8-88E2-6CD6C0FDCB9A}"/>
              </a:ext>
            </a:extLst>
          </p:cNvPr>
          <p:cNvGrpSpPr/>
          <p:nvPr/>
        </p:nvGrpSpPr>
        <p:grpSpPr>
          <a:xfrm>
            <a:off x="677508" y="4768501"/>
            <a:ext cx="4436198" cy="839752"/>
            <a:chOff x="2507810" y="1213164"/>
            <a:chExt cx="4436198" cy="83975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6B2845-9D87-809E-60D2-47C116BE3B72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We didn’t purchase on time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6DB3BF7-EC9F-C4C7-EF51-591177CD3F65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F290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Why is that?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B9DA55-F74A-F825-760D-89FD333B1C11}"/>
              </a:ext>
            </a:extLst>
          </p:cNvPr>
          <p:cNvGrpSpPr/>
          <p:nvPr/>
        </p:nvGrpSpPr>
        <p:grpSpPr>
          <a:xfrm>
            <a:off x="677508" y="5708122"/>
            <a:ext cx="4436198" cy="839752"/>
            <a:chOff x="2507810" y="1213164"/>
            <a:chExt cx="4436198" cy="83975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DAAD8A-5EA4-5A50-EEF3-6E40850C4C84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We didn’t analyze the work schedule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FA7AD2-908C-F03A-3B52-8FC597DE4FCB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8584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Why is that?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34FFC8-02FD-E313-E23A-BB8A0D96027E}"/>
              </a:ext>
            </a:extLst>
          </p:cNvPr>
          <p:cNvGrpSpPr/>
          <p:nvPr/>
        </p:nvGrpSpPr>
        <p:grpSpPr>
          <a:xfrm>
            <a:off x="677508" y="2889263"/>
            <a:ext cx="4436198" cy="839752"/>
            <a:chOff x="2507810" y="1213164"/>
            <a:chExt cx="4436198" cy="83975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45C2D2-B00C-1BC9-B390-1155CC746033}"/>
                </a:ext>
              </a:extLst>
            </p:cNvPr>
            <p:cNvSpPr txBox="1"/>
            <p:nvPr/>
          </p:nvSpPr>
          <p:spPr>
            <a:xfrm>
              <a:off x="2507810" y="1683584"/>
              <a:ext cx="44361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Bradley Hand" pitchFamily="2" charset="77"/>
                </a:rPr>
                <a:t>It took longer than we estimated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CD50CC-11C6-C243-F390-F3C1FDC92C9C}"/>
                </a:ext>
              </a:extLst>
            </p:cNvPr>
            <p:cNvSpPr/>
            <p:nvPr/>
          </p:nvSpPr>
          <p:spPr>
            <a:xfrm>
              <a:off x="2507810" y="1213164"/>
              <a:ext cx="4436198" cy="470420"/>
            </a:xfrm>
            <a:prstGeom prst="rect">
              <a:avLst/>
            </a:prstGeom>
            <a:solidFill>
              <a:srgbClr val="F290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Why is it Happening?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8C7EE6C-C2AF-83CE-C5C4-03DDF7FEE8C5}"/>
              </a:ext>
            </a:extLst>
          </p:cNvPr>
          <p:cNvSpPr txBox="1"/>
          <p:nvPr/>
        </p:nvSpPr>
        <p:spPr>
          <a:xfrm>
            <a:off x="5504507" y="6070820"/>
            <a:ext cx="319479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Root Cause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E660F1E-CC65-AC7D-C8C3-ACB88E057D02}"/>
              </a:ext>
            </a:extLst>
          </p:cNvPr>
          <p:cNvSpPr/>
          <p:nvPr/>
        </p:nvSpPr>
        <p:spPr>
          <a:xfrm rot="10800000">
            <a:off x="5278170" y="6112948"/>
            <a:ext cx="579422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1CC93CF-C460-F537-C942-2CA146698F3F}"/>
              </a:ext>
            </a:extLst>
          </p:cNvPr>
          <p:cNvSpPr/>
          <p:nvPr/>
        </p:nvSpPr>
        <p:spPr>
          <a:xfrm rot="5400000">
            <a:off x="2709655" y="1671327"/>
            <a:ext cx="22401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2ECFA7B-900A-DD2F-32B7-390278A6AB19}"/>
              </a:ext>
            </a:extLst>
          </p:cNvPr>
          <p:cNvSpPr/>
          <p:nvPr/>
        </p:nvSpPr>
        <p:spPr>
          <a:xfrm rot="5400000">
            <a:off x="2709655" y="2613787"/>
            <a:ext cx="22401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85B98B31-8E58-C55F-C2A2-F454CDBF4B03}"/>
              </a:ext>
            </a:extLst>
          </p:cNvPr>
          <p:cNvSpPr/>
          <p:nvPr/>
        </p:nvSpPr>
        <p:spPr>
          <a:xfrm rot="5400000">
            <a:off x="2709655" y="3556247"/>
            <a:ext cx="22401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5B94C6B-E123-B83A-3637-74B9489689E4}"/>
              </a:ext>
            </a:extLst>
          </p:cNvPr>
          <p:cNvSpPr/>
          <p:nvPr/>
        </p:nvSpPr>
        <p:spPr>
          <a:xfrm rot="5400000">
            <a:off x="2709655" y="4498707"/>
            <a:ext cx="22401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9E9C4586-5C58-73E3-80E6-D9FABB47197E}"/>
              </a:ext>
            </a:extLst>
          </p:cNvPr>
          <p:cNvSpPr/>
          <p:nvPr/>
        </p:nvSpPr>
        <p:spPr>
          <a:xfrm rot="5400000">
            <a:off x="2709655" y="5441166"/>
            <a:ext cx="22401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and drawn doodle people and cycle arrow illustration symbol for change or  rotation staff icon 4996632 Vector Art at Vecteezy">
            <a:extLst>
              <a:ext uri="{FF2B5EF4-FFF2-40B4-BE49-F238E27FC236}">
                <a16:creationId xmlns:a16="http://schemas.microsoft.com/office/drawing/2014/main" id="{CC7D0720-6A43-3E48-5E95-0F17A4113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t="16269" r="19540" b="19144"/>
          <a:stretch/>
        </p:blipFill>
        <p:spPr bwMode="auto">
          <a:xfrm>
            <a:off x="5208535" y="3177900"/>
            <a:ext cx="3010837" cy="28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ack and white frame&#10;&#10;Description automatically generated">
            <a:extLst>
              <a:ext uri="{FF2B5EF4-FFF2-40B4-BE49-F238E27FC236}">
                <a16:creationId xmlns:a16="http://schemas.microsoft.com/office/drawing/2014/main" id="{3EC8D31E-3C19-945F-75A7-6F8A34B5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85" y="20552"/>
            <a:ext cx="9171569" cy="6837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1878495" y="2639291"/>
            <a:ext cx="5387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When is the last time you rotated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B2C36-6DE4-6CA6-4E9C-3261EAB59DF2}"/>
              </a:ext>
            </a:extLst>
          </p:cNvPr>
          <p:cNvSpPr txBox="1"/>
          <p:nvPr/>
        </p:nvSpPr>
        <p:spPr>
          <a:xfrm>
            <a:off x="6223960" y="4405675"/>
            <a:ext cx="1232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Marker Felt Thin" panose="02000400000000000000" pitchFamily="2" charset="77"/>
              </a:rPr>
              <a:t>Rotate </a:t>
            </a:r>
          </a:p>
          <a:p>
            <a:pPr algn="ctr"/>
            <a:r>
              <a:rPr lang="en-US" dirty="0">
                <a:solidFill>
                  <a:schemeClr val="accent6"/>
                </a:solidFill>
                <a:latin typeface="Marker Felt Thin" panose="02000400000000000000" pitchFamily="2" charset="77"/>
              </a:rPr>
              <a:t>Frequently!</a:t>
            </a:r>
          </a:p>
        </p:txBody>
      </p:sp>
      <p:sp>
        <p:nvSpPr>
          <p:cNvPr id="2" name="PASS">
            <a:extLst>
              <a:ext uri="{FF2B5EF4-FFF2-40B4-BE49-F238E27FC236}">
                <a16:creationId xmlns:a16="http://schemas.microsoft.com/office/drawing/2014/main" id="{83A0A341-6269-991A-00DE-772C49ED9A58}"/>
              </a:ext>
            </a:extLst>
          </p:cNvPr>
          <p:cNvSpPr txBox="1"/>
          <p:nvPr/>
        </p:nvSpPr>
        <p:spPr>
          <a:xfrm>
            <a:off x="5065864" y="5146620"/>
            <a:ext cx="1158096" cy="27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Talker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" name="PASS">
            <a:extLst>
              <a:ext uri="{FF2B5EF4-FFF2-40B4-BE49-F238E27FC236}">
                <a16:creationId xmlns:a16="http://schemas.microsoft.com/office/drawing/2014/main" id="{5E385641-38AF-52DD-EE60-5873996A6B98}"/>
              </a:ext>
            </a:extLst>
          </p:cNvPr>
          <p:cNvSpPr txBox="1"/>
          <p:nvPr/>
        </p:nvSpPr>
        <p:spPr>
          <a:xfrm>
            <a:off x="6745757" y="4197055"/>
            <a:ext cx="1158096" cy="27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Typer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6" name="PASS">
            <a:extLst>
              <a:ext uri="{FF2B5EF4-FFF2-40B4-BE49-F238E27FC236}">
                <a16:creationId xmlns:a16="http://schemas.microsoft.com/office/drawing/2014/main" id="{0A4AD146-6CA2-CFF9-8D77-3FBF1C1302F6}"/>
              </a:ext>
            </a:extLst>
          </p:cNvPr>
          <p:cNvSpPr txBox="1"/>
          <p:nvPr/>
        </p:nvSpPr>
        <p:spPr>
          <a:xfrm>
            <a:off x="6839994" y="5931216"/>
            <a:ext cx="1158096" cy="27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Observer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071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ack and white frame&#10;&#10;Description automatically generated">
            <a:extLst>
              <a:ext uri="{FF2B5EF4-FFF2-40B4-BE49-F238E27FC236}">
                <a16:creationId xmlns:a16="http://schemas.microsoft.com/office/drawing/2014/main" id="{2D5C61C6-F215-D448-50BB-7543B613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85" y="20552"/>
            <a:ext cx="9171569" cy="6837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0B8D4-530B-FFD9-3E24-936C15CE08BE}"/>
              </a:ext>
            </a:extLst>
          </p:cNvPr>
          <p:cNvSpPr txBox="1"/>
          <p:nvPr/>
        </p:nvSpPr>
        <p:spPr>
          <a:xfrm>
            <a:off x="2722658" y="582042"/>
            <a:ext cx="407705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Rotation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E6190-53E5-8E55-7918-061D12C6C99E}"/>
              </a:ext>
            </a:extLst>
          </p:cNvPr>
          <p:cNvSpPr txBox="1"/>
          <p:nvPr/>
        </p:nvSpPr>
        <p:spPr>
          <a:xfrm>
            <a:off x="1254154" y="4221028"/>
            <a:ext cx="13883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On Task</a:t>
            </a:r>
            <a:endParaRPr lang="en-US" sz="2800" b="1" dirty="0">
              <a:solidFill>
                <a:srgbClr val="0000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46A3F-8FA4-8AAF-6B8D-6C9ECCF9C7BB}"/>
              </a:ext>
            </a:extLst>
          </p:cNvPr>
          <p:cNvSpPr txBox="1"/>
          <p:nvPr/>
        </p:nvSpPr>
        <p:spPr>
          <a:xfrm>
            <a:off x="3927821" y="4221028"/>
            <a:ext cx="1476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On Time</a:t>
            </a:r>
            <a:endParaRPr lang="en-US" sz="2800" b="1" dirty="0">
              <a:solidFill>
                <a:srgbClr val="0000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726E3-FE91-6D04-FF91-DC2C898C9F90}"/>
              </a:ext>
            </a:extLst>
          </p:cNvPr>
          <p:cNvSpPr txBox="1"/>
          <p:nvPr/>
        </p:nvSpPr>
        <p:spPr>
          <a:xfrm>
            <a:off x="6377731" y="4221028"/>
            <a:ext cx="13883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On Idea</a:t>
            </a:r>
            <a:endParaRPr lang="en-US" sz="2800" b="1" dirty="0">
              <a:solidFill>
                <a:srgbClr val="0000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148" name="Picture 4" descr="Premium Vector | Icon ok checkmark green tick sign check mark box correct">
            <a:extLst>
              <a:ext uri="{FF2B5EF4-FFF2-40B4-BE49-F238E27FC236}">
                <a16:creationId xmlns:a16="http://schemas.microsoft.com/office/drawing/2014/main" id="{DE88C1A1-074F-E1EB-6B04-5728B3DE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28" y="2190130"/>
            <a:ext cx="1598903" cy="159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C19ED-62F8-9372-4B22-B4116934048C}"/>
              </a:ext>
            </a:extLst>
          </p:cNvPr>
          <p:cNvSpPr txBox="1"/>
          <p:nvPr/>
        </p:nvSpPr>
        <p:spPr>
          <a:xfrm rot="20842459">
            <a:off x="1087457" y="3538966"/>
            <a:ext cx="182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Test Complete</a:t>
            </a:r>
          </a:p>
        </p:txBody>
      </p:sp>
      <p:pic>
        <p:nvPicPr>
          <p:cNvPr id="6154" name="Picture 10" descr="5 Minute Countdown Images – Browse 9,154 Stock Photos, Vectors, and Video |  Adobe Stock">
            <a:extLst>
              <a:ext uri="{FF2B5EF4-FFF2-40B4-BE49-F238E27FC236}">
                <a16:creationId xmlns:a16="http://schemas.microsoft.com/office/drawing/2014/main" id="{49431862-0BB1-AB31-4DD0-5A8DEFB95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31" y="2190130"/>
            <a:ext cx="1797866" cy="179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D892F-49A7-E900-A140-08BA965DBB49}"/>
              </a:ext>
            </a:extLst>
          </p:cNvPr>
          <p:cNvCxnSpPr>
            <a:cxnSpLocks/>
          </p:cNvCxnSpPr>
          <p:nvPr/>
        </p:nvCxnSpPr>
        <p:spPr>
          <a:xfrm>
            <a:off x="3238153" y="1189176"/>
            <a:ext cx="0" cy="4050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0234AE-0FBA-57DC-0A5F-79E20D5C67D1}"/>
              </a:ext>
            </a:extLst>
          </p:cNvPr>
          <p:cNvCxnSpPr>
            <a:cxnSpLocks/>
          </p:cNvCxnSpPr>
          <p:nvPr/>
        </p:nvCxnSpPr>
        <p:spPr>
          <a:xfrm>
            <a:off x="5999529" y="1189176"/>
            <a:ext cx="0" cy="4050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850D270F-A529-61B1-04DA-180348A1487F}"/>
              </a:ext>
            </a:extLst>
          </p:cNvPr>
          <p:cNvSpPr/>
          <p:nvPr/>
        </p:nvSpPr>
        <p:spPr>
          <a:xfrm>
            <a:off x="6434262" y="2897857"/>
            <a:ext cx="1627441" cy="844126"/>
          </a:xfrm>
          <a:prstGeom prst="wedgeEllipseCallou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Let’s try…</a:t>
            </a:r>
          </a:p>
        </p:txBody>
      </p:sp>
    </p:spTree>
    <p:extLst>
      <p:ext uri="{BB962C8B-B14F-4D97-AF65-F5344CB8AC3E}">
        <p14:creationId xmlns:p14="http://schemas.microsoft.com/office/powerpoint/2010/main" val="141573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E6A305E-6B88-ABF9-ACBC-1429ABF74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79"/>
          <a:stretch/>
        </p:blipFill>
        <p:spPr bwMode="auto">
          <a:xfrm>
            <a:off x="0" y="1"/>
            <a:ext cx="46292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2742524" y="1905506"/>
            <a:ext cx="53870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Charmonman" pitchFamily="2" charset="-34"/>
                <a:cs typeface="Charmonman" pitchFamily="2" charset="-34"/>
              </a:rPr>
              <a:t>Kindness</a:t>
            </a:r>
          </a:p>
          <a:p>
            <a:pPr algn="ctr"/>
            <a:r>
              <a:rPr lang="en-US" sz="4800" dirty="0">
                <a:latin typeface="Charmonman" pitchFamily="2" charset="-34"/>
                <a:cs typeface="Charmonman" pitchFamily="2" charset="-34"/>
              </a:rPr>
              <a:t>Consideration</a:t>
            </a:r>
          </a:p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harmonman" pitchFamily="2" charset="-34"/>
                <a:cs typeface="Charmonman" pitchFamily="2" charset="-34"/>
              </a:rPr>
              <a:t>and</a:t>
            </a:r>
            <a:r>
              <a:rPr lang="en-US" sz="4800" dirty="0">
                <a:latin typeface="Charmonman" pitchFamily="2" charset="-34"/>
                <a:cs typeface="Charmonman" pitchFamily="2" charset="-34"/>
              </a:rPr>
              <a:t> </a:t>
            </a:r>
          </a:p>
          <a:p>
            <a:pPr algn="ctr"/>
            <a:r>
              <a:rPr lang="en-US" sz="4800" dirty="0">
                <a:latin typeface="Charmonman" pitchFamily="2" charset="-34"/>
                <a:cs typeface="Charmonman" pitchFamily="2" charset="-34"/>
              </a:rPr>
              <a:t>Respect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8AE25-368B-6E14-8BD7-841CB092A096}"/>
              </a:ext>
            </a:extLst>
          </p:cNvPr>
          <p:cNvSpPr txBox="1"/>
          <p:nvPr/>
        </p:nvSpPr>
        <p:spPr>
          <a:xfrm>
            <a:off x="4974669" y="5291353"/>
            <a:ext cx="4077054" cy="15081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Elephant Pro" pitchFamily="2" charset="0"/>
              </a:rPr>
              <a:t>Working Agreements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harmonman" pitchFamily="2" charset="-34"/>
                <a:cs typeface="Charmonman" pitchFamily="2" charset="-34"/>
              </a:rPr>
              <a:t>Make for better pairs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chocib Script Latin Pro" panose="02000503000000020003" pitchFamily="2" charset="77"/>
                <a:cs typeface="Charmonman" pitchFamily="2" charset="-34"/>
              </a:rPr>
              <a:t>&amp;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harmonman" pitchFamily="2" charset="-34"/>
                <a:cs typeface="Charmonman" pitchFamily="2" charset="-34"/>
              </a:rPr>
              <a:t> mobs</a:t>
            </a:r>
            <a:endParaRPr lang="en-US" sz="4000" dirty="0">
              <a:latin typeface="Charmonman" pitchFamily="2" charset="-34"/>
              <a:cs typeface="Charmonma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931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7029</TotalTime>
  <Words>781</Words>
  <Application>Microsoft Macintosh PowerPoint</Application>
  <PresentationFormat>Letter Paper (8.5x11 in)</PresentationFormat>
  <Paragraphs>217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9" baseType="lpstr">
      <vt:lpstr>-apple-system</vt:lpstr>
      <vt:lpstr>Abadi MT Condensed Light</vt:lpstr>
      <vt:lpstr>Annai MN</vt:lpstr>
      <vt:lpstr>Arial</vt:lpstr>
      <vt:lpstr>Arial Black</vt:lpstr>
      <vt:lpstr>Bradley Hand</vt:lpstr>
      <vt:lpstr>Calibri</vt:lpstr>
      <vt:lpstr>Calibri Light</vt:lpstr>
      <vt:lpstr>Cavolini</vt:lpstr>
      <vt:lpstr>Charmonman</vt:lpstr>
      <vt:lpstr>Cochocib Script Latin Pro</vt:lpstr>
      <vt:lpstr>Comic Sans MS</vt:lpstr>
      <vt:lpstr>Courier New</vt:lpstr>
      <vt:lpstr>Elephant Pro</vt:lpstr>
      <vt:lpstr>Fira Code</vt:lpstr>
      <vt:lpstr>Marker Felt Thin</vt:lpstr>
      <vt:lpstr>Stencil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Llewellyn Falco</dc:creator>
  <cp:lastModifiedBy>Llewellyn Falco</cp:lastModifiedBy>
  <cp:revision>62</cp:revision>
  <cp:lastPrinted>2023-11-01T05:11:23Z</cp:lastPrinted>
  <dcterms:created xsi:type="dcterms:W3CDTF">2022-08-26T05:21:33Z</dcterms:created>
  <dcterms:modified xsi:type="dcterms:W3CDTF">2023-11-02T00:54:34Z</dcterms:modified>
</cp:coreProperties>
</file>