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autoCompressPictures="0">
  <p:sldMasterIdLst>
    <p:sldMasterId id="2147483658" r:id="rId1"/>
  </p:sldMasterIdLst>
  <p:notesMasterIdLst>
    <p:notesMasterId r:id="rId9"/>
  </p:notesMasterIdLst>
  <p:sldIdLst>
    <p:sldId id="256" r:id="rId2"/>
    <p:sldId id="262" r:id="rId3"/>
    <p:sldId id="263" r:id="rId4"/>
    <p:sldId id="260" r:id="rId5"/>
    <p:sldId id="289" r:id="rId6"/>
    <p:sldId id="288" r:id="rId7"/>
    <p:sldId id="278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3"/>
    <a:srgbClr val="00612B"/>
    <a:srgbClr val="851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7B76C27-B8ED-485F-B809-3D0CC19F9F6C}">
  <a:tblStyle styleId="{27B76C27-B8ED-485F-B809-3D0CC19F9F6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746"/>
    <p:restoredTop sz="94694"/>
  </p:normalViewPr>
  <p:slideViewPr>
    <p:cSldViewPr snapToGrid="0" snapToObjects="1">
      <p:cViewPr varScale="1">
        <p:scale>
          <a:sx n="161" d="100"/>
          <a:sy n="161" d="100"/>
        </p:scale>
        <p:origin x="5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93142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32336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82974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000000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768800" y="1991813"/>
            <a:ext cx="5606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1619700" y="1583344"/>
            <a:ext cx="590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1619700" y="2840060"/>
            <a:ext cx="5904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Playfair Display"/>
              <a:buNone/>
              <a:defRPr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hite" type="blank">
  <p:cSld name="BLANK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4136250" y="1321393"/>
            <a:ext cx="871500" cy="868800"/>
          </a:xfrm>
          <a:prstGeom prst="ellipse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1659150" y="2161800"/>
            <a:ext cx="58257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algn="ctr" rtl="0">
              <a:spcBef>
                <a:spcPts val="600"/>
              </a:spcBef>
              <a:spcAft>
                <a:spcPts val="0"/>
              </a:spcAft>
              <a:buSzPts val="2000"/>
              <a:buChar char="▣"/>
              <a:defRPr i="1"/>
            </a:lvl1pPr>
            <a:lvl2pPr marL="914400" lvl="1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i="1"/>
            </a:lvl2pPr>
            <a:lvl3pPr marL="1371600" lvl="2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i="1"/>
            </a:lvl3pPr>
            <a:lvl4pPr marL="1828800" lvl="3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i="1"/>
            </a:lvl4pPr>
            <a:lvl5pPr marL="2286000" lvl="4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i="1"/>
            </a:lvl5pPr>
            <a:lvl6pPr marL="2743200" lvl="5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i="1"/>
            </a:lvl6pPr>
            <a:lvl7pPr marL="3200400" lvl="6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i="1"/>
            </a:lvl7pPr>
            <a:lvl8pPr marL="3657600" lvl="7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i="1"/>
            </a:lvl8pPr>
            <a:lvl9pPr marL="4114800" lvl="8" indent="-355600" algn="ctr">
              <a:spcBef>
                <a:spcPts val="0"/>
              </a:spcBef>
              <a:spcAft>
                <a:spcPts val="0"/>
              </a:spcAft>
              <a:buSzPts val="2000"/>
              <a:buChar char="■"/>
              <a:defRPr i="1"/>
            </a:lvl9pPr>
          </a:lstStyle>
          <a:p>
            <a:endParaRPr/>
          </a:p>
        </p:txBody>
      </p:sp>
      <p:sp>
        <p:nvSpPr>
          <p:cNvPr id="20" name="Google Shape;20;p4"/>
          <p:cNvSpPr txBox="1"/>
          <p:nvPr/>
        </p:nvSpPr>
        <p:spPr>
          <a:xfrm>
            <a:off x="3593400" y="1391925"/>
            <a:ext cx="1957200" cy="5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B7B7B7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“</a:t>
            </a:r>
            <a:endParaRPr sz="6000">
              <a:solidFill>
                <a:srgbClr val="B7B7B7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03749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black">
  <p:cSld name="Blank black">
    <p:bg>
      <p:bgPr>
        <a:solidFill>
          <a:srgbClr val="000000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2328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highlight>
                  <a:srgbClr val="F3F3F3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body" idx="1"/>
          </p:nvPr>
        </p:nvSpPr>
        <p:spPr>
          <a:xfrm>
            <a:off x="970212" y="1200150"/>
            <a:ext cx="3496500" cy="294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▣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2"/>
          </p:nvPr>
        </p:nvSpPr>
        <p:spPr>
          <a:xfrm>
            <a:off x="4677288" y="1200150"/>
            <a:ext cx="3496500" cy="294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▣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82107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222625" y="226575"/>
            <a:ext cx="8698800" cy="4690200"/>
          </a:xfrm>
          <a:prstGeom prst="rect">
            <a:avLst/>
          </a:prstGeom>
          <a:noFill/>
          <a:ln w="28575" cap="flat" cmpd="sng">
            <a:solidFill>
              <a:srgbClr val="D9D9D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;p1"/>
          <p:cNvSpPr/>
          <p:nvPr/>
        </p:nvSpPr>
        <p:spPr>
          <a:xfrm>
            <a:off x="288000" y="288125"/>
            <a:ext cx="8567700" cy="45672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body" idx="1"/>
          </p:nvPr>
        </p:nvSpPr>
        <p:spPr>
          <a:xfrm>
            <a:off x="1251600" y="1272975"/>
            <a:ext cx="6640800" cy="30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▣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lvl="1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lvl="2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lvl="3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lvl="4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lvl="5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lvl="6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lvl="7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lvl="8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6" r:id="rId3"/>
    <p:sldLayoutId id="2147483659" r:id="rId4"/>
    <p:sldLayoutId id="2147483660" r:id="rId5"/>
    <p:sldLayoutId id="2147483662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7" Type="http://schemas.microsoft.com/office/2007/relationships/hdphoto" Target="../media/hdphoto2.wd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ctrTitle"/>
          </p:nvPr>
        </p:nvSpPr>
        <p:spPr>
          <a:xfrm>
            <a:off x="1768800" y="1991813"/>
            <a:ext cx="5606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Refactoring to </a:t>
            </a:r>
            <a:br>
              <a:rPr lang="en-US" dirty="0"/>
            </a:br>
            <a:r>
              <a:rPr lang="en-US" dirty="0"/>
              <a:t>Cleaner Code</a:t>
            </a:r>
          </a:p>
        </p:txBody>
      </p:sp>
      <p:sp>
        <p:nvSpPr>
          <p:cNvPr id="3" name="Google Shape;75;p15">
            <a:extLst>
              <a:ext uri="{FF2B5EF4-FFF2-40B4-BE49-F238E27FC236}">
                <a16:creationId xmlns:a16="http://schemas.microsoft.com/office/drawing/2014/main" id="{AEF1A622-3913-FE4B-8C46-80FD1F83D1BD}"/>
              </a:ext>
            </a:extLst>
          </p:cNvPr>
          <p:cNvSpPr txBox="1">
            <a:spLocks/>
          </p:cNvSpPr>
          <p:nvPr/>
        </p:nvSpPr>
        <p:spPr>
          <a:xfrm>
            <a:off x="3424646" y="3151613"/>
            <a:ext cx="4240411" cy="78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Playfair Display"/>
              </a:rPr>
              <a:t>with @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Playfair Display"/>
              </a:rPr>
              <a:t>Jay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Playfair Display"/>
              </a:rPr>
              <a:t>Bazuzi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Playfair Display"/>
              </a:rPr>
              <a:t> </a:t>
            </a:r>
          </a:p>
          <a:p>
            <a:pPr algn="r"/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Playfair Display"/>
              </a:rPr>
              <a:t>&amp; @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Playfair Display"/>
                <a:sym typeface="Playfair Display"/>
              </a:rPr>
              <a:t>Llewellyn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Playfair Display"/>
                <a:sym typeface="Playfair Display"/>
              </a:rPr>
              <a:t>Falco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ctrTitle" idx="4294967295"/>
          </p:nvPr>
        </p:nvSpPr>
        <p:spPr>
          <a:xfrm>
            <a:off x="1620900" y="2199075"/>
            <a:ext cx="5902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i="1" dirty="0">
                <a:solidFill>
                  <a:srgbClr val="FFFFFF"/>
                </a:solidFill>
              </a:rPr>
              <a:t>Better Games</a:t>
            </a:r>
            <a:endParaRPr sz="6000" i="1" dirty="0">
              <a:solidFill>
                <a:srgbClr val="FFFFFF"/>
              </a:solidFill>
            </a:endParaRPr>
          </a:p>
        </p:txBody>
      </p:sp>
      <p:sp>
        <p:nvSpPr>
          <p:cNvPr id="95" name="Google Shape;95;p18"/>
          <p:cNvSpPr txBox="1">
            <a:spLocks noGrp="1"/>
          </p:cNvSpPr>
          <p:nvPr>
            <p:ph type="subTitle" idx="4294967295"/>
          </p:nvPr>
        </p:nvSpPr>
        <p:spPr>
          <a:xfrm>
            <a:off x="1620900" y="3284340"/>
            <a:ext cx="59022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buNone/>
            </a:pPr>
            <a:r>
              <a:rPr lang="en" dirty="0">
                <a:solidFill>
                  <a:srgbClr val="FFFFFF"/>
                </a:solidFill>
              </a:rPr>
              <a:t>We work at an online game company that wants to improve the </a:t>
            </a:r>
            <a:r>
              <a:rPr lang="en-US" dirty="0">
                <a:solidFill>
                  <a:srgbClr val="FFFFFF"/>
                </a:solidFill>
              </a:rPr>
              <a:t>yatzy experience.</a:t>
            </a:r>
          </a:p>
          <a:p>
            <a:pPr marL="0" lvl="0" indent="0" algn="ctr">
              <a:buNone/>
            </a:pPr>
            <a:r>
              <a:rPr lang="en-US" dirty="0">
                <a:solidFill>
                  <a:srgbClr val="FFFFFF"/>
                </a:solidFill>
              </a:rPr>
              <a:t>Our product owner </a:t>
            </a:r>
            <a:r>
              <a:rPr lang="en-US" b="1" dirty="0">
                <a:solidFill>
                  <a:srgbClr val="FFFFFF"/>
                </a:solidFill>
              </a:rPr>
              <a:t>‘has a few ideas’ </a:t>
            </a:r>
            <a:r>
              <a:rPr lang="en-US" dirty="0">
                <a:solidFill>
                  <a:srgbClr val="FFFFFF"/>
                </a:solidFill>
              </a:rPr>
              <a:t>and we want to make the code flexible to try things out</a:t>
            </a:r>
          </a:p>
          <a:p>
            <a:pPr marL="0" lvl="0" indent="0" algn="ctr">
              <a:buNone/>
            </a:pPr>
            <a:endParaRPr dirty="0">
              <a:solidFill>
                <a:srgbClr val="FFFFFF"/>
              </a:solidFill>
            </a:endParaRPr>
          </a:p>
        </p:txBody>
      </p:sp>
      <p:sp>
        <p:nvSpPr>
          <p:cNvPr id="96" name="Google Shape;96;p18"/>
          <p:cNvSpPr/>
          <p:nvPr/>
        </p:nvSpPr>
        <p:spPr>
          <a:xfrm>
            <a:off x="3935896" y="922408"/>
            <a:ext cx="1272208" cy="1273222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390;p37">
            <a:extLst>
              <a:ext uri="{FF2B5EF4-FFF2-40B4-BE49-F238E27FC236}">
                <a16:creationId xmlns:a16="http://schemas.microsoft.com/office/drawing/2014/main" id="{BF657C25-24DB-D44A-9D1C-8CD51D24D7D6}"/>
              </a:ext>
            </a:extLst>
          </p:cNvPr>
          <p:cNvSpPr/>
          <p:nvPr/>
        </p:nvSpPr>
        <p:spPr>
          <a:xfrm>
            <a:off x="4112094" y="1099113"/>
            <a:ext cx="919812" cy="919812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1490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>
            <a:spLocks noGrp="1"/>
          </p:cNvSpPr>
          <p:nvPr>
            <p:ph type="body" idx="2"/>
          </p:nvPr>
        </p:nvSpPr>
        <p:spPr>
          <a:xfrm>
            <a:off x="4677289" y="1733383"/>
            <a:ext cx="3496500" cy="19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b="1" i="1" dirty="0">
                <a:latin typeface="Playfair Display"/>
                <a:ea typeface="Playfair Display"/>
                <a:cs typeface="Playfair Display"/>
                <a:sym typeface="Playfair Display"/>
              </a:rPr>
              <a:t>Change</a:t>
            </a:r>
            <a:endParaRPr b="1"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lang="en" b="1"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Change how you use code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Change what the code does</a:t>
            </a:r>
          </a:p>
        </p:txBody>
      </p:sp>
      <p:sp>
        <p:nvSpPr>
          <p:cNvPr id="112" name="Google Shape;112;p19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110" name="Google Shape;110;p19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dirty="0"/>
              <a:t>Why we Refactor?</a:t>
            </a:r>
            <a:endParaRPr dirty="0"/>
          </a:p>
        </p:txBody>
      </p:sp>
      <p:sp>
        <p:nvSpPr>
          <p:cNvPr id="109" name="Google Shape;109;p19"/>
          <p:cNvSpPr txBox="1">
            <a:spLocks noGrp="1"/>
          </p:cNvSpPr>
          <p:nvPr>
            <p:ph type="body" idx="1"/>
          </p:nvPr>
        </p:nvSpPr>
        <p:spPr>
          <a:xfrm>
            <a:off x="801150" y="1733383"/>
            <a:ext cx="3496500" cy="19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b="1" i="1" dirty="0">
                <a:latin typeface="Playfair Display"/>
                <a:ea typeface="Playfair Display"/>
                <a:cs typeface="Playfair Display"/>
                <a:sym typeface="Playfair Display"/>
              </a:rPr>
              <a:t>Insights</a:t>
            </a:r>
            <a:endParaRPr sz="2400" b="1" i="1" dirty="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Gain an insight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Record an insight</a:t>
            </a:r>
            <a:endParaRPr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5A3AAC8-D2C8-2147-8E05-86D74E562804}"/>
              </a:ext>
            </a:extLst>
          </p:cNvPr>
          <p:cNvCxnSpPr>
            <a:cxnSpLocks/>
          </p:cNvCxnSpPr>
          <p:nvPr/>
        </p:nvCxnSpPr>
        <p:spPr>
          <a:xfrm>
            <a:off x="4572000" y="946205"/>
            <a:ext cx="0" cy="37053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oogle Shape;378;p37">
            <a:extLst>
              <a:ext uri="{FF2B5EF4-FFF2-40B4-BE49-F238E27FC236}">
                <a16:creationId xmlns:a16="http://schemas.microsoft.com/office/drawing/2014/main" id="{F75B2BDF-0577-0047-8271-5962DE0F624C}"/>
              </a:ext>
            </a:extLst>
          </p:cNvPr>
          <p:cNvGrpSpPr/>
          <p:nvPr/>
        </p:nvGrpSpPr>
        <p:grpSpPr>
          <a:xfrm rot="1160667">
            <a:off x="7926046" y="3269596"/>
            <a:ext cx="366458" cy="366437"/>
            <a:chOff x="1923675" y="1633650"/>
            <a:chExt cx="436000" cy="435975"/>
          </a:xfrm>
        </p:grpSpPr>
        <p:sp>
          <p:nvSpPr>
            <p:cNvPr id="11" name="Google Shape;379;p37">
              <a:extLst>
                <a:ext uri="{FF2B5EF4-FFF2-40B4-BE49-F238E27FC236}">
                  <a16:creationId xmlns:a16="http://schemas.microsoft.com/office/drawing/2014/main" id="{AA8E83A7-674F-2F43-9BFD-2DA9DB6C4FE3}"/>
                </a:ext>
              </a:extLst>
            </p:cNvPr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80;p37">
              <a:extLst>
                <a:ext uri="{FF2B5EF4-FFF2-40B4-BE49-F238E27FC236}">
                  <a16:creationId xmlns:a16="http://schemas.microsoft.com/office/drawing/2014/main" id="{68F6B620-CDD9-0F4D-A5C6-2AD855AE3C4F}"/>
                </a:ext>
              </a:extLst>
            </p:cNvPr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81;p37">
              <a:extLst>
                <a:ext uri="{FF2B5EF4-FFF2-40B4-BE49-F238E27FC236}">
                  <a16:creationId xmlns:a16="http://schemas.microsoft.com/office/drawing/2014/main" id="{4066391E-F8B1-544B-9DC8-D48769E98CCD}"/>
                </a:ext>
              </a:extLst>
            </p:cNvPr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82;p37">
              <a:extLst>
                <a:ext uri="{FF2B5EF4-FFF2-40B4-BE49-F238E27FC236}">
                  <a16:creationId xmlns:a16="http://schemas.microsoft.com/office/drawing/2014/main" id="{50E7A8CA-E64E-5341-8526-F29EA298609D}"/>
                </a:ext>
              </a:extLst>
            </p:cNvPr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83;p37">
              <a:extLst>
                <a:ext uri="{FF2B5EF4-FFF2-40B4-BE49-F238E27FC236}">
                  <a16:creationId xmlns:a16="http://schemas.microsoft.com/office/drawing/2014/main" id="{1B2C0EE8-AE4A-ED42-9CE4-A0F3F0186893}"/>
                </a:ext>
              </a:extLst>
            </p:cNvPr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84;p37">
              <a:extLst>
                <a:ext uri="{FF2B5EF4-FFF2-40B4-BE49-F238E27FC236}">
                  <a16:creationId xmlns:a16="http://schemas.microsoft.com/office/drawing/2014/main" id="{25E0074C-6C1B-1843-BB47-5AD0C85CAE4C}"/>
                </a:ext>
              </a:extLst>
            </p:cNvPr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734602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body" idx="1"/>
          </p:nvPr>
        </p:nvSpPr>
        <p:spPr>
          <a:xfrm>
            <a:off x="1659150" y="2161800"/>
            <a:ext cx="58257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6184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65887-7EDE-BF42-81E2-5014E71EDE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62B44D-FD64-7B45-B51F-433173CCF1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B41BA1-CC34-CC4F-8534-0C378614DC6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59804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A745FB0-6233-4A49-80AE-9C3E66182C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63" t="3338" r="7014" b="9175"/>
          <a:stretch/>
        </p:blipFill>
        <p:spPr>
          <a:xfrm>
            <a:off x="6933537" y="381224"/>
            <a:ext cx="1796995" cy="23985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0B634A8-9F2A-644D-BA1A-47F1009498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Home 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FDC801-4617-434F-8E0F-C9A072A721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Draw 6 test scenarios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003388-39EB-0447-8ECF-6CFF2E10ECF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58048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4"/>
          <p:cNvSpPr txBox="1">
            <a:spLocks noGrp="1"/>
          </p:cNvSpPr>
          <p:nvPr>
            <p:ph type="ctrTitle" idx="4294967295"/>
          </p:nvPr>
        </p:nvSpPr>
        <p:spPr>
          <a:xfrm>
            <a:off x="1802250" y="1749319"/>
            <a:ext cx="5539500" cy="35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i="1" dirty="0">
                <a:solidFill>
                  <a:srgbClr val="999999"/>
                </a:solidFill>
              </a:rPr>
              <a:t>thanks!</a:t>
            </a:r>
            <a:endParaRPr sz="2400" i="1" dirty="0">
              <a:solidFill>
                <a:srgbClr val="999999"/>
              </a:solidFill>
            </a:endParaRPr>
          </a:p>
        </p:txBody>
      </p:sp>
      <p:sp>
        <p:nvSpPr>
          <p:cNvPr id="279" name="Google Shape;279;p34"/>
          <p:cNvSpPr txBox="1">
            <a:spLocks noGrp="1"/>
          </p:cNvSpPr>
          <p:nvPr>
            <p:ph type="subTitle" idx="4294967295"/>
          </p:nvPr>
        </p:nvSpPr>
        <p:spPr>
          <a:xfrm>
            <a:off x="1802250" y="1945013"/>
            <a:ext cx="5539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800" dirty="0">
                <a:latin typeface="Playfair Display"/>
                <a:ea typeface="Playfair Display"/>
                <a:cs typeface="Playfair Display"/>
                <a:sym typeface="Playfair Display"/>
              </a:rPr>
              <a:t>Any questions?</a:t>
            </a:r>
            <a:endParaRPr sz="4800" dirty="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80" name="Google Shape;280;p34"/>
          <p:cNvSpPr txBox="1">
            <a:spLocks noGrp="1"/>
          </p:cNvSpPr>
          <p:nvPr>
            <p:ph type="body" idx="4294967295"/>
          </p:nvPr>
        </p:nvSpPr>
        <p:spPr>
          <a:xfrm>
            <a:off x="1722736" y="2892240"/>
            <a:ext cx="5539500" cy="10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Please connect through LinkedIn &amp; Twitter</a:t>
            </a:r>
            <a:endParaRPr sz="1800" dirty="0"/>
          </a:p>
        </p:txBody>
      </p:sp>
      <p:sp>
        <p:nvSpPr>
          <p:cNvPr id="286" name="Google Shape;286;p34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781BF57-A987-B740-91F1-963E6B7C5BD5}"/>
              </a:ext>
            </a:extLst>
          </p:cNvPr>
          <p:cNvSpPr/>
          <p:nvPr/>
        </p:nvSpPr>
        <p:spPr>
          <a:xfrm>
            <a:off x="6163212" y="4542979"/>
            <a:ext cx="2763898" cy="2704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6200" lvl="0">
              <a:lnSpc>
                <a:spcPct val="115000"/>
              </a:lnSpc>
              <a:spcBef>
                <a:spcPts val="600"/>
              </a:spcBef>
              <a:buClr>
                <a:srgbClr val="1D1D1B"/>
              </a:buClr>
              <a:buSzPts val="2400"/>
            </a:pPr>
            <a:r>
              <a:rPr lang="en-US" sz="1100" dirty="0">
                <a:solidFill>
                  <a:srgbClr val="1D1D1B"/>
                </a:solidFill>
              </a:rPr>
              <a:t>Presentation template by </a:t>
            </a:r>
            <a:r>
              <a:rPr lang="en-US" sz="1100" u="sng" dirty="0">
                <a:solidFill>
                  <a:srgbClr val="1D1D1B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SlidesCarnival</a:t>
            </a:r>
            <a:endParaRPr lang="en-US" sz="1100" dirty="0">
              <a:solidFill>
                <a:srgbClr val="1D1D1B"/>
              </a:solidFill>
            </a:endParaRPr>
          </a:p>
        </p:txBody>
      </p:sp>
      <p:pic>
        <p:nvPicPr>
          <p:cNvPr id="4" name="Picture 3" descr="A person wearing headphones&#10;&#10;Description automatically generated">
            <a:extLst>
              <a:ext uri="{FF2B5EF4-FFF2-40B4-BE49-F238E27FC236}">
                <a16:creationId xmlns:a16="http://schemas.microsoft.com/office/drawing/2014/main" id="{317CBFF4-A72E-7C44-833F-93D4F4D42065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grayscl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051438" y="512471"/>
            <a:ext cx="1192694" cy="1192694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F1F7DBC-3ECD-F241-BB8F-BF474A3429F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5511206" y="512471"/>
            <a:ext cx="1192694" cy="1192694"/>
          </a:xfrm>
          <a:prstGeom prst="ellipse">
            <a:avLst/>
          </a:prstGeom>
          <a:noFill/>
          <a:ln>
            <a:noFill/>
          </a:ln>
        </p:spPr>
      </p:pic>
      <p:sp>
        <p:nvSpPr>
          <p:cNvPr id="9" name="Google Shape;280;p34">
            <a:extLst>
              <a:ext uri="{FF2B5EF4-FFF2-40B4-BE49-F238E27FC236}">
                <a16:creationId xmlns:a16="http://schemas.microsoft.com/office/drawing/2014/main" id="{16D752B6-94C0-C046-8AA5-563C77D7A04E}"/>
              </a:ext>
            </a:extLst>
          </p:cNvPr>
          <p:cNvSpPr txBox="1">
            <a:spLocks/>
          </p:cNvSpPr>
          <p:nvPr/>
        </p:nvSpPr>
        <p:spPr>
          <a:xfrm>
            <a:off x="1516002" y="3395190"/>
            <a:ext cx="3207072" cy="100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▣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indent="0">
              <a:buFont typeface="PT Serif"/>
              <a:buNone/>
            </a:pPr>
            <a:r>
              <a:rPr lang="en-US" sz="1800" dirty="0"/>
              <a:t>@LlewellynFalco</a:t>
            </a:r>
          </a:p>
          <a:p>
            <a:pPr marL="0" indent="0">
              <a:buFont typeface="PT Serif"/>
              <a:buNone/>
            </a:pPr>
            <a:r>
              <a:rPr lang="en-US" sz="1800" dirty="0" err="1"/>
              <a:t>Llewellyn.Falco@gmail.com</a:t>
            </a:r>
            <a:endParaRPr lang="en-US" sz="1800" dirty="0"/>
          </a:p>
        </p:txBody>
      </p:sp>
      <p:sp>
        <p:nvSpPr>
          <p:cNvPr id="10" name="Google Shape;280;p34">
            <a:extLst>
              <a:ext uri="{FF2B5EF4-FFF2-40B4-BE49-F238E27FC236}">
                <a16:creationId xmlns:a16="http://schemas.microsoft.com/office/drawing/2014/main" id="{92211256-A6DF-7348-8B94-85589FD025EC}"/>
              </a:ext>
            </a:extLst>
          </p:cNvPr>
          <p:cNvSpPr txBox="1">
            <a:spLocks/>
          </p:cNvSpPr>
          <p:nvPr/>
        </p:nvSpPr>
        <p:spPr>
          <a:xfrm>
            <a:off x="4559676" y="3395190"/>
            <a:ext cx="3207072" cy="100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▣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indent="0" algn="r">
              <a:buFont typeface="PT Serif"/>
              <a:buNone/>
            </a:pPr>
            <a:r>
              <a:rPr lang="en-US" sz="1800" dirty="0"/>
              <a:t>@JayBazuzi</a:t>
            </a:r>
          </a:p>
          <a:p>
            <a:pPr marL="0" indent="0" algn="r">
              <a:buFont typeface="PT Serif"/>
              <a:buNone/>
            </a:pPr>
            <a:r>
              <a:rPr lang="en-US" sz="1800" dirty="0" err="1"/>
              <a:t>jay@bauzi.com</a:t>
            </a:r>
            <a:endParaRPr lang="en-US" sz="1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ortia template">
  <a:themeElements>
    <a:clrScheme name="Custom 347">
      <a:dk1>
        <a:srgbClr val="000000"/>
      </a:dk1>
      <a:lt1>
        <a:srgbClr val="FFFFFF"/>
      </a:lt1>
      <a:dk2>
        <a:srgbClr val="000000"/>
      </a:dk2>
      <a:lt2>
        <a:srgbClr val="F3F3F3"/>
      </a:lt2>
      <a:accent1>
        <a:srgbClr val="434343"/>
      </a:accent1>
      <a:accent2>
        <a:srgbClr val="999999"/>
      </a:accent2>
      <a:accent3>
        <a:srgbClr val="CCCCCC"/>
      </a:accent3>
      <a:accent4>
        <a:srgbClr val="4D5F6D"/>
      </a:accent4>
      <a:accent5>
        <a:srgbClr val="7F98AC"/>
      </a:accent5>
      <a:accent6>
        <a:srgbClr val="BCCEDB"/>
      </a:accent6>
      <a:hlink>
        <a:srgbClr val="1D1D1B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</TotalTime>
  <Words>131</Words>
  <Application>Microsoft Macintosh PowerPoint</Application>
  <PresentationFormat>On-screen Show (16:9)</PresentationFormat>
  <Paragraphs>33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Playfair Display</vt:lpstr>
      <vt:lpstr>PT Serif</vt:lpstr>
      <vt:lpstr>Portia template</vt:lpstr>
      <vt:lpstr>Refactoring to  Cleaner Code</vt:lpstr>
      <vt:lpstr>Better Games</vt:lpstr>
      <vt:lpstr>Why we Refactor?</vt:lpstr>
      <vt:lpstr>PowerPoint Presentation</vt:lpstr>
      <vt:lpstr>PowerPoint Presentation</vt:lpstr>
      <vt:lpstr>Home work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Driven Development Microskills</dc:title>
  <cp:lastModifiedBy>Llewellyn Falco</cp:lastModifiedBy>
  <cp:revision>34</cp:revision>
  <dcterms:modified xsi:type="dcterms:W3CDTF">2020-12-28T17:04:33Z</dcterms:modified>
</cp:coreProperties>
</file>