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6"/>
  </p:notesMasterIdLst>
  <p:sldIdLst>
    <p:sldId id="256" r:id="rId2"/>
    <p:sldId id="299" r:id="rId3"/>
    <p:sldId id="291" r:id="rId4"/>
    <p:sldId id="263" r:id="rId5"/>
    <p:sldId id="262" r:id="rId6"/>
    <p:sldId id="273" r:id="rId7"/>
    <p:sldId id="294" r:id="rId8"/>
    <p:sldId id="301" r:id="rId9"/>
    <p:sldId id="302" r:id="rId10"/>
    <p:sldId id="260" r:id="rId11"/>
    <p:sldId id="288" r:id="rId12"/>
    <p:sldId id="303" r:id="rId13"/>
    <p:sldId id="300" r:id="rId14"/>
    <p:sldId id="27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0"/>
    <p:restoredTop sz="94752"/>
  </p:normalViewPr>
  <p:slideViewPr>
    <p:cSldViewPr snapToGrid="0" snapToObjects="1">
      <p:cViewPr varScale="1">
        <p:scale>
          <a:sx n="204" d="100"/>
          <a:sy n="204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27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42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33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14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28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52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526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11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33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1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82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48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  <p:sldLayoutId id="2147483662" r:id="rId5"/>
    <p:sldLayoutId id="2147483663" r:id="rId6"/>
    <p:sldLayoutId id="214748366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Cleaner Code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Jay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</a:rPr>
              <a:t>Bazuzi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 </a:t>
            </a:r>
          </a:p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&amp;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  <a:sym typeface="Playfair Display"/>
              </a:rPr>
              <a:t>Llewellyn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  <a:sym typeface="Playfair Display"/>
              </a:rPr>
              <a:t>Falco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Instead of extending the system to add your feature,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extend it to add extendibility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and then plug in your feature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170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" b="69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Making </a:t>
            </a:r>
            <a:r>
              <a:rPr lang="en-US" dirty="0"/>
              <a:t>these </a:t>
            </a:r>
            <a:r>
              <a:rPr lang="en-US"/>
              <a:t>behaviors stick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222FE-0203-93E0-01C9-0058D7452F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6654E-10EC-73A5-7641-FE34427EC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2" t="8319" r="7162"/>
          <a:stretch/>
        </p:blipFill>
        <p:spPr>
          <a:xfrm>
            <a:off x="262394" y="268563"/>
            <a:ext cx="7205396" cy="46063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1266A2-F67B-4FEA-0479-6487B609853C}"/>
              </a:ext>
            </a:extLst>
          </p:cNvPr>
          <p:cNvSpPr/>
          <p:nvPr/>
        </p:nvSpPr>
        <p:spPr>
          <a:xfrm>
            <a:off x="5629523" y="4206240"/>
            <a:ext cx="3252083" cy="66869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94;p18">
            <a:extLst>
              <a:ext uri="{FF2B5EF4-FFF2-40B4-BE49-F238E27FC236}">
                <a16:creationId xmlns:a16="http://schemas.microsoft.com/office/drawing/2014/main" id="{C0C4E741-420E-957C-6922-C138F79DF5C2}"/>
              </a:ext>
            </a:extLst>
          </p:cNvPr>
          <p:cNvSpPr txBox="1">
            <a:spLocks/>
          </p:cNvSpPr>
          <p:nvPr/>
        </p:nvSpPr>
        <p:spPr>
          <a:xfrm>
            <a:off x="5498357" y="3905968"/>
            <a:ext cx="350652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6000" i="1" dirty="0">
                <a:solidFill>
                  <a:schemeClr val="accent1"/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50923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A6DB-88EF-BDD0-A8D6-34D64A1F3C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E34F3-57C9-A0D6-136B-1BF49BEED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330" y="330062"/>
            <a:ext cx="4583430" cy="4583430"/>
          </a:xfrm>
          <a:prstGeom prst="rect">
            <a:avLst/>
          </a:prstGeom>
        </p:spPr>
      </p:pic>
      <p:sp>
        <p:nvSpPr>
          <p:cNvPr id="8" name="Google Shape;94;p18">
            <a:extLst>
              <a:ext uri="{FF2B5EF4-FFF2-40B4-BE49-F238E27FC236}">
                <a16:creationId xmlns:a16="http://schemas.microsoft.com/office/drawing/2014/main" id="{D995F33E-400E-3311-77B2-EBF52344D314}"/>
              </a:ext>
            </a:extLst>
          </p:cNvPr>
          <p:cNvSpPr txBox="1">
            <a:spLocks/>
          </p:cNvSpPr>
          <p:nvPr/>
        </p:nvSpPr>
        <p:spPr>
          <a:xfrm>
            <a:off x="5172354" y="425935"/>
            <a:ext cx="350652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6000" i="1" dirty="0">
                <a:solidFill>
                  <a:schemeClr val="accent1"/>
                </a:solidFill>
              </a:rPr>
              <a:t>Resources</a:t>
            </a:r>
          </a:p>
        </p:txBody>
      </p:sp>
      <p:sp>
        <p:nvSpPr>
          <p:cNvPr id="9" name="Google Shape;94;p18">
            <a:extLst>
              <a:ext uri="{FF2B5EF4-FFF2-40B4-BE49-F238E27FC236}">
                <a16:creationId xmlns:a16="http://schemas.microsoft.com/office/drawing/2014/main" id="{E92DA370-BC20-2881-86F9-D3BA154B2AE4}"/>
              </a:ext>
            </a:extLst>
          </p:cNvPr>
          <p:cNvSpPr txBox="1">
            <a:spLocks/>
          </p:cNvSpPr>
          <p:nvPr/>
        </p:nvSpPr>
        <p:spPr>
          <a:xfrm>
            <a:off x="4715123" y="3649220"/>
            <a:ext cx="416595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github.com</a:t>
            </a:r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isidore</a:t>
            </a:r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/Talks/</a:t>
            </a:r>
          </a:p>
          <a:p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blob/master/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RefactoringToCleanerCode.md</a:t>
            </a:r>
            <a:endParaRPr lang="en-US" sz="1200" i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4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999999"/>
                </a:solidFill>
              </a:rPr>
              <a:t>thanks!</a:t>
            </a:r>
            <a:endParaRPr sz="2400" i="1" dirty="0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254034" y="2892240"/>
            <a:ext cx="6705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438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F7DBC-3ECD-F241-BB8F-BF474A342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511206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280;p34">
            <a:extLst>
              <a:ext uri="{FF2B5EF4-FFF2-40B4-BE49-F238E27FC236}">
                <a16:creationId xmlns:a16="http://schemas.microsoft.com/office/drawing/2014/main" id="{16D752B6-94C0-C046-8AA5-563C77D7A04E}"/>
              </a:ext>
            </a:extLst>
          </p:cNvPr>
          <p:cNvSpPr txBox="1">
            <a:spLocks/>
          </p:cNvSpPr>
          <p:nvPr/>
        </p:nvSpPr>
        <p:spPr>
          <a:xfrm>
            <a:off x="1516002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sz="1800" dirty="0"/>
              <a:t>@LlewellynFalco</a:t>
            </a:r>
          </a:p>
          <a:p>
            <a:pPr marL="0" indent="0">
              <a:buFont typeface="PT Serif"/>
              <a:buNone/>
            </a:pPr>
            <a:r>
              <a:rPr lang="en-US" sz="1800" dirty="0" err="1"/>
              <a:t>Llewellyn.Falco@gmail.com</a:t>
            </a:r>
            <a:endParaRPr lang="en-US" sz="1800" dirty="0"/>
          </a:p>
        </p:txBody>
      </p:sp>
      <p:sp>
        <p:nvSpPr>
          <p:cNvPr id="10" name="Google Shape;280;p34">
            <a:extLst>
              <a:ext uri="{FF2B5EF4-FFF2-40B4-BE49-F238E27FC236}">
                <a16:creationId xmlns:a16="http://schemas.microsoft.com/office/drawing/2014/main" id="{92211256-A6DF-7348-8B94-85589FD025EC}"/>
              </a:ext>
            </a:extLst>
          </p:cNvPr>
          <p:cNvSpPr txBox="1">
            <a:spLocks/>
          </p:cNvSpPr>
          <p:nvPr/>
        </p:nvSpPr>
        <p:spPr>
          <a:xfrm>
            <a:off x="4645959" y="3374652"/>
            <a:ext cx="3407463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@</a:t>
            </a:r>
            <a:r>
              <a:rPr lang="en-US" sz="1800" dirty="0" err="1"/>
              <a:t>JayBazuzi@mastodon.online</a:t>
            </a:r>
            <a:endParaRPr lang="en-US" sz="1800" dirty="0"/>
          </a:p>
          <a:p>
            <a:pPr marL="0" indent="0" algn="r">
              <a:buFont typeface="PT Serif"/>
              <a:buNone/>
            </a:pPr>
            <a:r>
              <a:rPr lang="en-US" sz="1800" dirty="0" err="1"/>
              <a:t>jay@bazuzi.com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A6DB-88EF-BDD0-A8D6-34D64A1F3C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E34F3-57C9-A0D6-136B-1BF49BEED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330" y="330062"/>
            <a:ext cx="4583430" cy="4583430"/>
          </a:xfrm>
          <a:prstGeom prst="rect">
            <a:avLst/>
          </a:prstGeom>
        </p:spPr>
      </p:pic>
      <p:sp>
        <p:nvSpPr>
          <p:cNvPr id="8" name="Google Shape;94;p18">
            <a:extLst>
              <a:ext uri="{FF2B5EF4-FFF2-40B4-BE49-F238E27FC236}">
                <a16:creationId xmlns:a16="http://schemas.microsoft.com/office/drawing/2014/main" id="{D995F33E-400E-3311-77B2-EBF52344D314}"/>
              </a:ext>
            </a:extLst>
          </p:cNvPr>
          <p:cNvSpPr txBox="1">
            <a:spLocks/>
          </p:cNvSpPr>
          <p:nvPr/>
        </p:nvSpPr>
        <p:spPr>
          <a:xfrm>
            <a:off x="5172354" y="425935"/>
            <a:ext cx="350652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6000" i="1" dirty="0">
                <a:solidFill>
                  <a:schemeClr val="accent1"/>
                </a:solidFill>
              </a:rPr>
              <a:t>Resources</a:t>
            </a:r>
          </a:p>
        </p:txBody>
      </p:sp>
      <p:sp>
        <p:nvSpPr>
          <p:cNvPr id="9" name="Google Shape;94;p18">
            <a:extLst>
              <a:ext uri="{FF2B5EF4-FFF2-40B4-BE49-F238E27FC236}">
                <a16:creationId xmlns:a16="http://schemas.microsoft.com/office/drawing/2014/main" id="{E92DA370-BC20-2881-86F9-D3BA154B2AE4}"/>
              </a:ext>
            </a:extLst>
          </p:cNvPr>
          <p:cNvSpPr txBox="1">
            <a:spLocks/>
          </p:cNvSpPr>
          <p:nvPr/>
        </p:nvSpPr>
        <p:spPr>
          <a:xfrm>
            <a:off x="4715123" y="3649220"/>
            <a:ext cx="416595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github.com</a:t>
            </a:r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isidore</a:t>
            </a:r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/Talks/</a:t>
            </a:r>
          </a:p>
          <a:p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blob/master/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RefactoringToCleanerCode.md</a:t>
            </a:r>
            <a:endParaRPr lang="en-US" sz="1200" i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3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Mob Programming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404129-7993-F442-9A7D-017DC54EE109}"/>
              </a:ext>
            </a:extLst>
          </p:cNvPr>
          <p:cNvGrpSpPr/>
          <p:nvPr/>
        </p:nvGrpSpPr>
        <p:grpSpPr>
          <a:xfrm>
            <a:off x="4154610" y="1328355"/>
            <a:ext cx="813362" cy="461327"/>
            <a:chOff x="5617648" y="1859577"/>
            <a:chExt cx="813362" cy="461327"/>
          </a:xfrm>
        </p:grpSpPr>
        <p:sp>
          <p:nvSpPr>
            <p:cNvPr id="12" name="Google Shape;450;p37">
              <a:extLst>
                <a:ext uri="{FF2B5EF4-FFF2-40B4-BE49-F238E27FC236}">
                  <a16:creationId xmlns:a16="http://schemas.microsoft.com/office/drawing/2014/main" id="{FADB611F-0CC5-F64C-A20D-55E51DF28ED1}"/>
                </a:ext>
              </a:extLst>
            </p:cNvPr>
            <p:cNvSpPr/>
            <p:nvPr/>
          </p:nvSpPr>
          <p:spPr>
            <a:xfrm>
              <a:off x="6110632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0;p37">
              <a:extLst>
                <a:ext uri="{FF2B5EF4-FFF2-40B4-BE49-F238E27FC236}">
                  <a16:creationId xmlns:a16="http://schemas.microsoft.com/office/drawing/2014/main" id="{0AA4774B-428D-5740-9B46-CC3A05320F9B}"/>
                </a:ext>
              </a:extLst>
            </p:cNvPr>
            <p:cNvSpPr/>
            <p:nvPr/>
          </p:nvSpPr>
          <p:spPr>
            <a:xfrm>
              <a:off x="5617648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0;p37">
              <a:extLst>
                <a:ext uri="{FF2B5EF4-FFF2-40B4-BE49-F238E27FC236}">
                  <a16:creationId xmlns:a16="http://schemas.microsoft.com/office/drawing/2014/main" id="{C28E7F25-702B-D145-AFE7-B5A34B4BD6C1}"/>
                </a:ext>
              </a:extLst>
            </p:cNvPr>
            <p:cNvSpPr/>
            <p:nvPr/>
          </p:nvSpPr>
          <p:spPr>
            <a:xfrm>
              <a:off x="5864140" y="1859577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40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8553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Change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indent="0" algn="ctr">
              <a:buNone/>
            </a:pPr>
            <a:r>
              <a:rPr lang="en" dirty="0"/>
              <a:t>Change what the code does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Change how you use code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Why we Refactor?</a:t>
            </a:r>
            <a:endParaRPr sz="36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507450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Insights</a:t>
            </a:r>
            <a:endParaRPr sz="2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indent="0" algn="ctr">
              <a:buNone/>
            </a:pPr>
            <a:r>
              <a:rPr lang="en-US" dirty="0"/>
              <a:t>Record an insight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Gain an insight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A3AAC8-D2C8-2147-8E05-86D74E562804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4572001" y="1100906"/>
            <a:ext cx="4" cy="355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0CD4CB6-E9E0-3FD0-C490-311A15FBDAF1}"/>
              </a:ext>
            </a:extLst>
          </p:cNvPr>
          <p:cNvSpPr/>
          <p:nvPr/>
        </p:nvSpPr>
        <p:spPr>
          <a:xfrm>
            <a:off x="5836257" y="2965837"/>
            <a:ext cx="1963973" cy="572493"/>
          </a:xfrm>
          <a:custGeom>
            <a:avLst/>
            <a:gdLst>
              <a:gd name="connsiteX0" fmla="*/ 0 w 1963973"/>
              <a:gd name="connsiteY0" fmla="*/ 286247 h 572493"/>
              <a:gd name="connsiteX1" fmla="*/ 981987 w 1963973"/>
              <a:gd name="connsiteY1" fmla="*/ 0 h 572493"/>
              <a:gd name="connsiteX2" fmla="*/ 1963974 w 1963973"/>
              <a:gd name="connsiteY2" fmla="*/ 286247 h 572493"/>
              <a:gd name="connsiteX3" fmla="*/ 981987 w 1963973"/>
              <a:gd name="connsiteY3" fmla="*/ 572494 h 572493"/>
              <a:gd name="connsiteX4" fmla="*/ 0 w 1963973"/>
              <a:gd name="connsiteY4" fmla="*/ 286247 h 5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973" h="572493" extrusionOk="0">
                <a:moveTo>
                  <a:pt x="0" y="286247"/>
                </a:moveTo>
                <a:cubicBezTo>
                  <a:pt x="-51970" y="96101"/>
                  <a:pt x="360915" y="29551"/>
                  <a:pt x="981987" y="0"/>
                </a:cubicBezTo>
                <a:cubicBezTo>
                  <a:pt x="1540481" y="3402"/>
                  <a:pt x="1929375" y="129257"/>
                  <a:pt x="1963974" y="286247"/>
                </a:cubicBezTo>
                <a:cubicBezTo>
                  <a:pt x="1945080" y="462788"/>
                  <a:pt x="1519261" y="600475"/>
                  <a:pt x="981987" y="572494"/>
                </a:cubicBezTo>
                <a:cubicBezTo>
                  <a:pt x="427609" y="565905"/>
                  <a:pt x="24698" y="456138"/>
                  <a:pt x="0" y="28624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Better Games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40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dirty="0">
                <a:solidFill>
                  <a:srgbClr val="FFFFFF"/>
                </a:solidFill>
              </a:rPr>
              <a:t>We work at an online game company that wants to improve the </a:t>
            </a:r>
            <a:r>
              <a:rPr lang="en-US" dirty="0" err="1">
                <a:solidFill>
                  <a:srgbClr val="FFFFFF"/>
                </a:solidFill>
              </a:rPr>
              <a:t>BigDiceGame</a:t>
            </a:r>
            <a:r>
              <a:rPr lang="en-US" dirty="0">
                <a:solidFill>
                  <a:srgbClr val="FFFFFF"/>
                </a:solidFill>
              </a:rPr>
              <a:t> experience.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Our product owner </a:t>
            </a:r>
            <a:r>
              <a:rPr lang="en-US" b="1" dirty="0">
                <a:solidFill>
                  <a:srgbClr val="FFFFFF"/>
                </a:solidFill>
              </a:rPr>
              <a:t>‘has a few ideas’ </a:t>
            </a:r>
            <a:r>
              <a:rPr lang="en-US" dirty="0">
                <a:solidFill>
                  <a:srgbClr val="FFFFFF"/>
                </a:solidFill>
              </a:rPr>
              <a:t>and we want to make the code flexible to try things out</a:t>
            </a:r>
          </a:p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49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possible ideas…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6042761" y="1383963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Different Levels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Easy, Normal, Expert versions with subsets of the rules</a:t>
            </a:r>
            <a:endParaRPr sz="1200" dirty="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New Scores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Add scoring for Straight and 3 of a kind. Maybe some others</a:t>
            </a:r>
            <a:endParaRPr sz="1200"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23079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Simpler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Maybe there are too many different options already</a:t>
            </a:r>
            <a:endParaRPr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0" name="Google Shape;342;p37">
            <a:extLst>
              <a:ext uri="{FF2B5EF4-FFF2-40B4-BE49-F238E27FC236}">
                <a16:creationId xmlns:a16="http://schemas.microsoft.com/office/drawing/2014/main" id="{A6ABFBE3-C430-7C42-9EAB-B2C12E7399EB}"/>
              </a:ext>
            </a:extLst>
          </p:cNvPr>
          <p:cNvSpPr/>
          <p:nvPr/>
        </p:nvSpPr>
        <p:spPr>
          <a:xfrm>
            <a:off x="1532082" y="117033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403;p37">
            <a:extLst>
              <a:ext uri="{FF2B5EF4-FFF2-40B4-BE49-F238E27FC236}">
                <a16:creationId xmlns:a16="http://schemas.microsoft.com/office/drawing/2014/main" id="{2EB3CF2E-92DB-5E47-B1A1-ED2DC86607ED}"/>
              </a:ext>
            </a:extLst>
          </p:cNvPr>
          <p:cNvGrpSpPr/>
          <p:nvPr/>
        </p:nvGrpSpPr>
        <p:grpSpPr>
          <a:xfrm>
            <a:off x="4392364" y="1150358"/>
            <a:ext cx="359272" cy="376691"/>
            <a:chOff x="5961125" y="1623900"/>
            <a:chExt cx="427450" cy="448175"/>
          </a:xfrm>
        </p:grpSpPr>
        <p:sp>
          <p:nvSpPr>
            <p:cNvPr id="72" name="Google Shape;404;p37">
              <a:extLst>
                <a:ext uri="{FF2B5EF4-FFF2-40B4-BE49-F238E27FC236}">
                  <a16:creationId xmlns:a16="http://schemas.microsoft.com/office/drawing/2014/main" id="{1ED6400B-F753-4545-8D44-2EB8837DC5E1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5;p37">
              <a:extLst>
                <a:ext uri="{FF2B5EF4-FFF2-40B4-BE49-F238E27FC236}">
                  <a16:creationId xmlns:a16="http://schemas.microsoft.com/office/drawing/2014/main" id="{C03C2C84-8381-2E4C-A48E-790C274E26B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6;p37">
              <a:extLst>
                <a:ext uri="{FF2B5EF4-FFF2-40B4-BE49-F238E27FC236}">
                  <a16:creationId xmlns:a16="http://schemas.microsoft.com/office/drawing/2014/main" id="{6010E914-01D9-6842-896E-E91068733609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7;p37">
              <a:extLst>
                <a:ext uri="{FF2B5EF4-FFF2-40B4-BE49-F238E27FC236}">
                  <a16:creationId xmlns:a16="http://schemas.microsoft.com/office/drawing/2014/main" id="{31F6AB8B-C3AA-8F47-A4D4-20BBC81B0240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;p37">
              <a:extLst>
                <a:ext uri="{FF2B5EF4-FFF2-40B4-BE49-F238E27FC236}">
                  <a16:creationId xmlns:a16="http://schemas.microsoft.com/office/drawing/2014/main" id="{B99BD0A0-0B6C-4947-845A-02BEFB62BDA0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9;p37">
              <a:extLst>
                <a:ext uri="{FF2B5EF4-FFF2-40B4-BE49-F238E27FC236}">
                  <a16:creationId xmlns:a16="http://schemas.microsoft.com/office/drawing/2014/main" id="{9C45B7F3-968B-E842-AC52-F187186288D3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0;p37">
              <a:extLst>
                <a:ext uri="{FF2B5EF4-FFF2-40B4-BE49-F238E27FC236}">
                  <a16:creationId xmlns:a16="http://schemas.microsoft.com/office/drawing/2014/main" id="{B6804D67-43FB-8248-B090-1060FAE5F30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513;p37">
            <a:extLst>
              <a:ext uri="{FF2B5EF4-FFF2-40B4-BE49-F238E27FC236}">
                <a16:creationId xmlns:a16="http://schemas.microsoft.com/office/drawing/2014/main" id="{6C8DC1AB-F53A-B349-A878-78428CAF5A8A}"/>
              </a:ext>
            </a:extLst>
          </p:cNvPr>
          <p:cNvGrpSpPr/>
          <p:nvPr/>
        </p:nvGrpSpPr>
        <p:grpSpPr>
          <a:xfrm>
            <a:off x="7059959" y="1204612"/>
            <a:ext cx="369505" cy="268183"/>
            <a:chOff x="4604550" y="3714775"/>
            <a:chExt cx="439625" cy="319075"/>
          </a:xfrm>
        </p:grpSpPr>
        <p:sp>
          <p:nvSpPr>
            <p:cNvPr id="80" name="Google Shape;514;p37">
              <a:extLst>
                <a:ext uri="{FF2B5EF4-FFF2-40B4-BE49-F238E27FC236}">
                  <a16:creationId xmlns:a16="http://schemas.microsoft.com/office/drawing/2014/main" id="{ACB98638-9B32-164E-B538-CE8B4B204882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15;p37">
              <a:extLst>
                <a:ext uri="{FF2B5EF4-FFF2-40B4-BE49-F238E27FC236}">
                  <a16:creationId xmlns:a16="http://schemas.microsoft.com/office/drawing/2014/main" id="{A89D4D65-FD5D-A245-82E3-0FCDE6496CA8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158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Let’s Refactor!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96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possible ideas…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6042761" y="1383963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Different Levels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Easy, Normal, Expert versions with subsets of the rules</a:t>
            </a:r>
            <a:endParaRPr sz="1200" dirty="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New Scores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Add scoring for Straight and 3 of a kind. Maybe some others</a:t>
            </a:r>
            <a:endParaRPr sz="1200"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23079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Simpler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Maybe there are too many different options already</a:t>
            </a:r>
            <a:endParaRPr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0" name="Google Shape;342;p37">
            <a:extLst>
              <a:ext uri="{FF2B5EF4-FFF2-40B4-BE49-F238E27FC236}">
                <a16:creationId xmlns:a16="http://schemas.microsoft.com/office/drawing/2014/main" id="{A6ABFBE3-C430-7C42-9EAB-B2C12E7399EB}"/>
              </a:ext>
            </a:extLst>
          </p:cNvPr>
          <p:cNvSpPr/>
          <p:nvPr/>
        </p:nvSpPr>
        <p:spPr>
          <a:xfrm>
            <a:off x="1532082" y="117033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403;p37">
            <a:extLst>
              <a:ext uri="{FF2B5EF4-FFF2-40B4-BE49-F238E27FC236}">
                <a16:creationId xmlns:a16="http://schemas.microsoft.com/office/drawing/2014/main" id="{2EB3CF2E-92DB-5E47-B1A1-ED2DC86607ED}"/>
              </a:ext>
            </a:extLst>
          </p:cNvPr>
          <p:cNvGrpSpPr/>
          <p:nvPr/>
        </p:nvGrpSpPr>
        <p:grpSpPr>
          <a:xfrm>
            <a:off x="4392364" y="1150358"/>
            <a:ext cx="359272" cy="376691"/>
            <a:chOff x="5961125" y="1623900"/>
            <a:chExt cx="427450" cy="448175"/>
          </a:xfrm>
        </p:grpSpPr>
        <p:sp>
          <p:nvSpPr>
            <p:cNvPr id="72" name="Google Shape;404;p37">
              <a:extLst>
                <a:ext uri="{FF2B5EF4-FFF2-40B4-BE49-F238E27FC236}">
                  <a16:creationId xmlns:a16="http://schemas.microsoft.com/office/drawing/2014/main" id="{1ED6400B-F753-4545-8D44-2EB8837DC5E1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5;p37">
              <a:extLst>
                <a:ext uri="{FF2B5EF4-FFF2-40B4-BE49-F238E27FC236}">
                  <a16:creationId xmlns:a16="http://schemas.microsoft.com/office/drawing/2014/main" id="{C03C2C84-8381-2E4C-A48E-790C274E26B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6;p37">
              <a:extLst>
                <a:ext uri="{FF2B5EF4-FFF2-40B4-BE49-F238E27FC236}">
                  <a16:creationId xmlns:a16="http://schemas.microsoft.com/office/drawing/2014/main" id="{6010E914-01D9-6842-896E-E91068733609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7;p37">
              <a:extLst>
                <a:ext uri="{FF2B5EF4-FFF2-40B4-BE49-F238E27FC236}">
                  <a16:creationId xmlns:a16="http://schemas.microsoft.com/office/drawing/2014/main" id="{31F6AB8B-C3AA-8F47-A4D4-20BBC81B0240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;p37">
              <a:extLst>
                <a:ext uri="{FF2B5EF4-FFF2-40B4-BE49-F238E27FC236}">
                  <a16:creationId xmlns:a16="http://schemas.microsoft.com/office/drawing/2014/main" id="{B99BD0A0-0B6C-4947-845A-02BEFB62BDA0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9;p37">
              <a:extLst>
                <a:ext uri="{FF2B5EF4-FFF2-40B4-BE49-F238E27FC236}">
                  <a16:creationId xmlns:a16="http://schemas.microsoft.com/office/drawing/2014/main" id="{9C45B7F3-968B-E842-AC52-F187186288D3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0;p37">
              <a:extLst>
                <a:ext uri="{FF2B5EF4-FFF2-40B4-BE49-F238E27FC236}">
                  <a16:creationId xmlns:a16="http://schemas.microsoft.com/office/drawing/2014/main" id="{B6804D67-43FB-8248-B090-1060FAE5F30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513;p37">
            <a:extLst>
              <a:ext uri="{FF2B5EF4-FFF2-40B4-BE49-F238E27FC236}">
                <a16:creationId xmlns:a16="http://schemas.microsoft.com/office/drawing/2014/main" id="{6C8DC1AB-F53A-B349-A878-78428CAF5A8A}"/>
              </a:ext>
            </a:extLst>
          </p:cNvPr>
          <p:cNvGrpSpPr/>
          <p:nvPr/>
        </p:nvGrpSpPr>
        <p:grpSpPr>
          <a:xfrm>
            <a:off x="7059959" y="1204612"/>
            <a:ext cx="369505" cy="268183"/>
            <a:chOff x="4604550" y="3714775"/>
            <a:chExt cx="439625" cy="319075"/>
          </a:xfrm>
        </p:grpSpPr>
        <p:sp>
          <p:nvSpPr>
            <p:cNvPr id="80" name="Google Shape;514;p37">
              <a:extLst>
                <a:ext uri="{FF2B5EF4-FFF2-40B4-BE49-F238E27FC236}">
                  <a16:creationId xmlns:a16="http://schemas.microsoft.com/office/drawing/2014/main" id="{ACB98638-9B32-164E-B538-CE8B4B204882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15;p37">
              <a:extLst>
                <a:ext uri="{FF2B5EF4-FFF2-40B4-BE49-F238E27FC236}">
                  <a16:creationId xmlns:a16="http://schemas.microsoft.com/office/drawing/2014/main" id="{A89D4D65-FD5D-A245-82E3-0FCDE6496CA8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83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Pop Quiz!</a:t>
            </a:r>
            <a:br>
              <a:rPr lang="en" sz="6000" i="1" dirty="0">
                <a:solidFill>
                  <a:srgbClr val="FFFFFF"/>
                </a:solidFill>
              </a:rPr>
            </a:br>
            <a:r>
              <a:rPr lang="en" sz="2400" i="1" dirty="0">
                <a:solidFill>
                  <a:srgbClr val="FFFFFF"/>
                </a:solidFill>
              </a:rPr>
              <a:t>What does </a:t>
            </a:r>
            <a:r>
              <a:rPr lang="en" sz="2400" i="1" dirty="0" err="1">
                <a:solidFill>
                  <a:srgbClr val="FFFFFF"/>
                </a:solidFill>
              </a:rPr>
              <a:t>FiveOfAKindCalculator</a:t>
            </a:r>
            <a:r>
              <a:rPr lang="en" sz="2400" i="1" dirty="0">
                <a:solidFill>
                  <a:srgbClr val="FFFFFF"/>
                </a:solidFill>
              </a:rPr>
              <a:t> Do?</a:t>
            </a:r>
            <a:endParaRPr sz="14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366149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273</Words>
  <Application>Microsoft Macintosh PowerPoint</Application>
  <PresentationFormat>On-screen Show (16:9)</PresentationFormat>
  <Paragraphs>63</Paragraphs>
  <Slides>14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Playfair Display</vt:lpstr>
      <vt:lpstr>PT Serif</vt:lpstr>
      <vt:lpstr>Verdana</vt:lpstr>
      <vt:lpstr>Portia template</vt:lpstr>
      <vt:lpstr>Refactoring to  Cleaner Code</vt:lpstr>
      <vt:lpstr>PowerPoint Presentation</vt:lpstr>
      <vt:lpstr>Mob Programming</vt:lpstr>
      <vt:lpstr>Why we Refactor?</vt:lpstr>
      <vt:lpstr>Better Games</vt:lpstr>
      <vt:lpstr>Some possible ideas…</vt:lpstr>
      <vt:lpstr>Let’s Refactor!</vt:lpstr>
      <vt:lpstr>Some possible ideas…</vt:lpstr>
      <vt:lpstr>Pop Quiz! What does FiveOfAKindCalculator Do?</vt:lpstr>
      <vt:lpstr>PowerPoint Presentation</vt:lpstr>
      <vt:lpstr>Homework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53</cp:revision>
  <dcterms:modified xsi:type="dcterms:W3CDTF">2023-07-28T14:09:58Z</dcterms:modified>
</cp:coreProperties>
</file>