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17"/>
  </p:notesMasterIdLst>
  <p:sldIdLst>
    <p:sldId id="256" r:id="rId2"/>
    <p:sldId id="292" r:id="rId3"/>
    <p:sldId id="290" r:id="rId4"/>
    <p:sldId id="291" r:id="rId5"/>
    <p:sldId id="263" r:id="rId6"/>
    <p:sldId id="262" r:id="rId7"/>
    <p:sldId id="273" r:id="rId8"/>
    <p:sldId id="294" r:id="rId9"/>
    <p:sldId id="267" r:id="rId10"/>
    <p:sldId id="295" r:id="rId11"/>
    <p:sldId id="296" r:id="rId12"/>
    <p:sldId id="298" r:id="rId13"/>
    <p:sldId id="260" r:id="rId14"/>
    <p:sldId id="288" r:id="rId15"/>
    <p:sldId id="27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22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400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966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330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1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27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42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23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314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288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52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65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 black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1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82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48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075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0" r:id="rId4"/>
    <p:sldLayoutId id="2147483662" r:id="rId5"/>
    <p:sldLayoutId id="2147483663" r:id="rId6"/>
    <p:sldLayoutId id="2147483664" r:id="rId7"/>
    <p:sldLayoutId id="214748366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Cleaner Code</a:t>
            </a: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4240411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</a:rPr>
              <a:t>Jay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</a:rPr>
              <a:t>Bazuzi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 </a:t>
            </a:r>
          </a:p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&amp;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  <a:sym typeface="Playfair Display"/>
              </a:rPr>
              <a:t>Llewellyn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  <a:sym typeface="Playfair Display"/>
              </a:rPr>
              <a:t>Falco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1927550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Original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5339611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Refactored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8274F-3410-3745-9856-0B137122BBA9}"/>
              </a:ext>
            </a:extLst>
          </p:cNvPr>
          <p:cNvSpPr txBox="1"/>
          <p:nvPr/>
        </p:nvSpPr>
        <p:spPr>
          <a:xfrm>
            <a:off x="4171165" y="2340917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T Serif"/>
              </a:rPr>
              <a:t>===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AF9933-340E-284C-BF32-583805272BFB}"/>
              </a:ext>
            </a:extLst>
          </p:cNvPr>
          <p:cNvCxnSpPr>
            <a:cxnSpLocks/>
          </p:cNvCxnSpPr>
          <p:nvPr/>
        </p:nvCxnSpPr>
        <p:spPr>
          <a:xfrm>
            <a:off x="6263668" y="1391478"/>
            <a:ext cx="0" cy="24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B00EDA58-360B-9346-B89E-B9FE9E5C2179}"/>
              </a:ext>
            </a:extLst>
          </p:cNvPr>
          <p:cNvSpPr/>
          <p:nvPr/>
        </p:nvSpPr>
        <p:spPr>
          <a:xfrm rot="10800000">
            <a:off x="3645654" y="2976106"/>
            <a:ext cx="1852654" cy="366270"/>
          </a:xfrm>
          <a:custGeom>
            <a:avLst/>
            <a:gdLst>
              <a:gd name="connsiteX0" fmla="*/ 0 w 1852654"/>
              <a:gd name="connsiteY0" fmla="*/ 302659 h 366270"/>
              <a:gd name="connsiteX1" fmla="*/ 842838 w 1852654"/>
              <a:gd name="connsiteY1" fmla="*/ 510 h 366270"/>
              <a:gd name="connsiteX2" fmla="*/ 1852654 w 1852654"/>
              <a:gd name="connsiteY2" fmla="*/ 366270 h 36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654" h="366270">
                <a:moveTo>
                  <a:pt x="0" y="302659"/>
                </a:moveTo>
                <a:cubicBezTo>
                  <a:pt x="267031" y="146283"/>
                  <a:pt x="534062" y="-10092"/>
                  <a:pt x="842838" y="510"/>
                </a:cubicBezTo>
                <a:cubicBezTo>
                  <a:pt x="1151614" y="11112"/>
                  <a:pt x="1502134" y="188691"/>
                  <a:pt x="1852654" y="36627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E6113-C64B-BC42-ABEA-6DB09455D094}"/>
              </a:ext>
            </a:extLst>
          </p:cNvPr>
          <p:cNvSpPr txBox="1"/>
          <p:nvPr/>
        </p:nvSpPr>
        <p:spPr>
          <a:xfrm>
            <a:off x="3500213" y="3342377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Provable Transformation</a:t>
            </a:r>
          </a:p>
        </p:txBody>
      </p:sp>
      <p:pic>
        <p:nvPicPr>
          <p:cNvPr id="1026" name="Picture 2" descr="Green check mark icon checkmark in circle Vector Image">
            <a:extLst>
              <a:ext uri="{FF2B5EF4-FFF2-40B4-BE49-F238E27FC236}">
                <a16:creationId xmlns:a16="http://schemas.microsoft.com/office/drawing/2014/main" id="{E5A0E872-AB72-3440-A650-58A91E6727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93" b="77337" l="10000" r="90000">
                        <a14:foregroundMark x1="46200" y1="54630" x2="46200" y2="54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070"/>
          <a:stretch/>
        </p:blipFill>
        <p:spPr bwMode="auto">
          <a:xfrm>
            <a:off x="1888976" y="3014197"/>
            <a:ext cx="707246" cy="65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40;p23">
            <a:extLst>
              <a:ext uri="{FF2B5EF4-FFF2-40B4-BE49-F238E27FC236}">
                <a16:creationId xmlns:a16="http://schemas.microsoft.com/office/drawing/2014/main" id="{4F8AF1CE-5BB7-3D49-9E1C-B0C194523D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Checking For Behavior Preservation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1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474135" y="389416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Original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5488485" y="1727327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Refactored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E6113-C64B-BC42-ABEA-6DB09455D094}"/>
              </a:ext>
            </a:extLst>
          </p:cNvPr>
          <p:cNvSpPr txBox="1"/>
          <p:nvPr/>
        </p:nvSpPr>
        <p:spPr>
          <a:xfrm>
            <a:off x="2956390" y="2504488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Provable Movement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B4B109-F0E1-2940-BE38-F40FFA0285C6}"/>
              </a:ext>
            </a:extLst>
          </p:cNvPr>
          <p:cNvCxnSpPr/>
          <p:nvPr/>
        </p:nvCxnSpPr>
        <p:spPr>
          <a:xfrm>
            <a:off x="4846350" y="2658376"/>
            <a:ext cx="428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9325B4-9939-1543-B763-C3AC5F40BD40}"/>
              </a:ext>
            </a:extLst>
          </p:cNvPr>
          <p:cNvSpPr txBox="1"/>
          <p:nvPr/>
        </p:nvSpPr>
        <p:spPr>
          <a:xfrm>
            <a:off x="3443703" y="426594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51987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474135" y="389416"/>
            <a:ext cx="1480205" cy="1468611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Original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6238213" y="1103139"/>
            <a:ext cx="1480205" cy="1468611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Refactored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E6113-C64B-BC42-ABEA-6DB09455D094}"/>
              </a:ext>
            </a:extLst>
          </p:cNvPr>
          <p:cNvSpPr txBox="1"/>
          <p:nvPr/>
        </p:nvSpPr>
        <p:spPr>
          <a:xfrm>
            <a:off x="3810470" y="1744092"/>
            <a:ext cx="1338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Hand Refactor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B4B109-F0E1-2940-BE38-F40FFA0285C6}"/>
              </a:ext>
            </a:extLst>
          </p:cNvPr>
          <p:cNvCxnSpPr/>
          <p:nvPr/>
        </p:nvCxnSpPr>
        <p:spPr>
          <a:xfrm>
            <a:off x="5481619" y="1897980"/>
            <a:ext cx="428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9325B4-9939-1543-B763-C3AC5F40BD40}"/>
              </a:ext>
            </a:extLst>
          </p:cNvPr>
          <p:cNvSpPr txBox="1"/>
          <p:nvPr/>
        </p:nvSpPr>
        <p:spPr>
          <a:xfrm>
            <a:off x="2939830" y="3111072"/>
            <a:ext cx="3098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Check source control for no changes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3B5216-EE4A-2E49-AE01-10A10DF60CAF}"/>
              </a:ext>
            </a:extLst>
          </p:cNvPr>
          <p:cNvSpPr txBox="1"/>
          <p:nvPr/>
        </p:nvSpPr>
        <p:spPr>
          <a:xfrm>
            <a:off x="3680418" y="2417861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Provable Refactor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AA1025-0DB8-2C4E-B108-907A29E8A2D0}"/>
              </a:ext>
            </a:extLst>
          </p:cNvPr>
          <p:cNvCxnSpPr>
            <a:cxnSpLocks/>
          </p:cNvCxnSpPr>
          <p:nvPr/>
        </p:nvCxnSpPr>
        <p:spPr>
          <a:xfrm flipH="1">
            <a:off x="2598821" y="2571750"/>
            <a:ext cx="416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141;p23">
            <a:extLst>
              <a:ext uri="{FF2B5EF4-FFF2-40B4-BE49-F238E27FC236}">
                <a16:creationId xmlns:a16="http://schemas.microsoft.com/office/drawing/2014/main" id="{7BE3D730-3D14-4A46-8109-EC8B260B1140}"/>
              </a:ext>
            </a:extLst>
          </p:cNvPr>
          <p:cNvSpPr/>
          <p:nvPr/>
        </p:nvSpPr>
        <p:spPr>
          <a:xfrm>
            <a:off x="474135" y="1897980"/>
            <a:ext cx="1480205" cy="1468611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Original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0" name="Google Shape;142;p23">
            <a:extLst>
              <a:ext uri="{FF2B5EF4-FFF2-40B4-BE49-F238E27FC236}">
                <a16:creationId xmlns:a16="http://schemas.microsoft.com/office/drawing/2014/main" id="{F0A21A82-AB26-BE4B-9699-D12BFB717AEE}"/>
              </a:ext>
            </a:extLst>
          </p:cNvPr>
          <p:cNvSpPr/>
          <p:nvPr/>
        </p:nvSpPr>
        <p:spPr>
          <a:xfrm>
            <a:off x="6238213" y="3126440"/>
            <a:ext cx="1480205" cy="1468611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Refactored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63B288-9EE5-3E48-A3DC-BB225AA42AB5}"/>
              </a:ext>
            </a:extLst>
          </p:cNvPr>
          <p:cNvSpPr txBox="1"/>
          <p:nvPr/>
        </p:nvSpPr>
        <p:spPr>
          <a:xfrm>
            <a:off x="4091798" y="3767393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Ctlr</a:t>
            </a:r>
            <a:r>
              <a:rPr lang="en-US" dirty="0"/>
              <a:t> + Z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55A9B6-AC6D-B34A-9590-975059BEF2B1}"/>
              </a:ext>
            </a:extLst>
          </p:cNvPr>
          <p:cNvCxnSpPr/>
          <p:nvPr/>
        </p:nvCxnSpPr>
        <p:spPr>
          <a:xfrm>
            <a:off x="5481619" y="3921281"/>
            <a:ext cx="428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301F18-F376-1244-AAF7-C8D71B7D440C}"/>
              </a:ext>
            </a:extLst>
          </p:cNvPr>
          <p:cNvSpPr txBox="1"/>
          <p:nvPr/>
        </p:nvSpPr>
        <p:spPr>
          <a:xfrm>
            <a:off x="4171088" y="444116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91447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Instead of extending the system to add your feature,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extend it to add extendibility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and then plug in your feature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170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" b="69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Making </a:t>
            </a:r>
            <a:r>
              <a:rPr lang="en-US" dirty="0"/>
              <a:t>these </a:t>
            </a:r>
            <a:r>
              <a:rPr lang="en-US"/>
              <a:t>behaviors stick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999999"/>
                </a:solidFill>
              </a:rPr>
              <a:t>thanks!</a:t>
            </a:r>
            <a:endParaRPr sz="2400" i="1" dirty="0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722736" y="2892240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1438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F7DBC-3ECD-F241-BB8F-BF474A342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511206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280;p34">
            <a:extLst>
              <a:ext uri="{FF2B5EF4-FFF2-40B4-BE49-F238E27FC236}">
                <a16:creationId xmlns:a16="http://schemas.microsoft.com/office/drawing/2014/main" id="{16D752B6-94C0-C046-8AA5-563C77D7A04E}"/>
              </a:ext>
            </a:extLst>
          </p:cNvPr>
          <p:cNvSpPr txBox="1">
            <a:spLocks/>
          </p:cNvSpPr>
          <p:nvPr/>
        </p:nvSpPr>
        <p:spPr>
          <a:xfrm>
            <a:off x="1516002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en-US" sz="1800" dirty="0"/>
              <a:t>@LlewellynFalco</a:t>
            </a:r>
          </a:p>
          <a:p>
            <a:pPr marL="0" indent="0">
              <a:buFont typeface="PT Serif"/>
              <a:buNone/>
            </a:pPr>
            <a:r>
              <a:rPr lang="en-US" sz="1800" dirty="0" err="1"/>
              <a:t>Llewellyn.Falco@gmail.com</a:t>
            </a:r>
            <a:endParaRPr lang="en-US" sz="1800" dirty="0"/>
          </a:p>
        </p:txBody>
      </p:sp>
      <p:sp>
        <p:nvSpPr>
          <p:cNvPr id="10" name="Google Shape;280;p34">
            <a:extLst>
              <a:ext uri="{FF2B5EF4-FFF2-40B4-BE49-F238E27FC236}">
                <a16:creationId xmlns:a16="http://schemas.microsoft.com/office/drawing/2014/main" id="{92211256-A6DF-7348-8B94-85589FD025EC}"/>
              </a:ext>
            </a:extLst>
          </p:cNvPr>
          <p:cNvSpPr txBox="1">
            <a:spLocks/>
          </p:cNvSpPr>
          <p:nvPr/>
        </p:nvSpPr>
        <p:spPr>
          <a:xfrm>
            <a:off x="4559676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r">
              <a:buFont typeface="PT Serif"/>
              <a:buNone/>
            </a:pPr>
            <a:r>
              <a:rPr lang="en-US" sz="1800" dirty="0"/>
              <a:t>@JayBazuzi</a:t>
            </a:r>
          </a:p>
          <a:p>
            <a:pPr marL="0" indent="0" algn="r">
              <a:buFont typeface="PT Serif"/>
              <a:buNone/>
            </a:pPr>
            <a:r>
              <a:rPr lang="en-US" sz="1800" dirty="0" err="1"/>
              <a:t>jay@bazuzi.com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985962" y="2199075"/>
            <a:ext cx="717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AnyDesk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oogle Shape;465;p37">
            <a:extLst>
              <a:ext uri="{FF2B5EF4-FFF2-40B4-BE49-F238E27FC236}">
                <a16:creationId xmlns:a16="http://schemas.microsoft.com/office/drawing/2014/main" id="{2E127B99-7DA5-E547-82F6-9AF8D84B0080}"/>
              </a:ext>
            </a:extLst>
          </p:cNvPr>
          <p:cNvGrpSpPr/>
          <p:nvPr/>
        </p:nvGrpSpPr>
        <p:grpSpPr>
          <a:xfrm>
            <a:off x="4214190" y="1220088"/>
            <a:ext cx="715620" cy="677862"/>
            <a:chOff x="2583100" y="2973775"/>
            <a:chExt cx="461550" cy="437200"/>
          </a:xfrm>
        </p:grpSpPr>
        <p:sp>
          <p:nvSpPr>
            <p:cNvPr id="10" name="Google Shape;466;p37">
              <a:extLst>
                <a:ext uri="{FF2B5EF4-FFF2-40B4-BE49-F238E27FC236}">
                  <a16:creationId xmlns:a16="http://schemas.microsoft.com/office/drawing/2014/main" id="{C9B1C61B-C08A-7447-89C8-E97B6F036D0F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7;p37">
              <a:extLst>
                <a:ext uri="{FF2B5EF4-FFF2-40B4-BE49-F238E27FC236}">
                  <a16:creationId xmlns:a16="http://schemas.microsoft.com/office/drawing/2014/main" id="{BE51549D-1888-2E4B-995F-1ECDAB7C7399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48A06ED-828D-2D43-B95C-137BEB1A5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540" y="3543449"/>
            <a:ext cx="854917" cy="75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9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Zoom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39"/>
            <a:ext cx="5902200" cy="127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Camera On = I am present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Camera Off = I’ve stepped out of the room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323;p37">
            <a:extLst>
              <a:ext uri="{FF2B5EF4-FFF2-40B4-BE49-F238E27FC236}">
                <a16:creationId xmlns:a16="http://schemas.microsoft.com/office/drawing/2014/main" id="{AB52346E-6C89-A347-8385-9AB802D1AFBD}"/>
              </a:ext>
            </a:extLst>
          </p:cNvPr>
          <p:cNvGrpSpPr/>
          <p:nvPr/>
        </p:nvGrpSpPr>
        <p:grpSpPr>
          <a:xfrm>
            <a:off x="4225813" y="1264255"/>
            <a:ext cx="692374" cy="576326"/>
            <a:chOff x="1247825" y="322750"/>
            <a:chExt cx="443300" cy="369000"/>
          </a:xfrm>
        </p:grpSpPr>
        <p:sp>
          <p:nvSpPr>
            <p:cNvPr id="7" name="Google Shape;324;p37">
              <a:extLst>
                <a:ext uri="{FF2B5EF4-FFF2-40B4-BE49-F238E27FC236}">
                  <a16:creationId xmlns:a16="http://schemas.microsoft.com/office/drawing/2014/main" id="{6CC951C5-67AB-1941-9ABA-047D03699FB8}"/>
                </a:ext>
              </a:extLst>
            </p:cNvPr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;p37">
              <a:extLst>
                <a:ext uri="{FF2B5EF4-FFF2-40B4-BE49-F238E27FC236}">
                  <a16:creationId xmlns:a16="http://schemas.microsoft.com/office/drawing/2014/main" id="{CE37D17B-9E3E-134F-99D2-CE9E3C82DC10}"/>
                </a:ext>
              </a:extLst>
            </p:cNvPr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6;p37">
              <a:extLst>
                <a:ext uri="{FF2B5EF4-FFF2-40B4-BE49-F238E27FC236}">
                  <a16:creationId xmlns:a16="http://schemas.microsoft.com/office/drawing/2014/main" id="{AA69E026-7882-9142-AFCC-86DA46ADCB85}"/>
                </a:ext>
              </a:extLst>
            </p:cNvPr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7;p37">
              <a:extLst>
                <a:ext uri="{FF2B5EF4-FFF2-40B4-BE49-F238E27FC236}">
                  <a16:creationId xmlns:a16="http://schemas.microsoft.com/office/drawing/2014/main" id="{DAAE654E-28AF-D145-ABEB-77FC1EEC7C1E}"/>
                </a:ext>
              </a:extLst>
            </p:cNvPr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8;p37">
              <a:extLst>
                <a:ext uri="{FF2B5EF4-FFF2-40B4-BE49-F238E27FC236}">
                  <a16:creationId xmlns:a16="http://schemas.microsoft.com/office/drawing/2014/main" id="{B9814E8D-8EB2-2C48-B663-005AADDE0FDD}"/>
                </a:ext>
              </a:extLst>
            </p:cNvPr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093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985962" y="2199075"/>
            <a:ext cx="717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Mob Programming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39"/>
            <a:ext cx="5902200" cy="127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404129-7993-F442-9A7D-017DC54EE109}"/>
              </a:ext>
            </a:extLst>
          </p:cNvPr>
          <p:cNvGrpSpPr/>
          <p:nvPr/>
        </p:nvGrpSpPr>
        <p:grpSpPr>
          <a:xfrm>
            <a:off x="4154610" y="1328355"/>
            <a:ext cx="813362" cy="461327"/>
            <a:chOff x="5617648" y="1859577"/>
            <a:chExt cx="813362" cy="461327"/>
          </a:xfrm>
        </p:grpSpPr>
        <p:sp>
          <p:nvSpPr>
            <p:cNvPr id="12" name="Google Shape;450;p37">
              <a:extLst>
                <a:ext uri="{FF2B5EF4-FFF2-40B4-BE49-F238E27FC236}">
                  <a16:creationId xmlns:a16="http://schemas.microsoft.com/office/drawing/2014/main" id="{FADB611F-0CC5-F64C-A20D-55E51DF28ED1}"/>
                </a:ext>
              </a:extLst>
            </p:cNvPr>
            <p:cNvSpPr/>
            <p:nvPr/>
          </p:nvSpPr>
          <p:spPr>
            <a:xfrm>
              <a:off x="6110632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0;p37">
              <a:extLst>
                <a:ext uri="{FF2B5EF4-FFF2-40B4-BE49-F238E27FC236}">
                  <a16:creationId xmlns:a16="http://schemas.microsoft.com/office/drawing/2014/main" id="{0AA4774B-428D-5740-9B46-CC3A05320F9B}"/>
                </a:ext>
              </a:extLst>
            </p:cNvPr>
            <p:cNvSpPr/>
            <p:nvPr/>
          </p:nvSpPr>
          <p:spPr>
            <a:xfrm>
              <a:off x="5617648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0;p37">
              <a:extLst>
                <a:ext uri="{FF2B5EF4-FFF2-40B4-BE49-F238E27FC236}">
                  <a16:creationId xmlns:a16="http://schemas.microsoft.com/office/drawing/2014/main" id="{C28E7F25-702B-D145-AFE7-B5A34B4BD6C1}"/>
                </a:ext>
              </a:extLst>
            </p:cNvPr>
            <p:cNvSpPr/>
            <p:nvPr/>
          </p:nvSpPr>
          <p:spPr>
            <a:xfrm>
              <a:off x="5864140" y="1859577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40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485536" y="145508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Change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indent="0" algn="ctr">
              <a:buNone/>
            </a:pPr>
            <a:r>
              <a:rPr lang="en" dirty="0"/>
              <a:t>Change what the code does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Change how you use code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Why we Refactor?</a:t>
            </a:r>
            <a:endParaRPr sz="3600"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5074506" y="145508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Insights</a:t>
            </a:r>
            <a:endParaRPr sz="24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Gain an insight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Record an insight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A3AAC8-D2C8-2147-8E05-86D74E562804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4572001" y="1100906"/>
            <a:ext cx="4" cy="3550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0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Better Games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40"/>
            <a:ext cx="5902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dirty="0">
                <a:solidFill>
                  <a:srgbClr val="FFFFFF"/>
                </a:solidFill>
              </a:rPr>
              <a:t>We work at an online game company that wants to improve the </a:t>
            </a:r>
            <a:r>
              <a:rPr lang="en-US" dirty="0" err="1">
                <a:solidFill>
                  <a:srgbClr val="FFFFFF"/>
                </a:solidFill>
              </a:rPr>
              <a:t>BigDiceGame</a:t>
            </a:r>
            <a:r>
              <a:rPr lang="en-US" dirty="0">
                <a:solidFill>
                  <a:srgbClr val="FFFFFF"/>
                </a:solidFill>
              </a:rPr>
              <a:t> experience.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Our product owner </a:t>
            </a:r>
            <a:r>
              <a:rPr lang="en-US" b="1" dirty="0">
                <a:solidFill>
                  <a:srgbClr val="FFFFFF"/>
                </a:solidFill>
              </a:rPr>
              <a:t>‘has a few ideas’ </a:t>
            </a:r>
            <a:r>
              <a:rPr lang="en-US" dirty="0">
                <a:solidFill>
                  <a:srgbClr val="FFFFFF"/>
                </a:solidFill>
              </a:rPr>
              <a:t>and we want to make the code flexible to try things out</a:t>
            </a:r>
          </a:p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0;p37">
            <a:extLst>
              <a:ext uri="{FF2B5EF4-FFF2-40B4-BE49-F238E27FC236}">
                <a16:creationId xmlns:a16="http://schemas.microsoft.com/office/drawing/2014/main" id="{BF657C25-24DB-D44A-9D1C-8CD51D24D7D6}"/>
              </a:ext>
            </a:extLst>
          </p:cNvPr>
          <p:cNvSpPr/>
          <p:nvPr/>
        </p:nvSpPr>
        <p:spPr>
          <a:xfrm>
            <a:off x="4112094" y="1099113"/>
            <a:ext cx="919812" cy="91981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49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possible ideas…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6042761" y="1383963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Different Levels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Easy, Normal, Expert versions with subsets of the rules</a:t>
            </a:r>
            <a:endParaRPr sz="1200" dirty="0"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370050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New Scores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Add scoring for Straight and 3 of a kind. Maybe some others</a:t>
            </a:r>
            <a:endParaRPr sz="1200" dirty="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523079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Simpler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Maybe there are too many different options already</a:t>
            </a:r>
            <a:endParaRPr sz="1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0" name="Google Shape;342;p37">
            <a:extLst>
              <a:ext uri="{FF2B5EF4-FFF2-40B4-BE49-F238E27FC236}">
                <a16:creationId xmlns:a16="http://schemas.microsoft.com/office/drawing/2014/main" id="{A6ABFBE3-C430-7C42-9EAB-B2C12E7399EB}"/>
              </a:ext>
            </a:extLst>
          </p:cNvPr>
          <p:cNvSpPr/>
          <p:nvPr/>
        </p:nvSpPr>
        <p:spPr>
          <a:xfrm>
            <a:off x="1532082" y="117033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403;p37">
            <a:extLst>
              <a:ext uri="{FF2B5EF4-FFF2-40B4-BE49-F238E27FC236}">
                <a16:creationId xmlns:a16="http://schemas.microsoft.com/office/drawing/2014/main" id="{2EB3CF2E-92DB-5E47-B1A1-ED2DC86607ED}"/>
              </a:ext>
            </a:extLst>
          </p:cNvPr>
          <p:cNvGrpSpPr/>
          <p:nvPr/>
        </p:nvGrpSpPr>
        <p:grpSpPr>
          <a:xfrm>
            <a:off x="4392364" y="1150358"/>
            <a:ext cx="359272" cy="376691"/>
            <a:chOff x="5961125" y="1623900"/>
            <a:chExt cx="427450" cy="448175"/>
          </a:xfrm>
        </p:grpSpPr>
        <p:sp>
          <p:nvSpPr>
            <p:cNvPr id="72" name="Google Shape;404;p37">
              <a:extLst>
                <a:ext uri="{FF2B5EF4-FFF2-40B4-BE49-F238E27FC236}">
                  <a16:creationId xmlns:a16="http://schemas.microsoft.com/office/drawing/2014/main" id="{1ED6400B-F753-4545-8D44-2EB8837DC5E1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5;p37">
              <a:extLst>
                <a:ext uri="{FF2B5EF4-FFF2-40B4-BE49-F238E27FC236}">
                  <a16:creationId xmlns:a16="http://schemas.microsoft.com/office/drawing/2014/main" id="{C03C2C84-8381-2E4C-A48E-790C274E26BD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6;p37">
              <a:extLst>
                <a:ext uri="{FF2B5EF4-FFF2-40B4-BE49-F238E27FC236}">
                  <a16:creationId xmlns:a16="http://schemas.microsoft.com/office/drawing/2014/main" id="{6010E914-01D9-6842-896E-E91068733609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7;p37">
              <a:extLst>
                <a:ext uri="{FF2B5EF4-FFF2-40B4-BE49-F238E27FC236}">
                  <a16:creationId xmlns:a16="http://schemas.microsoft.com/office/drawing/2014/main" id="{31F6AB8B-C3AA-8F47-A4D4-20BBC81B0240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8;p37">
              <a:extLst>
                <a:ext uri="{FF2B5EF4-FFF2-40B4-BE49-F238E27FC236}">
                  <a16:creationId xmlns:a16="http://schemas.microsoft.com/office/drawing/2014/main" id="{B99BD0A0-0B6C-4947-845A-02BEFB62BDA0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9;p37">
              <a:extLst>
                <a:ext uri="{FF2B5EF4-FFF2-40B4-BE49-F238E27FC236}">
                  <a16:creationId xmlns:a16="http://schemas.microsoft.com/office/drawing/2014/main" id="{9C45B7F3-968B-E842-AC52-F187186288D3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10;p37">
              <a:extLst>
                <a:ext uri="{FF2B5EF4-FFF2-40B4-BE49-F238E27FC236}">
                  <a16:creationId xmlns:a16="http://schemas.microsoft.com/office/drawing/2014/main" id="{B6804D67-43FB-8248-B090-1060FAE5F309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513;p37">
            <a:extLst>
              <a:ext uri="{FF2B5EF4-FFF2-40B4-BE49-F238E27FC236}">
                <a16:creationId xmlns:a16="http://schemas.microsoft.com/office/drawing/2014/main" id="{6C8DC1AB-F53A-B349-A878-78428CAF5A8A}"/>
              </a:ext>
            </a:extLst>
          </p:cNvPr>
          <p:cNvGrpSpPr/>
          <p:nvPr/>
        </p:nvGrpSpPr>
        <p:grpSpPr>
          <a:xfrm>
            <a:off x="7059959" y="1204612"/>
            <a:ext cx="369505" cy="268183"/>
            <a:chOff x="4604550" y="3714775"/>
            <a:chExt cx="439625" cy="319075"/>
          </a:xfrm>
        </p:grpSpPr>
        <p:sp>
          <p:nvSpPr>
            <p:cNvPr id="80" name="Google Shape;514;p37">
              <a:extLst>
                <a:ext uri="{FF2B5EF4-FFF2-40B4-BE49-F238E27FC236}">
                  <a16:creationId xmlns:a16="http://schemas.microsoft.com/office/drawing/2014/main" id="{ACB98638-9B32-164E-B538-CE8B4B204882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15;p37">
              <a:extLst>
                <a:ext uri="{FF2B5EF4-FFF2-40B4-BE49-F238E27FC236}">
                  <a16:creationId xmlns:a16="http://schemas.microsoft.com/office/drawing/2014/main" id="{A89D4D65-FD5D-A245-82E3-0FCDE6496CA8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158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Let’s Refactor!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0;p37">
            <a:extLst>
              <a:ext uri="{FF2B5EF4-FFF2-40B4-BE49-F238E27FC236}">
                <a16:creationId xmlns:a16="http://schemas.microsoft.com/office/drawing/2014/main" id="{BF657C25-24DB-D44A-9D1C-8CD51D24D7D6}"/>
              </a:ext>
            </a:extLst>
          </p:cNvPr>
          <p:cNvSpPr/>
          <p:nvPr/>
        </p:nvSpPr>
        <p:spPr>
          <a:xfrm>
            <a:off x="4112094" y="1099113"/>
            <a:ext cx="919812" cy="91981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96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1927550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Original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5339611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Refactored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Code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8274F-3410-3745-9856-0B137122BBA9}"/>
              </a:ext>
            </a:extLst>
          </p:cNvPr>
          <p:cNvSpPr txBox="1"/>
          <p:nvPr/>
        </p:nvSpPr>
        <p:spPr>
          <a:xfrm>
            <a:off x="4171165" y="2340917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T Serif"/>
              </a:rPr>
              <a:t>===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AF9933-340E-284C-BF32-583805272BFB}"/>
              </a:ext>
            </a:extLst>
          </p:cNvPr>
          <p:cNvCxnSpPr>
            <a:endCxn id="141" idx="0"/>
          </p:cNvCxnSpPr>
          <p:nvPr/>
        </p:nvCxnSpPr>
        <p:spPr>
          <a:xfrm>
            <a:off x="2865950" y="1391478"/>
            <a:ext cx="0" cy="24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B00EDA58-360B-9346-B89E-B9FE9E5C2179}"/>
              </a:ext>
            </a:extLst>
          </p:cNvPr>
          <p:cNvSpPr/>
          <p:nvPr/>
        </p:nvSpPr>
        <p:spPr>
          <a:xfrm>
            <a:off x="3625795" y="1716972"/>
            <a:ext cx="1852654" cy="366270"/>
          </a:xfrm>
          <a:custGeom>
            <a:avLst/>
            <a:gdLst>
              <a:gd name="connsiteX0" fmla="*/ 0 w 1852654"/>
              <a:gd name="connsiteY0" fmla="*/ 302659 h 366270"/>
              <a:gd name="connsiteX1" fmla="*/ 842838 w 1852654"/>
              <a:gd name="connsiteY1" fmla="*/ 510 h 366270"/>
              <a:gd name="connsiteX2" fmla="*/ 1852654 w 1852654"/>
              <a:gd name="connsiteY2" fmla="*/ 366270 h 36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654" h="366270">
                <a:moveTo>
                  <a:pt x="0" y="302659"/>
                </a:moveTo>
                <a:cubicBezTo>
                  <a:pt x="267031" y="146283"/>
                  <a:pt x="534062" y="-10092"/>
                  <a:pt x="842838" y="510"/>
                </a:cubicBezTo>
                <a:cubicBezTo>
                  <a:pt x="1151614" y="11112"/>
                  <a:pt x="1502134" y="188691"/>
                  <a:pt x="1852654" y="36627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E6113-C64B-BC42-ABEA-6DB09455D094}"/>
              </a:ext>
            </a:extLst>
          </p:cNvPr>
          <p:cNvSpPr txBox="1"/>
          <p:nvPr/>
        </p:nvSpPr>
        <p:spPr>
          <a:xfrm>
            <a:off x="3436989" y="1391478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Provable Transformation</a:t>
            </a:r>
          </a:p>
        </p:txBody>
      </p:sp>
      <p:sp>
        <p:nvSpPr>
          <p:cNvPr id="18" name="Google Shape;140;p23">
            <a:extLst>
              <a:ext uri="{FF2B5EF4-FFF2-40B4-BE49-F238E27FC236}">
                <a16:creationId xmlns:a16="http://schemas.microsoft.com/office/drawing/2014/main" id="{9B645C56-77AE-D843-9795-3EF0DD3B0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Checking For Behavior Preservation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651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252</Words>
  <Application>Microsoft Macintosh PowerPoint</Application>
  <PresentationFormat>On-screen Show (16:9)</PresentationFormat>
  <Paragraphs>85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Playfair Display</vt:lpstr>
      <vt:lpstr>PT Serif</vt:lpstr>
      <vt:lpstr>Portia template</vt:lpstr>
      <vt:lpstr>Refactoring to  Cleaner Code</vt:lpstr>
      <vt:lpstr>AnyDesk</vt:lpstr>
      <vt:lpstr>Zoom</vt:lpstr>
      <vt:lpstr>Mob Programming</vt:lpstr>
      <vt:lpstr>Why we Refactor?</vt:lpstr>
      <vt:lpstr>Better Games</vt:lpstr>
      <vt:lpstr>Some possible ideas…</vt:lpstr>
      <vt:lpstr>Let’s Refactor!</vt:lpstr>
      <vt:lpstr>Checking For Behavior Preservation</vt:lpstr>
      <vt:lpstr>Checking For Behavior Preservation</vt:lpstr>
      <vt:lpstr>PowerPoint Presentation</vt:lpstr>
      <vt:lpstr>PowerPoint Presentation</vt:lpstr>
      <vt:lpstr>PowerPoint Presentation</vt:lpstr>
      <vt:lpstr>Homework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50</cp:revision>
  <dcterms:modified xsi:type="dcterms:W3CDTF">2021-05-30T23:26:44Z</dcterms:modified>
</cp:coreProperties>
</file>