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7"/>
  </p:notesMasterIdLst>
  <p:sldIdLst>
    <p:sldId id="287" r:id="rId2"/>
    <p:sldId id="382" r:id="rId3"/>
    <p:sldId id="383" r:id="rId4"/>
    <p:sldId id="385" r:id="rId5"/>
    <p:sldId id="384" r:id="rId6"/>
    <p:sldId id="289" r:id="rId7"/>
    <p:sldId id="290" r:id="rId8"/>
    <p:sldId id="291" r:id="rId9"/>
    <p:sldId id="293" r:id="rId10"/>
    <p:sldId id="294" r:id="rId11"/>
    <p:sldId id="377" r:id="rId12"/>
    <p:sldId id="378" r:id="rId13"/>
    <p:sldId id="367" r:id="rId14"/>
    <p:sldId id="368" r:id="rId15"/>
    <p:sldId id="369" r:id="rId16"/>
    <p:sldId id="370" r:id="rId17"/>
    <p:sldId id="374" r:id="rId18"/>
    <p:sldId id="375" r:id="rId19"/>
    <p:sldId id="380" r:id="rId20"/>
    <p:sldId id="381" r:id="rId21"/>
    <p:sldId id="379" r:id="rId22"/>
    <p:sldId id="300" r:id="rId23"/>
    <p:sldId id="361" r:id="rId24"/>
    <p:sldId id="295" r:id="rId25"/>
    <p:sldId id="297" r:id="rId26"/>
    <p:sldId id="29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2"/>
            <p14:sldId id="383"/>
            <p14:sldId id="385"/>
            <p14:sldId id="384"/>
            <p14:sldId id="289"/>
            <p14:sldId id="290"/>
          </p14:sldIdLst>
        </p14:section>
        <p14:section name="Easy to Test" id="{FD421E68-F537-3746-8FEC-B8BD46791B9C}">
          <p14:sldIdLst>
            <p14:sldId id="291"/>
            <p14:sldId id="293"/>
            <p14:sldId id="294"/>
          </p14:sldIdLst>
        </p14:section>
        <p14:section name="Definitions" id="{8D59F48C-A820-F745-AB67-E33739910243}">
          <p14:sldIdLst>
            <p14:sldId id="377"/>
            <p14:sldId id="378"/>
            <p14:sldId id="367"/>
            <p14:sldId id="368"/>
            <p14:sldId id="369"/>
            <p14:sldId id="370"/>
            <p14:sldId id="374"/>
            <p14:sldId id="375"/>
            <p14:sldId id="380"/>
            <p14:sldId id="381"/>
            <p14:sldId id="379"/>
            <p14:sldId id="300"/>
            <p14:sldId id="361"/>
          </p14:sldIdLst>
        </p14:section>
        <p14:section name="Next Steps" id="{E6BC68B0-FE0A-0E47-87BF-41A2D5E45DEF}">
          <p14:sldIdLst>
            <p14:sldId id="295"/>
            <p14:sldId id="297"/>
            <p14:sldId id="296"/>
          </p14:sldIdLst>
        </p14:section>
        <p14:section name="Templates" id="{8EA635A3-3D23-E140-AE9D-DD82819B057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226"/>
    <p:restoredTop sz="86395"/>
  </p:normalViewPr>
  <p:slideViewPr>
    <p:cSldViewPr snapToGrid="0" snapToObjects="1" showGuides="1">
      <p:cViewPr varScale="1">
        <p:scale>
          <a:sx n="185" d="100"/>
          <a:sy n="185" d="100"/>
        </p:scale>
        <p:origin x="1368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10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5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779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906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0DF43D-6EDD-D241-A334-2551E607D41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25732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84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63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31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0629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576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083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1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130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5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0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Functional</a:t>
            </a:r>
            <a:br>
              <a:rPr lang="en" dirty="0"/>
            </a:br>
            <a:r>
              <a:rPr lang="en" dirty="0"/>
              <a:t>Code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Small methods?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99D47-EA5D-B44F-B99F-8F93AD9911FA}"/>
              </a:ext>
            </a:extLst>
          </p:cNvPr>
          <p:cNvSpPr/>
          <p:nvPr/>
        </p:nvSpPr>
        <p:spPr>
          <a:xfrm>
            <a:off x="383241" y="866462"/>
            <a:ext cx="2548218" cy="6309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tan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71322-6855-F04C-B96F-78C00DFC9BF1}"/>
              </a:ext>
            </a:extLst>
          </p:cNvPr>
          <p:cNvSpPr/>
          <p:nvPr/>
        </p:nvSpPr>
        <p:spPr>
          <a:xfrm>
            <a:off x="4397188" y="386719"/>
            <a:ext cx="260872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cot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</a:t>
            </a:r>
            <a:r>
              <a:rPr lang="en-GB" sz="700" dirty="0">
                <a:solidFill>
                  <a:srgbClr val="1750EB"/>
                </a:solidFill>
              </a:rPr>
              <a:t>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>
                <a:solidFill>
                  <a:srgbClr val="1750EB"/>
                </a:solidFill>
              </a:rPr>
              <a:t>3.1 </a:t>
            </a:r>
            <a:r>
              <a:rPr lang="en-GB" sz="700" dirty="0"/>
              <a:t>* </a:t>
            </a:r>
            <a:r>
              <a:rPr lang="en-GB" sz="700" dirty="0" err="1"/>
              <a:t>idx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/>
              <a:t>dx = </a:t>
            </a:r>
            <a:r>
              <a:rPr lang="en-GB" sz="700" dirty="0">
                <a:solidFill>
                  <a:srgbClr val="1750EB"/>
                </a:solidFill>
              </a:rPr>
              <a:t>2.1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for </a:t>
            </a:r>
            <a:r>
              <a:rPr lang="en-GB" sz="700" dirty="0"/>
              <a:t>( </a:t>
            </a:r>
            <a:r>
              <a:rPr lang="en-GB" sz="700" dirty="0">
                <a:solidFill>
                  <a:srgbClr val="0033B3"/>
                </a:solidFill>
              </a:rPr>
              <a:t>int </a:t>
            </a:r>
            <a:r>
              <a:rPr lang="en-GB" sz="700" dirty="0"/>
              <a:t>i = </a:t>
            </a:r>
            <a:r>
              <a:rPr lang="en-GB" sz="700" dirty="0">
                <a:solidFill>
                  <a:srgbClr val="1750EB"/>
                </a:solidFill>
              </a:rPr>
              <a:t>0</a:t>
            </a:r>
            <a:r>
              <a:rPr lang="en-GB" sz="700" dirty="0"/>
              <a:t>; i &lt;= </a:t>
            </a:r>
            <a:r>
              <a:rPr lang="en-GB" sz="700" dirty="0">
                <a:solidFill>
                  <a:srgbClr val="1750EB"/>
                </a:solidFill>
              </a:rPr>
              <a:t>10</a:t>
            </a:r>
            <a:r>
              <a:rPr lang="en-GB" sz="700" dirty="0"/>
              <a:t>; ++i )</a:t>
            </a:r>
            <a:br>
              <a:rPr lang="en-GB" sz="700" dirty="0"/>
            </a:br>
            <a:r>
              <a:rPr lang="en-GB" sz="700" dirty="0"/>
              <a:t>    {</a:t>
            </a:r>
            <a:br>
              <a:rPr lang="en-GB" sz="700" dirty="0"/>
            </a:br>
            <a:r>
              <a:rPr lang="en-GB" sz="700" dirty="0"/>
              <a:t>      </a:t>
            </a:r>
            <a:r>
              <a:rPr lang="en-GB" sz="700" dirty="0" err="1"/>
              <a:t>idx</a:t>
            </a:r>
            <a:r>
              <a:rPr lang="en-GB" sz="700" dirty="0"/>
              <a:t> = (</a:t>
            </a:r>
            <a:r>
              <a:rPr lang="en-GB" sz="700" dirty="0" err="1"/>
              <a:t>idx</a:t>
            </a:r>
            <a:r>
              <a:rPr lang="en-GB" sz="700" dirty="0"/>
              <a:t> * dx * </a:t>
            </a:r>
            <a:r>
              <a:rPr lang="en-GB" sz="700" dirty="0">
                <a:solidFill>
                  <a:srgbClr val="1750EB"/>
                </a:solidFill>
              </a:rPr>
              <a:t>9.7</a:t>
            </a:r>
            <a:r>
              <a:rPr lang="en-GB" sz="700" dirty="0"/>
              <a:t>) / </a:t>
            </a:r>
            <a:r>
              <a:rPr lang="en-GB" sz="700" dirty="0">
                <a:solidFill>
                  <a:srgbClr val="1750EB"/>
                </a:solidFill>
              </a:rPr>
              <a:t>42.0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}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64D95C-7E36-9743-8292-C72648F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D57E-0F95-DE4D-9C4E-A7F2CA5913EB}"/>
              </a:ext>
            </a:extLst>
          </p:cNvPr>
          <p:cNvSpPr/>
          <p:nvPr/>
        </p:nvSpPr>
        <p:spPr>
          <a:xfrm>
            <a:off x="2138083" y="2078489"/>
            <a:ext cx="167415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sec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/>
              <a:t>angle / rand();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8705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237689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161746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3525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double calculate</a:t>
            </a:r>
            <a:r>
              <a:rPr lang="en-US" b="1" dirty="0"/>
              <a:t>(</a:t>
            </a:r>
            <a:r>
              <a:rPr lang="en-US" dirty="0"/>
              <a:t>double amount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step1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int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amount </a:t>
            </a:r>
            <a:r>
              <a:rPr lang="en-US" b="1" dirty="0"/>
              <a:t>*</a:t>
            </a:r>
            <a:r>
              <a:rPr lang="en-US" dirty="0"/>
              <a:t> 2</a:t>
            </a:r>
            <a:r>
              <a:rPr lang="en-US" b="1" dirty="0"/>
              <a:t>);</a:t>
            </a:r>
            <a:endParaRPr lang="en-US" dirty="0"/>
          </a:p>
          <a:p>
            <a:r>
              <a:rPr lang="nb-NO" dirty="0"/>
              <a:t>	double step2 </a:t>
            </a:r>
            <a:r>
              <a:rPr lang="nb-NO" b="1" dirty="0"/>
              <a:t>=</a:t>
            </a:r>
            <a:r>
              <a:rPr lang="nb-NO" dirty="0"/>
              <a:t> step1 </a:t>
            </a:r>
            <a:r>
              <a:rPr lang="nb-NO" b="1" dirty="0"/>
              <a:t>*</a:t>
            </a:r>
            <a:r>
              <a:rPr lang="nb-NO" dirty="0"/>
              <a:t> 1.5</a:t>
            </a:r>
            <a:r>
              <a:rPr lang="nb-NO" b="1" dirty="0"/>
              <a:t>;</a:t>
            </a:r>
            <a:endParaRPr lang="nb-NO" dirty="0"/>
          </a:p>
          <a:p>
            <a:r>
              <a:rPr lang="nb-NO" dirty="0"/>
              <a:t>	</a:t>
            </a:r>
            <a:r>
              <a:rPr lang="nb-NO" b="1" dirty="0" err="1"/>
              <a:t>return</a:t>
            </a:r>
            <a:r>
              <a:rPr lang="nb-NO" dirty="0"/>
              <a:t> step2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720438">
            <a:off x="2203313" y="307274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99" y="3562352"/>
            <a:ext cx="219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189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439010" y="1885950"/>
            <a:ext cx="2140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5852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6" grpId="0" animBg="1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Advance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return </a:t>
            </a:r>
            <a:r>
              <a:rPr lang="x-none" dirty="0"/>
              <a:t>steps++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</p:spTree>
    <p:extLst>
      <p:ext uri="{BB962C8B-B14F-4D97-AF65-F5344CB8AC3E}">
        <p14:creationId xmlns:p14="http://schemas.microsoft.com/office/powerpoint/2010/main" val="32707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5817" y="1885950"/>
            <a:ext cx="2307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Deterministic?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049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en-US" b="1" dirty="0"/>
              <a:t>(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Now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age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MinValue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age</a:t>
            </a:r>
            <a:r>
              <a:rPr lang="en-US" b="1" dirty="0"/>
              <a:t>.</a:t>
            </a:r>
            <a:r>
              <a:rPr lang="en-US" dirty="0"/>
              <a:t>Year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saveFile</a:t>
            </a:r>
            <a:r>
              <a:rPr lang="en-US" b="1" dirty="0"/>
              <a:t>(</a:t>
            </a:r>
            <a:r>
              <a:rPr lang="en-US" dirty="0"/>
              <a:t>Person info</a:t>
            </a:r>
            <a:r>
              <a:rPr lang="en-US" b="1" dirty="0"/>
              <a:t>,</a:t>
            </a:r>
            <a:r>
              <a:rPr lang="en-US" dirty="0"/>
              <a:t> string </a:t>
            </a:r>
            <a:r>
              <a:rPr lang="en-US" dirty="0" err="1"/>
              <a:t>fileName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</a:t>
            </a:r>
            <a:r>
              <a:rPr lang="en-US" b="1" dirty="0" err="1"/>
              <a:t>.</a:t>
            </a:r>
            <a:r>
              <a:rPr lang="en-US" dirty="0" err="1"/>
              <a:t>WriteAllText</a:t>
            </a:r>
            <a:r>
              <a:rPr lang="en-US" b="1" dirty="0"/>
              <a:t>(</a:t>
            </a:r>
            <a:r>
              <a:rPr lang="en-US" dirty="0" err="1"/>
              <a:t>fileName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info</a:t>
            </a:r>
            <a:r>
              <a:rPr lang="en-US" b="1" dirty="0" err="1"/>
              <a:t>.</a:t>
            </a:r>
            <a:r>
              <a:rPr lang="en-US" dirty="0" err="1"/>
              <a:t>ToString</a:t>
            </a:r>
            <a:r>
              <a:rPr lang="en-US" b="1" dirty="0"/>
              <a:t>());</a:t>
            </a:r>
            <a:endParaRPr lang="en-US" dirty="0"/>
          </a:p>
          <a:p>
            <a:r>
              <a:rPr lang="en-US" b="1" dirty="0"/>
              <a:t>}</a:t>
            </a:r>
            <a:endParaRPr lang="nb-NO" dirty="0"/>
          </a:p>
        </p:txBody>
      </p:sp>
      <p:sp>
        <p:nvSpPr>
          <p:cNvPr id="6" name="Right Arrow 5"/>
          <p:cNvSpPr/>
          <p:nvPr/>
        </p:nvSpPr>
        <p:spPr>
          <a:xfrm rot="9335822">
            <a:off x="2681034" y="87261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438150"/>
            <a:ext cx="23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out?</a:t>
            </a:r>
          </a:p>
        </p:txBody>
      </p:sp>
    </p:spTree>
    <p:extLst>
      <p:ext uri="{BB962C8B-B14F-4D97-AF65-F5344CB8AC3E}">
        <p14:creationId xmlns:p14="http://schemas.microsoft.com/office/powerpoint/2010/main" val="40029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75736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9A312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  <p:sp>
        <p:nvSpPr>
          <p:cNvPr id="3" name="Oval 2"/>
          <p:cNvSpPr/>
          <p:nvPr/>
        </p:nvSpPr>
        <p:spPr>
          <a:xfrm>
            <a:off x="2667000" y="1428750"/>
            <a:ext cx="3886200" cy="2971800"/>
          </a:xfrm>
          <a:prstGeom prst="ellipse">
            <a:avLst/>
          </a:prstGeom>
          <a:solidFill>
            <a:srgbClr val="72BC5C">
              <a:alpha val="76000"/>
            </a:srgbClr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Functional Harness</a:t>
            </a:r>
          </a:p>
        </p:txBody>
      </p:sp>
    </p:spTree>
    <p:extLst>
      <p:ext uri="{BB962C8B-B14F-4D97-AF65-F5344CB8AC3E}">
        <p14:creationId xmlns:p14="http://schemas.microsoft.com/office/powerpoint/2010/main" val="22685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179261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32770" name="Content Placeholder 8"/>
          <p:cNvSpPr>
            <a:spLocks noGrp="1"/>
          </p:cNvSpPr>
          <p:nvPr>
            <p:ph type="subTitle" idx="4294967295"/>
          </p:nvPr>
        </p:nvSpPr>
        <p:spPr>
          <a:xfrm>
            <a:off x="0" y="1600200"/>
            <a:ext cx="6400800" cy="234315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If I used to get :   </a:t>
            </a:r>
          </a:p>
          <a:p>
            <a:pPr eaLnBrk="1" hangingPunct="1"/>
            <a:r>
              <a:rPr lang="en-US" sz="3600">
                <a:latin typeface="Calibri" charset="0"/>
              </a:rPr>
              <a:t>Then I still get :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142875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41982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30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1573 L 0.00034 0.13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Locking</a:t>
            </a:r>
            <a:br>
              <a:rPr lang="en-US" sz="8000" dirty="0"/>
            </a:br>
            <a:r>
              <a:rPr lang="en-US" sz="80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58736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614" y="1996889"/>
            <a:ext cx="5257800" cy="125023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Poke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D55A8-F682-445B-A611-6601E75A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15" y="1913621"/>
            <a:ext cx="1657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7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15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E5036342-8F91-1B4C-8B01-8C17161AE054}"/>
              </a:ext>
            </a:extLst>
          </p:cNvPr>
          <p:cNvSpPr/>
          <p:nvPr/>
        </p:nvSpPr>
        <p:spPr>
          <a:xfrm>
            <a:off x="586439" y="1969986"/>
            <a:ext cx="2096245" cy="2091018"/>
          </a:xfrm>
          <a:prstGeom prst="mathMultiply">
            <a:avLst>
              <a:gd name="adj1" fmla="val 13231"/>
            </a:avLst>
          </a:prstGeom>
          <a:solidFill>
            <a:srgbClr val="C00000">
              <a:alpha val="52000"/>
            </a:srgbClr>
          </a:solidFill>
          <a:ln>
            <a:solidFill>
              <a:srgbClr val="C20003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90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528788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better ways of testing functional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4669750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42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465-36F7-8C4E-83C2-C6BE47D7D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Steps</a:t>
            </a:r>
            <a:br>
              <a:rPr lang="en-GB" sz="3200" dirty="0"/>
            </a:br>
            <a:r>
              <a:rPr lang="en-GB" sz="3200" dirty="0"/>
              <a:t>1. Test (fail, get information)</a:t>
            </a:r>
            <a:br>
              <a:rPr lang="en-GB" sz="3200" dirty="0"/>
            </a:br>
            <a:r>
              <a:rPr lang="en-GB" sz="3200" dirty="0"/>
              <a:t>2. Test (pass, locking results)</a:t>
            </a:r>
            <a:br>
              <a:rPr lang="en-GB" sz="3200" dirty="0"/>
            </a:br>
            <a:r>
              <a:rPr lang="en-GB" sz="3200" dirty="0"/>
              <a:t>3. Check coverage (guidance)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0F10-E008-CB46-913D-AF4EF436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92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HOW HARD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WAS THIS?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Very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0E666-E681-484E-8575-905497C9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6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80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Diagrams and infographics</a:t>
            </a:r>
            <a:endParaRPr sz="2000" dirty="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HOW DID THIS FEEL?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" name="Google Shape;4276;p39">
            <a:extLst>
              <a:ext uri="{FF2B5EF4-FFF2-40B4-BE49-F238E27FC236}">
                <a16:creationId xmlns:a16="http://schemas.microsoft.com/office/drawing/2014/main" id="{A1992654-D614-7C4A-9CB0-E75628503107}"/>
              </a:ext>
            </a:extLst>
          </p:cNvPr>
          <p:cNvSpPr/>
          <p:nvPr/>
        </p:nvSpPr>
        <p:spPr>
          <a:xfrm>
            <a:off x="6090189" y="2095291"/>
            <a:ext cx="893007" cy="89306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Google Shape;4277;p39">
            <a:extLst>
              <a:ext uri="{FF2B5EF4-FFF2-40B4-BE49-F238E27FC236}">
                <a16:creationId xmlns:a16="http://schemas.microsoft.com/office/drawing/2014/main" id="{0CC0ED15-C7B9-4E45-B179-6731CC3E663C}"/>
              </a:ext>
            </a:extLst>
          </p:cNvPr>
          <p:cNvSpPr/>
          <p:nvPr/>
        </p:nvSpPr>
        <p:spPr>
          <a:xfrm>
            <a:off x="6536692" y="611162"/>
            <a:ext cx="893007" cy="78040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Google Shape;4278;p39">
            <a:extLst>
              <a:ext uri="{FF2B5EF4-FFF2-40B4-BE49-F238E27FC236}">
                <a16:creationId xmlns:a16="http://schemas.microsoft.com/office/drawing/2014/main" id="{4DEF142F-734E-CD4E-832B-2C80921E1C92}"/>
              </a:ext>
            </a:extLst>
          </p:cNvPr>
          <p:cNvSpPr/>
          <p:nvPr/>
        </p:nvSpPr>
        <p:spPr>
          <a:xfrm>
            <a:off x="4977338" y="843432"/>
            <a:ext cx="901134" cy="90107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D4E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rgbClr val="0B3A5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rgbClr val="0B3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6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RELEVANCE TO YOUR WORK?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Completely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7C05B-2697-4146-A2BA-CF92F746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68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5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12513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EASY TO TEST…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WHY?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rgbClr val="0B3A5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rgbClr val="0B3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Simple code</a:t>
            </a: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38279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1724</Words>
  <Application>Microsoft Office PowerPoint</Application>
  <PresentationFormat>On-screen Show (16:9)</PresentationFormat>
  <Paragraphs>282</Paragraphs>
  <Slides>55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Testing Functional Code</vt:lpstr>
      <vt:lpstr>Awareness (show) Proficiency (do) Fluency (repeat)</vt:lpstr>
      <vt:lpstr>0 -&gt; 1</vt:lpstr>
      <vt:lpstr>Steps 1. Test (fail, get information) 2. Test (pass, locking results) 3. Check coverage (guidance)</vt:lpstr>
      <vt:lpstr>HOW HARD WAS THIS?</vt:lpstr>
      <vt:lpstr>HOW DID THIS FEEL?</vt:lpstr>
      <vt:lpstr>RELEVANCE TO YOUR WORK?</vt:lpstr>
      <vt:lpstr>EASY TO TEST… WHY?</vt:lpstr>
      <vt:lpstr>Simple code</vt:lpstr>
      <vt:lpstr>Small methods?</vt:lpstr>
      <vt:lpstr>Functional Code</vt:lpstr>
      <vt:lpstr>Non-Functional Code</vt:lpstr>
      <vt:lpstr>PowerPoint Presentation</vt:lpstr>
      <vt:lpstr>PowerPoint Presentation</vt:lpstr>
      <vt:lpstr>PowerPoint Presentation</vt:lpstr>
      <vt:lpstr>PowerPoint Presentation</vt:lpstr>
      <vt:lpstr>Why functional is easier for tests</vt:lpstr>
      <vt:lpstr>Why functional is easier for tests</vt:lpstr>
      <vt:lpstr>Benefits of Unit Tests</vt:lpstr>
      <vt:lpstr>Benefits of Unit Tests</vt:lpstr>
      <vt:lpstr>Regression</vt:lpstr>
      <vt:lpstr>  Locking test</vt:lpstr>
      <vt:lpstr>Poke</vt:lpstr>
      <vt:lpstr>Next Steps</vt:lpstr>
      <vt:lpstr>Next Steps</vt:lpstr>
      <vt:lpstr>Next Steps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46</cp:revision>
  <dcterms:modified xsi:type="dcterms:W3CDTF">2020-07-07T18:46:29Z</dcterms:modified>
</cp:coreProperties>
</file>