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9"/>
  </p:notesMasterIdLst>
  <p:sldIdLst>
    <p:sldId id="286" r:id="rId2"/>
    <p:sldId id="256" r:id="rId3"/>
    <p:sldId id="287" r:id="rId4"/>
    <p:sldId id="382" r:id="rId5"/>
    <p:sldId id="383" r:id="rId6"/>
    <p:sldId id="385" r:id="rId7"/>
    <p:sldId id="384" r:id="rId8"/>
    <p:sldId id="289" r:id="rId9"/>
    <p:sldId id="290" r:id="rId10"/>
    <p:sldId id="291" r:id="rId11"/>
    <p:sldId id="293" r:id="rId12"/>
    <p:sldId id="294" r:id="rId13"/>
    <p:sldId id="377" r:id="rId14"/>
    <p:sldId id="378" r:id="rId15"/>
    <p:sldId id="367" r:id="rId16"/>
    <p:sldId id="368" r:id="rId17"/>
    <p:sldId id="369" r:id="rId18"/>
    <p:sldId id="370" r:id="rId19"/>
    <p:sldId id="374" r:id="rId20"/>
    <p:sldId id="375" r:id="rId21"/>
    <p:sldId id="380" r:id="rId22"/>
    <p:sldId id="381" r:id="rId23"/>
    <p:sldId id="379" r:id="rId24"/>
    <p:sldId id="300" r:id="rId25"/>
    <p:sldId id="361" r:id="rId26"/>
    <p:sldId id="295" r:id="rId27"/>
    <p:sldId id="297" r:id="rId28"/>
    <p:sldId id="29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6"/>
            <p14:sldId id="256"/>
            <p14:sldId id="287"/>
            <p14:sldId id="382"/>
            <p14:sldId id="383"/>
            <p14:sldId id="385"/>
            <p14:sldId id="384"/>
            <p14:sldId id="289"/>
            <p14:sldId id="290"/>
          </p14:sldIdLst>
        </p14:section>
        <p14:section name="Easy to Test" id="{FD421E68-F537-3746-8FEC-B8BD46791B9C}">
          <p14:sldIdLst>
            <p14:sldId id="291"/>
            <p14:sldId id="293"/>
            <p14:sldId id="294"/>
          </p14:sldIdLst>
        </p14:section>
        <p14:section name="Definitions" id="{8D59F48C-A820-F745-AB67-E33739910243}">
          <p14:sldIdLst>
            <p14:sldId id="377"/>
            <p14:sldId id="378"/>
            <p14:sldId id="367"/>
            <p14:sldId id="368"/>
            <p14:sldId id="369"/>
            <p14:sldId id="370"/>
            <p14:sldId id="374"/>
            <p14:sldId id="375"/>
            <p14:sldId id="380"/>
            <p14:sldId id="381"/>
            <p14:sldId id="379"/>
            <p14:sldId id="300"/>
            <p14:sldId id="361"/>
          </p14:sldIdLst>
        </p14:section>
        <p14:section name="Next Steps" id="{E6BC68B0-FE0A-0E47-87BF-41A2D5E45DEF}">
          <p14:sldIdLst>
            <p14:sldId id="295"/>
            <p14:sldId id="297"/>
            <p14:sldId id="296"/>
          </p14:sldIdLst>
        </p14:section>
        <p14:section name="Templates" id="{8EA635A3-3D23-E140-AE9D-DD82819B0573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86356"/>
  </p:normalViewPr>
  <p:slideViewPr>
    <p:cSldViewPr snapToGrid="0" snapToObjects="1" showGuides="1">
      <p:cViewPr varScale="1">
        <p:scale>
          <a:sx n="241" d="100"/>
          <a:sy n="241" d="100"/>
        </p:scale>
        <p:origin x="129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9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130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50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210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05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779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906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Both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0DF43D-6EDD-D241-A334-2551E607D419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25732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084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36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310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8" name="Google Shape;479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9" name="Google Shape;479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7" name="Google Shape;4807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06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5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083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91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7/6/20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10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7/6/20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2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6385142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1800" dirty="0"/>
              <a:t>Workshop for C++ on Sea, 2020</a:t>
            </a:r>
          </a:p>
          <a:p>
            <a:pPr marL="0" lvl="0" indent="0">
              <a:buNone/>
            </a:pPr>
            <a:r>
              <a:rPr lang="en" sz="1800" dirty="0"/>
              <a:t>t3a.2xlarge</a:t>
            </a:r>
          </a:p>
          <a:p>
            <a:pPr marL="0" lvl="0" indent="0">
              <a:buNone/>
            </a:pPr>
            <a:r>
              <a:rPr lang="en" sz="1800" b="1" dirty="0"/>
              <a:t>@</a:t>
            </a:r>
            <a:r>
              <a:rPr lang="en" sz="1800" b="1" dirty="0" err="1"/>
              <a:t>ClareMacraeUK</a:t>
            </a:r>
            <a:r>
              <a:rPr lang="en" sz="1800" b="1" dirty="0"/>
              <a:t> @</a:t>
            </a:r>
            <a:r>
              <a:rPr lang="en" sz="1800" b="1" dirty="0" err="1"/>
              <a:t>LlewellynFalco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80272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12513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EASY TO TEST…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WHY?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rgbClr val="0B3A5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rgbClr val="0B3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Simple code</a:t>
            </a: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38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Small methods?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399D47-EA5D-B44F-B99F-8F93AD9911FA}"/>
              </a:ext>
            </a:extLst>
          </p:cNvPr>
          <p:cNvSpPr/>
          <p:nvPr/>
        </p:nvSpPr>
        <p:spPr>
          <a:xfrm>
            <a:off x="383241" y="866462"/>
            <a:ext cx="2548218" cy="6309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tan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671322-6855-F04C-B96F-78C00DFC9BF1}"/>
              </a:ext>
            </a:extLst>
          </p:cNvPr>
          <p:cNvSpPr/>
          <p:nvPr/>
        </p:nvSpPr>
        <p:spPr>
          <a:xfrm>
            <a:off x="4397188" y="386719"/>
            <a:ext cx="260872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cot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</a:t>
            </a:r>
            <a:r>
              <a:rPr lang="en-GB" sz="700" dirty="0">
                <a:solidFill>
                  <a:srgbClr val="1750EB"/>
                </a:solidFill>
              </a:rPr>
              <a:t>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>
                <a:solidFill>
                  <a:srgbClr val="1750EB"/>
                </a:solidFill>
              </a:rPr>
              <a:t>3.1 </a:t>
            </a:r>
            <a:r>
              <a:rPr lang="en-GB" sz="700" dirty="0"/>
              <a:t>* </a:t>
            </a:r>
            <a:r>
              <a:rPr lang="en-GB" sz="700" dirty="0" err="1"/>
              <a:t>idx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/>
              <a:t>dx = </a:t>
            </a:r>
            <a:r>
              <a:rPr lang="en-GB" sz="700" dirty="0">
                <a:solidFill>
                  <a:srgbClr val="1750EB"/>
                </a:solidFill>
              </a:rPr>
              <a:t>2.1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for </a:t>
            </a:r>
            <a:r>
              <a:rPr lang="en-GB" sz="700" dirty="0"/>
              <a:t>( </a:t>
            </a:r>
            <a:r>
              <a:rPr lang="en-GB" sz="700" dirty="0">
                <a:solidFill>
                  <a:srgbClr val="0033B3"/>
                </a:solidFill>
              </a:rPr>
              <a:t>int </a:t>
            </a:r>
            <a:r>
              <a:rPr lang="en-GB" sz="700" dirty="0"/>
              <a:t>i = </a:t>
            </a:r>
            <a:r>
              <a:rPr lang="en-GB" sz="700" dirty="0">
                <a:solidFill>
                  <a:srgbClr val="1750EB"/>
                </a:solidFill>
              </a:rPr>
              <a:t>0</a:t>
            </a:r>
            <a:r>
              <a:rPr lang="en-GB" sz="700" dirty="0"/>
              <a:t>; i &lt;= </a:t>
            </a:r>
            <a:r>
              <a:rPr lang="en-GB" sz="700" dirty="0">
                <a:solidFill>
                  <a:srgbClr val="1750EB"/>
                </a:solidFill>
              </a:rPr>
              <a:t>10</a:t>
            </a:r>
            <a:r>
              <a:rPr lang="en-GB" sz="700" dirty="0"/>
              <a:t>; ++i )</a:t>
            </a:r>
            <a:br>
              <a:rPr lang="en-GB" sz="700" dirty="0"/>
            </a:br>
            <a:r>
              <a:rPr lang="en-GB" sz="700" dirty="0"/>
              <a:t>    {</a:t>
            </a:r>
            <a:br>
              <a:rPr lang="en-GB" sz="700" dirty="0"/>
            </a:br>
            <a:r>
              <a:rPr lang="en-GB" sz="700" dirty="0"/>
              <a:t>      </a:t>
            </a:r>
            <a:r>
              <a:rPr lang="en-GB" sz="700" dirty="0" err="1"/>
              <a:t>idx</a:t>
            </a:r>
            <a:r>
              <a:rPr lang="en-GB" sz="700" dirty="0"/>
              <a:t> = (</a:t>
            </a:r>
            <a:r>
              <a:rPr lang="en-GB" sz="700" dirty="0" err="1"/>
              <a:t>idx</a:t>
            </a:r>
            <a:r>
              <a:rPr lang="en-GB" sz="700" dirty="0"/>
              <a:t> * dx * </a:t>
            </a:r>
            <a:r>
              <a:rPr lang="en-GB" sz="700" dirty="0">
                <a:solidFill>
                  <a:srgbClr val="1750EB"/>
                </a:solidFill>
              </a:rPr>
              <a:t>9.7</a:t>
            </a:r>
            <a:r>
              <a:rPr lang="en-GB" sz="700" dirty="0"/>
              <a:t>) / </a:t>
            </a:r>
            <a:r>
              <a:rPr lang="en-GB" sz="700" dirty="0">
                <a:solidFill>
                  <a:srgbClr val="1750EB"/>
                </a:solidFill>
              </a:rPr>
              <a:t>42.0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}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64D95C-7E36-9743-8292-C72648F6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5D57E-0F95-DE4D-9C4E-A7F2CA5913EB}"/>
              </a:ext>
            </a:extLst>
          </p:cNvPr>
          <p:cNvSpPr/>
          <p:nvPr/>
        </p:nvSpPr>
        <p:spPr>
          <a:xfrm>
            <a:off x="2138083" y="2078489"/>
            <a:ext cx="1674159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sec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/>
              <a:t>angle / rand();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187059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237689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161746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3525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double calculate</a:t>
            </a:r>
            <a:r>
              <a:rPr lang="en-US" b="1" dirty="0"/>
              <a:t>(</a:t>
            </a:r>
            <a:r>
              <a:rPr lang="en-US" dirty="0"/>
              <a:t>double amount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step1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 err="1"/>
              <a:t>int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amount </a:t>
            </a:r>
            <a:r>
              <a:rPr lang="en-US" b="1" dirty="0"/>
              <a:t>*</a:t>
            </a:r>
            <a:r>
              <a:rPr lang="en-US" dirty="0"/>
              <a:t> 2</a:t>
            </a:r>
            <a:r>
              <a:rPr lang="en-US" b="1" dirty="0"/>
              <a:t>);</a:t>
            </a:r>
            <a:endParaRPr lang="en-US" dirty="0"/>
          </a:p>
          <a:p>
            <a:r>
              <a:rPr lang="nb-NO" dirty="0"/>
              <a:t>	double step2 </a:t>
            </a:r>
            <a:r>
              <a:rPr lang="nb-NO" b="1" dirty="0"/>
              <a:t>=</a:t>
            </a:r>
            <a:r>
              <a:rPr lang="nb-NO" dirty="0"/>
              <a:t> step1 </a:t>
            </a:r>
            <a:r>
              <a:rPr lang="nb-NO" b="1" dirty="0"/>
              <a:t>*</a:t>
            </a:r>
            <a:r>
              <a:rPr lang="nb-NO" dirty="0"/>
              <a:t> 1.5</a:t>
            </a:r>
            <a:r>
              <a:rPr lang="nb-NO" b="1" dirty="0"/>
              <a:t>;</a:t>
            </a:r>
            <a:endParaRPr lang="nb-NO" dirty="0"/>
          </a:p>
          <a:p>
            <a:r>
              <a:rPr lang="nb-NO" dirty="0"/>
              <a:t>	</a:t>
            </a:r>
            <a:r>
              <a:rPr lang="nb-NO" b="1" dirty="0" err="1"/>
              <a:t>return</a:t>
            </a:r>
            <a:r>
              <a:rPr lang="nb-NO" dirty="0"/>
              <a:t> step2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9720438">
            <a:off x="2203313" y="307274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599" y="3562352"/>
            <a:ext cx="2193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189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</a:t>
            </a:r>
          </a:p>
        </p:txBody>
      </p:sp>
      <p:sp>
        <p:nvSpPr>
          <p:cNvPr id="9" name="Rectangle 8"/>
          <p:cNvSpPr/>
          <p:nvPr/>
        </p:nvSpPr>
        <p:spPr>
          <a:xfrm>
            <a:off x="6439010" y="1885950"/>
            <a:ext cx="2140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</a:t>
            </a:r>
          </a:p>
        </p:txBody>
      </p:sp>
    </p:spTree>
    <p:extLst>
      <p:ext uri="{BB962C8B-B14F-4D97-AF65-F5344CB8AC3E}">
        <p14:creationId xmlns:p14="http://schemas.microsoft.com/office/powerpoint/2010/main" val="58521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6" grpId="0" animBg="1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Advance</a:t>
            </a:r>
            <a:r>
              <a:rPr lang="en-US" b="1" dirty="0"/>
              <a:t>()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return </a:t>
            </a:r>
            <a:r>
              <a:rPr lang="x-none" dirty="0"/>
              <a:t>steps++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</p:spTree>
    <p:extLst>
      <p:ext uri="{BB962C8B-B14F-4D97-AF65-F5344CB8AC3E}">
        <p14:creationId xmlns:p14="http://schemas.microsoft.com/office/powerpoint/2010/main" val="32707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5817" y="1885950"/>
            <a:ext cx="2307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Deterministic?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5049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age</a:t>
            </a:r>
            <a:r>
              <a:rPr lang="en-US" b="1" dirty="0"/>
              <a:t>(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Now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age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MinValue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age</a:t>
            </a:r>
            <a:r>
              <a:rPr lang="en-US" b="1" dirty="0"/>
              <a:t>.</a:t>
            </a:r>
            <a:r>
              <a:rPr lang="en-US" dirty="0"/>
              <a:t>Year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void </a:t>
            </a:r>
            <a:r>
              <a:rPr lang="en-US" dirty="0" err="1"/>
              <a:t>saveFile</a:t>
            </a:r>
            <a:r>
              <a:rPr lang="en-US" b="1" dirty="0"/>
              <a:t>(</a:t>
            </a:r>
            <a:r>
              <a:rPr lang="en-US" dirty="0"/>
              <a:t>Person info</a:t>
            </a:r>
            <a:r>
              <a:rPr lang="en-US" b="1" dirty="0"/>
              <a:t>,</a:t>
            </a:r>
            <a:r>
              <a:rPr lang="en-US" dirty="0"/>
              <a:t> string </a:t>
            </a:r>
            <a:r>
              <a:rPr lang="en-US" dirty="0" err="1"/>
              <a:t>fileName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File</a:t>
            </a:r>
            <a:r>
              <a:rPr lang="en-US" b="1" dirty="0" err="1"/>
              <a:t>.</a:t>
            </a:r>
            <a:r>
              <a:rPr lang="en-US" dirty="0" err="1"/>
              <a:t>WriteAllText</a:t>
            </a:r>
            <a:r>
              <a:rPr lang="en-US" b="1" dirty="0"/>
              <a:t>(</a:t>
            </a:r>
            <a:r>
              <a:rPr lang="en-US" dirty="0" err="1"/>
              <a:t>fileName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info</a:t>
            </a:r>
            <a:r>
              <a:rPr lang="en-US" b="1" dirty="0" err="1"/>
              <a:t>.</a:t>
            </a:r>
            <a:r>
              <a:rPr lang="en-US" dirty="0" err="1"/>
              <a:t>ToString</a:t>
            </a:r>
            <a:r>
              <a:rPr lang="en-US" b="1" dirty="0"/>
              <a:t>());</a:t>
            </a:r>
            <a:endParaRPr lang="en-US" dirty="0"/>
          </a:p>
          <a:p>
            <a:r>
              <a:rPr lang="en-US" b="1" dirty="0"/>
              <a:t>}</a:t>
            </a:r>
            <a:endParaRPr lang="nb-NO" dirty="0"/>
          </a:p>
        </p:txBody>
      </p:sp>
      <p:sp>
        <p:nvSpPr>
          <p:cNvPr id="6" name="Right Arrow 5"/>
          <p:cNvSpPr/>
          <p:nvPr/>
        </p:nvSpPr>
        <p:spPr>
          <a:xfrm rot="9335822">
            <a:off x="2681034" y="87261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1000" y="438150"/>
            <a:ext cx="236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out?</a:t>
            </a:r>
          </a:p>
        </p:txBody>
      </p:sp>
    </p:spTree>
    <p:extLst>
      <p:ext uri="{BB962C8B-B14F-4D97-AF65-F5344CB8AC3E}">
        <p14:creationId xmlns:p14="http://schemas.microsoft.com/office/powerpoint/2010/main" val="40029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275736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2;p35">
            <a:extLst>
              <a:ext uri="{FF2B5EF4-FFF2-40B4-BE49-F238E27FC236}">
                <a16:creationId xmlns:a16="http://schemas.microsoft.com/office/drawing/2014/main" id="{6DB5B824-57A1-EE40-941A-ED9BEB46F45C}"/>
              </a:ext>
            </a:extLst>
          </p:cNvPr>
          <p:cNvSpPr txBox="1">
            <a:spLocks/>
          </p:cNvSpPr>
          <p:nvPr/>
        </p:nvSpPr>
        <p:spPr>
          <a:xfrm>
            <a:off x="59512" y="1601379"/>
            <a:ext cx="6385142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GB" sz="1800" dirty="0">
                <a:solidFill>
                  <a:schemeClr val="tx2"/>
                </a:solidFill>
              </a:rPr>
              <a:t>Workshop for C++ on Sea, 2020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t3a.2xlarge</a:t>
            </a:r>
          </a:p>
          <a:p>
            <a:pPr marL="0" indent="0">
              <a:buFont typeface="Titillium Web Light"/>
              <a:buNone/>
            </a:pPr>
            <a:r>
              <a:rPr lang="en-GB" sz="1800" b="1" dirty="0">
                <a:solidFill>
                  <a:schemeClr val="tx2"/>
                </a:solidFill>
              </a:rPr>
              <a:t>@</a:t>
            </a:r>
            <a:r>
              <a:rPr lang="en-GB" sz="1800" b="1" dirty="0" err="1">
                <a:solidFill>
                  <a:schemeClr val="tx2"/>
                </a:solidFill>
              </a:rPr>
              <a:t>ClareMacraeUK</a:t>
            </a:r>
            <a:r>
              <a:rPr lang="en-GB" sz="1800" b="1" dirty="0">
                <a:solidFill>
                  <a:schemeClr val="tx2"/>
                </a:solidFill>
              </a:rPr>
              <a:t> @</a:t>
            </a:r>
            <a:r>
              <a:rPr lang="en-GB" sz="1800" b="1" dirty="0" err="1">
                <a:solidFill>
                  <a:schemeClr val="tx2"/>
                </a:solidFill>
              </a:rPr>
              <a:t>LlewellynFalco</a:t>
            </a:r>
            <a:endParaRPr lang="en-GB" sz="1800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CD5A5-B4B0-4C40-A659-15762859AFF9}"/>
              </a:ext>
            </a:extLst>
          </p:cNvPr>
          <p:cNvSpPr/>
          <p:nvPr/>
        </p:nvSpPr>
        <p:spPr>
          <a:xfrm>
            <a:off x="206734" y="540689"/>
            <a:ext cx="1860605" cy="15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056C5-3425-CB49-AFB8-88524DBE8437}"/>
              </a:ext>
            </a:extLst>
          </p:cNvPr>
          <p:cNvSpPr txBox="1"/>
          <p:nvPr/>
        </p:nvSpPr>
        <p:spPr>
          <a:xfrm>
            <a:off x="858744" y="50888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9A312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  <p:sp>
        <p:nvSpPr>
          <p:cNvPr id="3" name="Oval 2"/>
          <p:cNvSpPr/>
          <p:nvPr/>
        </p:nvSpPr>
        <p:spPr>
          <a:xfrm>
            <a:off x="2667000" y="1428750"/>
            <a:ext cx="3886200" cy="2971800"/>
          </a:xfrm>
          <a:prstGeom prst="ellipse">
            <a:avLst/>
          </a:prstGeom>
          <a:solidFill>
            <a:srgbClr val="72BC5C">
              <a:alpha val="76000"/>
            </a:srgbClr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Functional Harness</a:t>
            </a:r>
          </a:p>
        </p:txBody>
      </p:sp>
    </p:spTree>
    <p:extLst>
      <p:ext uri="{BB962C8B-B14F-4D97-AF65-F5344CB8AC3E}">
        <p14:creationId xmlns:p14="http://schemas.microsoft.com/office/powerpoint/2010/main" val="22685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1792619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Regression</a:t>
            </a:r>
          </a:p>
        </p:txBody>
      </p:sp>
      <p:sp>
        <p:nvSpPr>
          <p:cNvPr id="32770" name="Content Placeholder 8"/>
          <p:cNvSpPr>
            <a:spLocks noGrp="1"/>
          </p:cNvSpPr>
          <p:nvPr>
            <p:ph type="subTitle" idx="4294967295"/>
          </p:nvPr>
        </p:nvSpPr>
        <p:spPr>
          <a:xfrm>
            <a:off x="0" y="1600200"/>
            <a:ext cx="6400800" cy="2343150"/>
          </a:xfr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</a:rPr>
              <a:t>If I used to get :   </a:t>
            </a:r>
          </a:p>
          <a:p>
            <a:pPr eaLnBrk="1" hangingPunct="1"/>
            <a:r>
              <a:rPr lang="en-US" sz="3600">
                <a:latin typeface="Calibri" charset="0"/>
              </a:rPr>
              <a:t>Then I still get :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33800" y="142875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141982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930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1573 L 0.00034 0.13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Locking</a:t>
            </a:r>
            <a:br>
              <a:rPr lang="en-US" sz="8000" dirty="0"/>
            </a:br>
            <a:r>
              <a:rPr lang="en-US" sz="80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58736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94614" y="1996889"/>
            <a:ext cx="5257800" cy="1250232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Poke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D5CCB4-AB80-D447-8945-3AD864502D24}"/>
              </a:ext>
            </a:extLst>
          </p:cNvPr>
          <p:cNvSpPr/>
          <p:nvPr/>
        </p:nvSpPr>
        <p:spPr>
          <a:xfrm>
            <a:off x="1781160" y="1422779"/>
            <a:ext cx="2313454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600" dirty="0"/>
              <a:t>👉</a:t>
            </a:r>
          </a:p>
        </p:txBody>
      </p:sp>
    </p:spTree>
    <p:extLst>
      <p:ext uri="{BB962C8B-B14F-4D97-AF65-F5344CB8AC3E}">
        <p14:creationId xmlns:p14="http://schemas.microsoft.com/office/powerpoint/2010/main" val="3986557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155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E5036342-8F91-1B4C-8B01-8C17161AE054}"/>
              </a:ext>
            </a:extLst>
          </p:cNvPr>
          <p:cNvSpPr/>
          <p:nvPr/>
        </p:nvSpPr>
        <p:spPr>
          <a:xfrm>
            <a:off x="586439" y="1969986"/>
            <a:ext cx="2096245" cy="2091018"/>
          </a:xfrm>
          <a:prstGeom prst="mathMultiply">
            <a:avLst>
              <a:gd name="adj1" fmla="val 13231"/>
            </a:avLst>
          </a:prstGeom>
          <a:solidFill>
            <a:srgbClr val="C00000">
              <a:alpha val="52000"/>
            </a:srgbClr>
          </a:solidFill>
          <a:ln>
            <a:solidFill>
              <a:srgbClr val="C20003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90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528788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better ways of testing functional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4669750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342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Functional</a:t>
            </a:r>
            <a:br>
              <a:rPr lang="en" dirty="0"/>
            </a:br>
            <a:r>
              <a:rPr lang="en" dirty="0"/>
              <a:t>Code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BIG CONCEPT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{4076FE98-043C-4AAA-A547-3E761658DB7C}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ANDROID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0" name="Google Shape;4350;p40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351" name="Google Shape;4351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2" name="Google Shape;4352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3" name="Google Shape;4353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4" name="Google Shape;4354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5" name="Google Shape;4355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6" name="Google Shape;4356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7" name="Google Shape;4357;p40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358" name="Google Shape;4358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9" name="Google Shape;4359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4360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1" name="Google Shape;4361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2" name="Google Shape;4362;p40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363" name="Google Shape;4363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4" name="Google Shape;4364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5" name="Google Shape;4365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6" name="Google Shape;4366;p40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367" name="Google Shape;4367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9" name="Google Shape;4369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2" name="Google Shape;4372;p40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373" name="Google Shape;4373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6" name="Google Shape;4376;p40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377" name="Google Shape;4377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1" name="Google Shape;4381;p40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382" name="Google Shape;4382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3" name="Google Shape;4383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4" name="Google Shape;4384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5" name="Google Shape;4385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6" name="Google Shape;4386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7" name="Google Shape;4387;p40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388" name="Google Shape;4388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9" name="Google Shape;4389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0" name="Google Shape;4390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1" name="Google Shape;4391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2" name="Google Shape;4392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3" name="Google Shape;4393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4" name="Google Shape;4394;p40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395" name="Google Shape;4395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6" name="Google Shape;4396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7" name="Google Shape;4397;p40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398" name="Google Shape;4398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1" name="Google Shape;4401;p40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402" name="Google Shape;4402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3" name="Google Shape;4403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4" name="Google Shape;4404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5" name="Google Shape;4405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6" name="Google Shape;4406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7" name="Google Shape;4407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8" name="Google Shape;4408;p40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409" name="Google Shape;4409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0" name="Google Shape;4410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1" name="Google Shape;4411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4412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3" name="Google Shape;4413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4" name="Google Shape;4414;p40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415" name="Google Shape;4415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6" name="Google Shape;4416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7" name="Google Shape;4417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8" name="Google Shape;4418;p40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419" name="Google Shape;4419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420" name="Google Shape;4420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1" name="Google Shape;4421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2" name="Google Shape;4422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3" name="Google Shape;4423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4" name="Google Shape;4424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5" name="Google Shape;4425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6" name="Google Shape;4426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7" name="Google Shape;4427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8" name="Google Shape;4428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9" name="Google Shape;4429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0" name="Google Shape;4430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1" name="Google Shape;4431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2" name="Google Shape;4432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3" name="Google Shape;4433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4" name="Google Shape;4434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5" name="Google Shape;4435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6" name="Google Shape;4436;p40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437" name="Google Shape;4437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8" name="Google Shape;4438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9" name="Google Shape;4439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0" name="Google Shape;4440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1" name="Google Shape;4441;p40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442" name="Google Shape;4442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3" name="Google Shape;4443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4" name="Google Shape;4444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5" name="Google Shape;4445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6" name="Google Shape;4446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7" name="Google Shape;4447;p40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448" name="Google Shape;4448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9" name="Google Shape;4449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0" name="Google Shape;4450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1" name="Google Shape;4451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2" name="Google Shape;4452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3" name="Google Shape;4453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4" name="Google Shape;4454;p40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455" name="Google Shape;4455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6" name="Google Shape;4456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7" name="Google Shape;4457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8" name="Google Shape;4458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9" name="Google Shape;4459;p40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460" name="Google Shape;4460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1" name="Google Shape;4461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2" name="Google Shape;4462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3" name="Google Shape;4463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4" name="Google Shape;4464;p40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465" name="Google Shape;4465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6" name="Google Shape;4466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7" name="Google Shape;4467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8" name="Google Shape;4468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9" name="Google Shape;4469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0" name="Google Shape;4470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471" name="Google Shape;447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3" name="Google Shape;447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4" name="Google Shape;447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5" name="Google Shape;447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6" name="Google Shape;447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7" name="Google Shape;447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8" name="Google Shape;447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9" name="Google Shape;447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0" name="Google Shape;448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1" name="Google Shape;4481;p40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482" name="Google Shape;4482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3" name="Google Shape;4483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4" name="Google Shape;4484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5" name="Google Shape;4485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486" name="Google Shape;448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7" name="Google Shape;448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8" name="Google Shape;448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9" name="Google Shape;448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0" name="Google Shape;449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1" name="Google Shape;449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2" name="Google Shape;449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3" name="Google Shape;449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4" name="Google Shape;449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5" name="Google Shape;449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96" name="Google Shape;4496;p40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497" name="Google Shape;4497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8" name="Google Shape;4498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9" name="Google Shape;4499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0" name="Google Shape;4500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1" name="Google Shape;4501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502" name="Google Shape;450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3" name="Google Shape;450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4" name="Google Shape;450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5" name="Google Shape;450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6" name="Google Shape;450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7" name="Google Shape;450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8" name="Google Shape;450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9" name="Google Shape;450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0" name="Google Shape;451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1" name="Google Shape;451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12" name="Google Shape;4512;p40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513" name="Google Shape;4513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4" name="Google Shape;4514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5" name="Google Shape;4515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6" name="Google Shape;4516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7" name="Google Shape;4517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8" name="Google Shape;4518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9" name="Google Shape;4519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0" name="Google Shape;4520;p40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521" name="Google Shape;4521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2" name="Google Shape;4522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3" name="Google Shape;4523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4" name="Google Shape;4524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5" name="Google Shape;4525;p40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526" name="Google Shape;4526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7" name="Google Shape;4527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8" name="Google Shape;4528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9" name="Google Shape;4529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0" name="Google Shape;4530;p40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531" name="Google Shape;4531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2" name="Google Shape;4532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3" name="Google Shape;4533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4" name="Google Shape;4534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5" name="Google Shape;4535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6" name="Google Shape;4536;p40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537" name="Google Shape;4537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8" name="Google Shape;4538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9" name="Google Shape;4539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0" name="Google Shape;4540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1" name="Google Shape;4541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2" name="Google Shape;4542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3" name="Google Shape;4543;p40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544" name="Google Shape;4544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5" name="Google Shape;4545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6" name="Google Shape;4546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7" name="Google Shape;4547;p40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548" name="Google Shape;4548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9" name="Google Shape;4549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0" name="Google Shape;4550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1" name="Google Shape;4551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2" name="Google Shape;4552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3" name="Google Shape;4553;p40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554" name="Google Shape;4554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5" name="Google Shape;4555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6" name="Google Shape;4556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7" name="Google Shape;4557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8" name="Google Shape;4558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9" name="Google Shape;4559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0" name="Google Shape;4560;p40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561" name="Google Shape;4561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2" name="Google Shape;4562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3" name="Google Shape;4563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4" name="Google Shape;4564;p40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565" name="Google Shape;4565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6" name="Google Shape;4566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7" name="Google Shape;4567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8" name="Google Shape;4568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9" name="Google Shape;4569;p40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570" name="Google Shape;4570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1" name="Google Shape;4571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2" name="Google Shape;4572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3" name="Google Shape;4573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4" name="Google Shape;4574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5" name="Google Shape;4575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6" name="Google Shape;4576;p40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577" name="Google Shape;4577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8" name="Google Shape;4578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9" name="Google Shape;4579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0" name="Google Shape;4580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1" name="Google Shape;4581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4" name="Google Shape;4584;p40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585" name="Google Shape;4585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9" name="Google Shape;4589;p40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590" name="Google Shape;4590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3" name="Google Shape;4593;p40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594" name="Google Shape;4594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7" name="Google Shape;4597;p40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598" name="Google Shape;4598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2" name="Google Shape;4602;p40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603" name="Google Shape;4603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7" name="Google Shape;4607;p40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608" name="Google Shape;4608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3" name="Google Shape;4613;p40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614" name="Google Shape;4614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6" name="Google Shape;4616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7" name="Google Shape;4617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8" name="Google Shape;4618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9" name="Google Shape;4619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0" name="Google Shape;4620;p40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621" name="Google Shape;4621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8" name="Google Shape;4628;p40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629" name="Google Shape;4629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1" name="Google Shape;4631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2" name="Google Shape;4632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3" name="Google Shape;4633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4" name="Google Shape;4634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5" name="Google Shape;4635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6" name="Google Shape;4636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7" name="Google Shape;4637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8" name="Google Shape;4638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9" name="Google Shape;4639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0" name="Google Shape;4640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1" name="Google Shape;4641;p40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642" name="Google Shape;4642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3" name="Google Shape;4643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4" name="Google Shape;4644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5" name="Google Shape;4645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6" name="Google Shape;4646;p40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647" name="Google Shape;4647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8" name="Google Shape;4648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9" name="Google Shape;4649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0" name="Google Shape;4650;p40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651" name="Google Shape;4651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2" name="Google Shape;4652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3" name="Google Shape;4653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4" name="Google Shape;4654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5" name="Google Shape;4655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7" name="Google Shape;4657;p40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658" name="Google Shape;4658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1" name="Google Shape;4661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2" name="Google Shape;4662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0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667" name="Google Shape;4667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0" name="Google Shape;4670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1" name="Google Shape;4671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6" name="Google Shape;4676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7" name="Google Shape;4677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9" name="Google Shape;4679;p40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680" name="Google Shape;4680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1" name="Google Shape;4681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5" name="Google Shape;4685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6" name="Google Shape;4686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1" name="Google Shape;4691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2" name="Google Shape;4692;p40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693" name="Google Shape;4693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8" name="Google Shape;4698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4699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4706" name="Google Shape;4706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0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4713" name="Google Shape;4713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4" name="Google Shape;4724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5" name="Google Shape;4725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8" name="Google Shape;4728;p40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4729" name="Google Shape;4729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0" name="Google Shape;4730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4" name="Google Shape;4734;p40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4735" name="Google Shape;4735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736" name="Google Shape;4736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7" name="Google Shape;4737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8" name="Google Shape;4738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9" name="Google Shape;4739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740" name="Google Shape;4740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1" name="Google Shape;4741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3" name="Google Shape;4743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744" name="Google Shape;4744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5" name="Google Shape;4745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6" name="Google Shape;4746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7" name="Google Shape;4747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4748" name="Google Shape;4748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51" name="Google Shape;4751;p40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4752" name="Google Shape;4752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0" name="Google Shape;4760;p40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4761" name="Google Shape;4761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3" name="Google Shape;4763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8" name="Google Shape;4768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9" name="Google Shape;4769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4" name="Google Shape;4774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5" name="Google Shape;4775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6" name="Google Shape;4776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7" name="Google Shape;4777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8" name="Google Shape;4778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4" name="Google Shape;4784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5" name="Google Shape;4785;p40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4786" name="Google Shape;4786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4787" name="Google Shape;4787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8" name="Google Shape;4788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9" name="Google Shape;4789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4790" name="Google Shape;4790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2" name="Google Shape;4792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4793" name="Google Shape;479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95" name="Google Shape;4795;p4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Diagrams and infographics</a:t>
            </a:r>
            <a:endParaRPr sz="2000" dirty="0"/>
          </a:p>
        </p:txBody>
      </p:sp>
      <p:sp>
        <p:nvSpPr>
          <p:cNvPr id="4796" name="Google Shape;4796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p41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2" name="Google Shape;4802;p41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3" name="Google Shape;4803;p41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804" name="Google Shape;480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9" name="Google Shape;480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0" name="Google Shape;481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11" name="Google Shape;481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812" name="Google Shape;481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813" name="Google Shape;481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4" name="Google Shape;481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5" name="Google Shape;481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816" name="Google Shape;481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7" name="Google Shape;481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8" name="Google Shape;481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819" name="Google Shape;481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0" name="Google Shape;482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21" name="Google Shape;482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822" name="Google Shape;482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3" name="Google Shape;482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4824" name="Google Shape;4824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1465-36F7-8C4E-83C2-C6BE47D7D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/>
              <a:t>Steps</a:t>
            </a:r>
            <a:br>
              <a:rPr lang="en-GB" sz="3200" dirty="0"/>
            </a:br>
            <a:r>
              <a:rPr lang="en-GB" sz="3200" dirty="0"/>
              <a:t>1. Test (fail, get information)</a:t>
            </a:r>
            <a:br>
              <a:rPr lang="en-GB" sz="3200" dirty="0"/>
            </a:br>
            <a:r>
              <a:rPr lang="en-GB" sz="3200" dirty="0"/>
              <a:t>2. Test (pass, locking results)</a:t>
            </a:r>
            <a:br>
              <a:rPr lang="en-GB" sz="3200" dirty="0"/>
            </a:br>
            <a:r>
              <a:rPr lang="en-GB" sz="3200" dirty="0"/>
              <a:t>3. Check coverage (guidance)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80F10-E008-CB46-913D-AF4EF436A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9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EB787D-E6C3-7E42-A874-E717309C9212}"/>
              </a:ext>
            </a:extLst>
          </p:cNvPr>
          <p:cNvCxnSpPr/>
          <p:nvPr/>
        </p:nvCxnSpPr>
        <p:spPr>
          <a:xfrm>
            <a:off x="2292158" y="1549021"/>
            <a:ext cx="33623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HOW HARD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WAS THIS?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B63194-3FE3-1F42-B55B-4FC96D49F67A}"/>
              </a:ext>
            </a:extLst>
          </p:cNvPr>
          <p:cNvSpPr/>
          <p:nvPr/>
        </p:nvSpPr>
        <p:spPr>
          <a:xfrm>
            <a:off x="2117345" y="1321174"/>
            <a:ext cx="839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E44FAA-3B65-1146-980A-05E8F432222A}"/>
              </a:ext>
            </a:extLst>
          </p:cNvPr>
          <p:cNvSpPr/>
          <p:nvPr/>
        </p:nvSpPr>
        <p:spPr>
          <a:xfrm>
            <a:off x="4168588" y="1321174"/>
            <a:ext cx="839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✌️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8EC0E-97D7-0E48-B418-7B0F6FBE5B02}"/>
              </a:ext>
            </a:extLst>
          </p:cNvPr>
          <p:cNvSpPr/>
          <p:nvPr/>
        </p:nvSpPr>
        <p:spPr>
          <a:xfrm>
            <a:off x="5391704" y="1321174"/>
            <a:ext cx="839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✊</a:t>
            </a:r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Very</a:t>
            </a:r>
          </a:p>
        </p:txBody>
      </p:sp>
    </p:spTree>
    <p:extLst>
      <p:ext uri="{BB962C8B-B14F-4D97-AF65-F5344CB8AC3E}">
        <p14:creationId xmlns:p14="http://schemas.microsoft.com/office/powerpoint/2010/main" val="104678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HOW DID THIS FEEL?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8" name="Google Shape;4276;p39">
            <a:extLst>
              <a:ext uri="{FF2B5EF4-FFF2-40B4-BE49-F238E27FC236}">
                <a16:creationId xmlns:a16="http://schemas.microsoft.com/office/drawing/2014/main" id="{A1992654-D614-7C4A-9CB0-E75628503107}"/>
              </a:ext>
            </a:extLst>
          </p:cNvPr>
          <p:cNvSpPr/>
          <p:nvPr/>
        </p:nvSpPr>
        <p:spPr>
          <a:xfrm>
            <a:off x="6090189" y="2095291"/>
            <a:ext cx="893007" cy="893062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Google Shape;4277;p39">
            <a:extLst>
              <a:ext uri="{FF2B5EF4-FFF2-40B4-BE49-F238E27FC236}">
                <a16:creationId xmlns:a16="http://schemas.microsoft.com/office/drawing/2014/main" id="{0CC0ED15-C7B9-4E45-B179-6731CC3E663C}"/>
              </a:ext>
            </a:extLst>
          </p:cNvPr>
          <p:cNvSpPr/>
          <p:nvPr/>
        </p:nvSpPr>
        <p:spPr>
          <a:xfrm>
            <a:off x="6536692" y="611162"/>
            <a:ext cx="893007" cy="78040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Google Shape;4278;p39">
            <a:extLst>
              <a:ext uri="{FF2B5EF4-FFF2-40B4-BE49-F238E27FC236}">
                <a16:creationId xmlns:a16="http://schemas.microsoft.com/office/drawing/2014/main" id="{4DEF142F-734E-CD4E-832B-2C80921E1C92}"/>
              </a:ext>
            </a:extLst>
          </p:cNvPr>
          <p:cNvSpPr/>
          <p:nvPr/>
        </p:nvSpPr>
        <p:spPr>
          <a:xfrm>
            <a:off x="4977338" y="843432"/>
            <a:ext cx="901134" cy="901079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D4EB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rgbClr val="0B3A5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rgbClr val="0B3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6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EB787D-E6C3-7E42-A874-E717309C9212}"/>
              </a:ext>
            </a:extLst>
          </p:cNvPr>
          <p:cNvCxnSpPr/>
          <p:nvPr/>
        </p:nvCxnSpPr>
        <p:spPr>
          <a:xfrm>
            <a:off x="2292158" y="1549021"/>
            <a:ext cx="33623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RELEVANCE TO YOUR WORK?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B63194-3FE3-1F42-B55B-4FC96D49F67A}"/>
              </a:ext>
            </a:extLst>
          </p:cNvPr>
          <p:cNvSpPr/>
          <p:nvPr/>
        </p:nvSpPr>
        <p:spPr>
          <a:xfrm>
            <a:off x="2117345" y="1321174"/>
            <a:ext cx="839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E44FAA-3B65-1146-980A-05E8F432222A}"/>
              </a:ext>
            </a:extLst>
          </p:cNvPr>
          <p:cNvSpPr/>
          <p:nvPr/>
        </p:nvSpPr>
        <p:spPr>
          <a:xfrm>
            <a:off x="4168588" y="1321174"/>
            <a:ext cx="839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✌️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8EC0E-97D7-0E48-B418-7B0F6FBE5B02}"/>
              </a:ext>
            </a:extLst>
          </p:cNvPr>
          <p:cNvSpPr/>
          <p:nvPr/>
        </p:nvSpPr>
        <p:spPr>
          <a:xfrm>
            <a:off x="5391704" y="1321174"/>
            <a:ext cx="839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✊</a:t>
            </a:r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Completely</a:t>
            </a:r>
          </a:p>
        </p:txBody>
      </p:sp>
    </p:spTree>
    <p:extLst>
      <p:ext uri="{BB962C8B-B14F-4D97-AF65-F5344CB8AC3E}">
        <p14:creationId xmlns:p14="http://schemas.microsoft.com/office/powerpoint/2010/main" val="2048255808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1778</Words>
  <Application>Microsoft Macintosh PowerPoint</Application>
  <PresentationFormat>On-screen Show (16:9)</PresentationFormat>
  <Paragraphs>296</Paragraphs>
  <Slides>57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Dosis</vt:lpstr>
      <vt:lpstr>Dosis ExtraLight</vt:lpstr>
      <vt:lpstr>Montserrat</vt:lpstr>
      <vt:lpstr>Titillium Web</vt:lpstr>
      <vt:lpstr>Titillium Web Light</vt:lpstr>
      <vt:lpstr>Mowbray template</vt:lpstr>
      <vt:lpstr>PowerPoint Presentation</vt:lpstr>
      <vt:lpstr>PowerPoint Presentation</vt:lpstr>
      <vt:lpstr>Testing Functional Code</vt:lpstr>
      <vt:lpstr>Awareness (show) Proficiency (do) Fluency (repeat)</vt:lpstr>
      <vt:lpstr>0 -&gt; 1</vt:lpstr>
      <vt:lpstr>Steps 1. Test (fail, get information) 2. Test (pass, locking results) 3. Check coverage (guidance)</vt:lpstr>
      <vt:lpstr>HOW HARD WAS THIS?</vt:lpstr>
      <vt:lpstr>HOW DID THIS FEEL?</vt:lpstr>
      <vt:lpstr>RELEVANCE TO YOUR WORK?</vt:lpstr>
      <vt:lpstr>EASY TO TEST… WHY?</vt:lpstr>
      <vt:lpstr>Simple code</vt:lpstr>
      <vt:lpstr>Small methods?</vt:lpstr>
      <vt:lpstr>Functional Code</vt:lpstr>
      <vt:lpstr>Non-Functional Code</vt:lpstr>
      <vt:lpstr>PowerPoint Presentation</vt:lpstr>
      <vt:lpstr>PowerPoint Presentation</vt:lpstr>
      <vt:lpstr>PowerPoint Presentation</vt:lpstr>
      <vt:lpstr>PowerPoint Presentation</vt:lpstr>
      <vt:lpstr>Why functional is easier for tests</vt:lpstr>
      <vt:lpstr>Why functional is easier for tests</vt:lpstr>
      <vt:lpstr>Benefits of Unit Tests</vt:lpstr>
      <vt:lpstr>Benefits of Unit Tests</vt:lpstr>
      <vt:lpstr>Regression</vt:lpstr>
      <vt:lpstr>  Locking test</vt:lpstr>
      <vt:lpstr>Poke</vt:lpstr>
      <vt:lpstr>Next Steps</vt:lpstr>
      <vt:lpstr>Next Steps</vt:lpstr>
      <vt:lpstr>Next Steps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38</cp:revision>
  <dcterms:modified xsi:type="dcterms:W3CDTF">2020-07-06T17:57:00Z</dcterms:modified>
</cp:coreProperties>
</file>