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87" r:id="rId2"/>
    <p:sldId id="930" r:id="rId3"/>
    <p:sldId id="377" r:id="rId4"/>
    <p:sldId id="378" r:id="rId5"/>
    <p:sldId id="931" r:id="rId6"/>
    <p:sldId id="932" r:id="rId7"/>
    <p:sldId id="967" r:id="rId8"/>
    <p:sldId id="945" r:id="rId9"/>
    <p:sldId id="946" r:id="rId10"/>
    <p:sldId id="969" r:id="rId11"/>
    <p:sldId id="962" r:id="rId12"/>
    <p:sldId id="960" r:id="rId13"/>
    <p:sldId id="961" r:id="rId14"/>
    <p:sldId id="959" r:id="rId15"/>
    <p:sldId id="937" r:id="rId16"/>
    <p:sldId id="944" r:id="rId17"/>
    <p:sldId id="938" r:id="rId18"/>
    <p:sldId id="939" r:id="rId19"/>
    <p:sldId id="956" r:id="rId20"/>
    <p:sldId id="963" r:id="rId21"/>
    <p:sldId id="952" r:id="rId22"/>
    <p:sldId id="970" r:id="rId23"/>
    <p:sldId id="951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377"/>
            <p14:sldId id="378"/>
            <p14:sldId id="931"/>
            <p14:sldId id="932"/>
          </p14:sldIdLst>
        </p14:section>
        <p14:section name="Scrubbing - and Date and Time" id="{BBBD6F9F-91CC-45F9-929C-304B7A67BEF0}">
          <p14:sldIdLst>
            <p14:sldId id="967"/>
            <p14:sldId id="945"/>
            <p14:sldId id="946"/>
            <p14:sldId id="969"/>
            <p14:sldId id="962"/>
            <p14:sldId id="960"/>
            <p14:sldId id="961"/>
            <p14:sldId id="959"/>
          </p14:sldIdLst>
        </p14:section>
        <p14:section name="Inconsistent - Random" id="{4998BBC6-F412-4C81-8B14-96AB1D1ACCD3}">
          <p14:sldIdLst>
            <p14:sldId id="937"/>
            <p14:sldId id="944"/>
            <p14:sldId id="938"/>
            <p14:sldId id="939"/>
          </p14:sldIdLst>
        </p14:section>
        <p14:section name="Side Effects" id="{D873C5AD-37BC-4CA6-884F-8EF35BB6BA63}">
          <p14:sldIdLst>
            <p14:sldId id="956"/>
          </p14:sldIdLst>
        </p14:section>
        <p14:section name="Wrapping Up" id="{46B3A1FE-BBCE-4978-BACC-50CBEC3C8E2F}">
          <p14:sldIdLst>
            <p14:sldId id="963"/>
            <p14:sldId id="952"/>
            <p14:sldId id="970"/>
            <p14:sldId id="9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FB7"/>
    <a:srgbClr val="0B87A1"/>
    <a:srgbClr val="FFFF00"/>
    <a:srgbClr val="C20003"/>
    <a:srgbClr val="01597F"/>
    <a:srgbClr val="D3EBD5"/>
    <a:srgbClr val="A10B0D"/>
    <a:srgbClr val="399EB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40" autoAdjust="0"/>
    <p:restoredTop sz="85286" autoAdjust="0"/>
  </p:normalViewPr>
  <p:slideViewPr>
    <p:cSldViewPr snapToGrid="0" snapToObjects="1" showGuides="1">
      <p:cViewPr varScale="1">
        <p:scale>
          <a:sx n="168" d="100"/>
          <a:sy n="168" d="100"/>
        </p:scale>
        <p:origin x="208" y="7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hard-part was the time</a:t>
            </a:r>
          </a:p>
          <a:p>
            <a:r>
              <a:rPr lang="en-GB" dirty="0"/>
              <a:t>Separate one method in to two</a:t>
            </a:r>
          </a:p>
          <a:p>
            <a:r>
              <a:rPr lang="en-GB" dirty="0"/>
              <a:t>Ignore the first method – just calls now()</a:t>
            </a:r>
          </a:p>
        </p:txBody>
      </p:sp>
    </p:spTree>
    <p:extLst>
      <p:ext uri="{BB962C8B-B14F-4D97-AF65-F5344CB8AC3E}">
        <p14:creationId xmlns:p14="http://schemas.microsoft.com/office/powerpoint/2010/main" val="3775485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70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Original code</a:t>
            </a:r>
          </a:p>
          <a:p>
            <a:r>
              <a:rPr lang="en-GB" dirty="0"/>
              <a:t>Bit in red is hurting us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Edit is localised</a:t>
            </a:r>
          </a:p>
          <a:p>
            <a:r>
              <a:rPr lang="en-GB" dirty="0"/>
              <a:t>Pro: Convenient Intermediate step on way to better code</a:t>
            </a:r>
          </a:p>
          <a:p>
            <a:r>
              <a:rPr lang="en-GB" dirty="0"/>
              <a:t>Con: Requires code to be built twice – once for prod and once for testing</a:t>
            </a:r>
          </a:p>
          <a:p>
            <a:r>
              <a:rPr lang="en-GB" dirty="0"/>
              <a:t>Con: Risky – hack may get built in to production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996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Con: Tests don’t show intention, only results, as seed does not correlate with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73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Pro: Tests show intention, as random does correlate with result</a:t>
            </a:r>
          </a:p>
          <a:p>
            <a:r>
              <a:rPr lang="en-GB" dirty="0"/>
              <a:t>Con: Can be harder to understand the code enough to </a:t>
            </a:r>
            <a:r>
              <a:rPr lang="en-GB"/>
              <a:t>make this cut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08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</a:t>
            </a:r>
            <a:r>
              <a:rPr lang="en-GB" dirty="0" err="1"/>
              <a:t>blankcalendarpages.com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</a:t>
            </a:r>
            <a:r>
              <a:rPr lang="en-GB" dirty="0" err="1"/>
              <a:t>blankcalendarpages.com</a:t>
            </a:r>
            <a:r>
              <a:rPr lang="en-GB" dirty="0"/>
              <a:t>/November-2020-calendar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Scroll down for Comic Sans 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 </a:t>
            </a:r>
            <a:r>
              <a:rPr lang="en-GB"/>
              <a:t>build custom one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1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4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it’s hard to test, change it so it’s easy</a:t>
            </a:r>
          </a:p>
          <a:p>
            <a:r>
              <a:rPr lang="en-GB" dirty="0"/>
              <a:t>The solution to testing hard code isn’t to get good at testing hard code</a:t>
            </a:r>
          </a:p>
          <a:p>
            <a:r>
              <a:rPr lang="en-GB" dirty="0"/>
              <a:t>The solution is to make the code itself easy to test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whole set of exercises is showing different tricks to make code look like it’s functional, returning info for testing</a:t>
            </a:r>
          </a:p>
        </p:txBody>
      </p:sp>
    </p:spTree>
    <p:extLst>
      <p:ext uri="{BB962C8B-B14F-4D97-AF65-F5344CB8AC3E}">
        <p14:creationId xmlns:p14="http://schemas.microsoft.com/office/powerpoint/2010/main" val="126549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89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Scrubbers are an approval tests concept for converting unstable output to stable output, without changing the code being tests</a:t>
            </a:r>
          </a:p>
          <a:p>
            <a:r>
              <a:rPr lang="en-GB" dirty="0"/>
              <a:t>Here, we are changing a date and time to some fixed text</a:t>
            </a:r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Top line shows the signature for a scrubber</a:t>
            </a:r>
          </a:p>
          <a:p>
            <a:r>
              <a:rPr lang="en-GB" dirty="0"/>
              <a:t>Creating this for regexes is hard</a:t>
            </a:r>
          </a:p>
          <a:p>
            <a:r>
              <a:rPr lang="en-GB" dirty="0"/>
              <a:t>So we have </a:t>
            </a:r>
            <a:r>
              <a:rPr lang="en-GB" dirty="0" err="1"/>
              <a:t>createRegexScrubber</a:t>
            </a:r>
            <a:r>
              <a:rPr lang="en-GB" dirty="0"/>
              <a:t> as a convenience function, to do the work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83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13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we mean by Hard Parts</a:t>
            </a:r>
          </a:p>
          <a:p>
            <a:r>
              <a:rPr lang="en-GB" dirty="0"/>
              <a:t>Big pattern: anything that annoys you</a:t>
            </a:r>
          </a:p>
        </p:txBody>
      </p:sp>
    </p:spTree>
    <p:extLst>
      <p:ext uri="{BB962C8B-B14F-4D97-AF65-F5344CB8AC3E}">
        <p14:creationId xmlns:p14="http://schemas.microsoft.com/office/powerpoint/2010/main" val="27046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11/16/20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11/16/20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11/16/20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5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27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" y="1066500"/>
            <a:ext cx="8382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03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452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TestingCpp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LegacyCppNov202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rgbClr val="D3EBD5"/>
                </a:solidFill>
              </a:rPr>
              <a:t>Changing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Code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538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8C4B97-E55F-4D77-A88E-7E252505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C00000"/>
                </a:solidFill>
              </a:rPr>
              <a:t>Hard</a:t>
            </a:r>
            <a:r>
              <a:rPr lang="en-GB" dirty="0"/>
              <a:t> Parts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37E6-5CD6-4E89-B66D-5DBEE99DD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Non-deterministic code</a:t>
            </a:r>
          </a:p>
          <a:p>
            <a:r>
              <a:rPr lang="en-GB" sz="1800" dirty="0"/>
              <a:t>Third-party code</a:t>
            </a:r>
          </a:p>
          <a:p>
            <a:r>
              <a:rPr lang="en-GB" sz="1800" dirty="0"/>
              <a:t>Non-compiling code</a:t>
            </a:r>
          </a:p>
          <a:p>
            <a:r>
              <a:rPr lang="en-GB" sz="1800" dirty="0"/>
              <a:t>Hard-to-set-up code</a:t>
            </a:r>
          </a:p>
          <a:p>
            <a:r>
              <a:rPr lang="en-GB" sz="1800" dirty="0"/>
              <a:t>Code I don’t have a licence to run</a:t>
            </a:r>
          </a:p>
          <a:p>
            <a:r>
              <a:rPr lang="en-GB" sz="1800" dirty="0"/>
              <a:t>Slow-running code</a:t>
            </a:r>
          </a:p>
          <a:p>
            <a:r>
              <a:rPr lang="en-GB" sz="1800" dirty="0"/>
              <a:t>Code that needs other services, applications or hardware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Anything else that annoys you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D66B5-1769-4081-B6AC-314035A03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Google Shape;4182;p39">
            <a:extLst>
              <a:ext uri="{FF2B5EF4-FFF2-40B4-BE49-F238E27FC236}">
                <a16:creationId xmlns:a16="http://schemas.microsoft.com/office/drawing/2014/main" id="{73C0C941-DFDC-47E2-B20E-D1BE5C4297CE}"/>
              </a:ext>
            </a:extLst>
          </p:cNvPr>
          <p:cNvSpPr/>
          <p:nvPr/>
        </p:nvSpPr>
        <p:spPr>
          <a:xfrm>
            <a:off x="861955" y="4510420"/>
            <a:ext cx="318077" cy="30992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7610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556028" y="1968996"/>
            <a:ext cx="1741289" cy="1580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1734622" y="2236887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1734622" y="246459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1931075" y="269230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1931075" y="286643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" name="Rectangle 6"/>
          <p:cNvSpPr>
            <a:spLocks/>
          </p:cNvSpPr>
          <p:nvPr/>
        </p:nvSpPr>
        <p:spPr bwMode="auto">
          <a:xfrm>
            <a:off x="1734622" y="323478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7" name="Rectangle 7"/>
          <p:cNvSpPr>
            <a:spLocks/>
          </p:cNvSpPr>
          <p:nvPr/>
        </p:nvSpPr>
        <p:spPr bwMode="auto">
          <a:xfrm>
            <a:off x="1931075" y="306065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8" name="Rectangle 8"/>
          <p:cNvSpPr>
            <a:spLocks/>
          </p:cNvSpPr>
          <p:nvPr/>
        </p:nvSpPr>
        <p:spPr bwMode="auto">
          <a:xfrm>
            <a:off x="5011817" y="2390924"/>
            <a:ext cx="1741289" cy="11385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9" name="Rectangle 9"/>
          <p:cNvSpPr>
            <a:spLocks/>
          </p:cNvSpPr>
          <p:nvPr/>
        </p:nvSpPr>
        <p:spPr bwMode="auto">
          <a:xfrm>
            <a:off x="5190411" y="2531567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0" name="Rectangle 10"/>
          <p:cNvSpPr>
            <a:spLocks/>
          </p:cNvSpPr>
          <p:nvPr/>
        </p:nvSpPr>
        <p:spPr bwMode="auto">
          <a:xfrm>
            <a:off x="5386864" y="27592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1" name="Rectangle 11"/>
          <p:cNvSpPr>
            <a:spLocks/>
          </p:cNvSpPr>
          <p:nvPr/>
        </p:nvSpPr>
        <p:spPr bwMode="auto">
          <a:xfrm>
            <a:off x="5386864" y="293340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2" name="Rectangle 12"/>
          <p:cNvSpPr>
            <a:spLocks/>
          </p:cNvSpPr>
          <p:nvPr/>
        </p:nvSpPr>
        <p:spPr bwMode="auto">
          <a:xfrm>
            <a:off x="5190411" y="3301752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3" name="Rectangle 13"/>
          <p:cNvSpPr>
            <a:spLocks/>
          </p:cNvSpPr>
          <p:nvPr/>
        </p:nvSpPr>
        <p:spPr bwMode="auto">
          <a:xfrm>
            <a:off x="5386864" y="312762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4" name="Rectangle 14"/>
          <p:cNvSpPr>
            <a:spLocks/>
          </p:cNvSpPr>
          <p:nvPr/>
        </p:nvSpPr>
        <p:spPr bwMode="auto">
          <a:xfrm>
            <a:off x="5002887" y="1942207"/>
            <a:ext cx="1741289" cy="2745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5" name="Rectangle 15"/>
          <p:cNvSpPr>
            <a:spLocks/>
          </p:cNvSpPr>
          <p:nvPr/>
        </p:nvSpPr>
        <p:spPr bwMode="auto">
          <a:xfrm>
            <a:off x="5190411" y="2035969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rot="10800000" flipH="1">
            <a:off x="5871299" y="2207587"/>
            <a:ext cx="0" cy="18584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7" name="AutoShape 17"/>
          <p:cNvSpPr>
            <a:spLocks/>
          </p:cNvSpPr>
          <p:nvPr/>
        </p:nvSpPr>
        <p:spPr bwMode="auto">
          <a:xfrm>
            <a:off x="3708082" y="241101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9" name="Rectangle 19"/>
          <p:cNvSpPr>
            <a:spLocks/>
          </p:cNvSpPr>
          <p:nvPr/>
        </p:nvSpPr>
        <p:spPr bwMode="auto">
          <a:xfrm>
            <a:off x="5011817" y="1942207"/>
            <a:ext cx="1741289" cy="274588"/>
          </a:xfrm>
          <a:prstGeom prst="rect">
            <a:avLst/>
          </a:prstGeom>
          <a:solidFill>
            <a:srgbClr val="000000">
              <a:alpha val="50000"/>
            </a:srgb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914363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100" baseline="0">
                <a:ln w="3175">
                  <a:noFill/>
                </a:ln>
                <a:solidFill>
                  <a:schemeClr val="dk2"/>
                </a:solidFill>
                <a:effectLst/>
                <a:latin typeface="Dosis"/>
                <a:ea typeface="+mn-ea"/>
                <a:cs typeface="Arial" charset="0"/>
              </a:defRPr>
            </a:lvl1pPr>
          </a:lstStyle>
          <a:p>
            <a:r>
              <a:rPr lang="en-US" dirty="0">
                <a:sym typeface="Dosis ExtraLight"/>
              </a:rPr>
              <a:t>The Peel</a:t>
            </a:r>
          </a:p>
        </p:txBody>
      </p:sp>
    </p:spTree>
    <p:extLst>
      <p:ext uri="{BB962C8B-B14F-4D97-AF65-F5344CB8AC3E}">
        <p14:creationId xmlns:p14="http://schemas.microsoft.com/office/powerpoint/2010/main" val="13891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  <p:bldP spid="5137" grpId="0" animBg="1"/>
      <p:bldP spid="51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48653B-EC49-4A4A-AB6F-151C0455B709}"/>
              </a:ext>
            </a:extLst>
          </p:cNvPr>
          <p:cNvGrpSpPr/>
          <p:nvPr/>
        </p:nvGrpSpPr>
        <p:grpSpPr>
          <a:xfrm>
            <a:off x="4499525" y="374664"/>
            <a:ext cx="2702463" cy="835813"/>
            <a:chOff x="1556028" y="1942207"/>
            <a:chExt cx="5197078" cy="1607344"/>
          </a:xfrm>
        </p:grpSpPr>
        <p:sp>
          <p:nvSpPr>
            <p:cNvPr id="5121" name="Rectangle 1"/>
            <p:cNvSpPr>
              <a:spLocks/>
            </p:cNvSpPr>
            <p:nvPr/>
          </p:nvSpPr>
          <p:spPr bwMode="auto">
            <a:xfrm>
              <a:off x="1556028" y="1968996"/>
              <a:ext cx="1741289" cy="1580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2" name="Rectangle 2"/>
            <p:cNvSpPr>
              <a:spLocks/>
            </p:cNvSpPr>
            <p:nvPr/>
          </p:nvSpPr>
          <p:spPr bwMode="auto">
            <a:xfrm>
              <a:off x="1734622" y="2236887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" name="Rectangle 3"/>
            <p:cNvSpPr>
              <a:spLocks/>
            </p:cNvSpPr>
            <p:nvPr/>
          </p:nvSpPr>
          <p:spPr bwMode="auto">
            <a:xfrm>
              <a:off x="1734622" y="246459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4" name="Rectangle 4"/>
            <p:cNvSpPr>
              <a:spLocks/>
            </p:cNvSpPr>
            <p:nvPr/>
          </p:nvSpPr>
          <p:spPr bwMode="auto">
            <a:xfrm>
              <a:off x="1931075" y="269230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/>
            </p:cNvSpPr>
            <p:nvPr/>
          </p:nvSpPr>
          <p:spPr bwMode="auto">
            <a:xfrm>
              <a:off x="1931075" y="286643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6" name="Rectangle 6"/>
            <p:cNvSpPr>
              <a:spLocks/>
            </p:cNvSpPr>
            <p:nvPr/>
          </p:nvSpPr>
          <p:spPr bwMode="auto">
            <a:xfrm>
              <a:off x="1734622" y="323478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7" name="Rectangle 7"/>
            <p:cNvSpPr>
              <a:spLocks/>
            </p:cNvSpPr>
            <p:nvPr/>
          </p:nvSpPr>
          <p:spPr bwMode="auto">
            <a:xfrm>
              <a:off x="1931075" y="306065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/>
            </p:cNvSpPr>
            <p:nvPr/>
          </p:nvSpPr>
          <p:spPr bwMode="auto">
            <a:xfrm>
              <a:off x="5011817" y="2390924"/>
              <a:ext cx="1741289" cy="113853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9" name="Rectangle 9"/>
            <p:cNvSpPr>
              <a:spLocks/>
            </p:cNvSpPr>
            <p:nvPr/>
          </p:nvSpPr>
          <p:spPr bwMode="auto">
            <a:xfrm>
              <a:off x="5190411" y="2531567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0" name="Rectangle 10"/>
            <p:cNvSpPr>
              <a:spLocks/>
            </p:cNvSpPr>
            <p:nvPr/>
          </p:nvSpPr>
          <p:spPr bwMode="auto">
            <a:xfrm>
              <a:off x="5386864" y="275927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/>
            </p:cNvSpPr>
            <p:nvPr/>
          </p:nvSpPr>
          <p:spPr bwMode="auto">
            <a:xfrm>
              <a:off x="5386864" y="293340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2" name="Rectangle 12"/>
            <p:cNvSpPr>
              <a:spLocks/>
            </p:cNvSpPr>
            <p:nvPr/>
          </p:nvSpPr>
          <p:spPr bwMode="auto">
            <a:xfrm>
              <a:off x="5190411" y="3301752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3" name="Rectangle 13"/>
            <p:cNvSpPr>
              <a:spLocks/>
            </p:cNvSpPr>
            <p:nvPr/>
          </p:nvSpPr>
          <p:spPr bwMode="auto">
            <a:xfrm>
              <a:off x="5386864" y="312762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4" name="Rectangle 14"/>
            <p:cNvSpPr>
              <a:spLocks/>
            </p:cNvSpPr>
            <p:nvPr/>
          </p:nvSpPr>
          <p:spPr bwMode="auto">
            <a:xfrm>
              <a:off x="5002887" y="1942207"/>
              <a:ext cx="1741289" cy="2745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5" name="Rectangle 15"/>
            <p:cNvSpPr>
              <a:spLocks/>
            </p:cNvSpPr>
            <p:nvPr/>
          </p:nvSpPr>
          <p:spPr bwMode="auto">
            <a:xfrm>
              <a:off x="5190411" y="2035969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rot="10800000" flipH="1">
              <a:off x="5871299" y="2207587"/>
              <a:ext cx="0" cy="18584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7" name="AutoShape 17"/>
            <p:cNvSpPr>
              <a:spLocks/>
            </p:cNvSpPr>
            <p:nvPr/>
          </p:nvSpPr>
          <p:spPr bwMode="auto">
            <a:xfrm>
              <a:off x="3708082" y="2411016"/>
              <a:ext cx="892969" cy="669727"/>
            </a:xfrm>
            <a:prstGeom prst="rightArrow">
              <a:avLst>
                <a:gd name="adj1" fmla="val 32000"/>
                <a:gd name="adj2" fmla="val 44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9" name="Rectangle 19"/>
            <p:cNvSpPr>
              <a:spLocks/>
            </p:cNvSpPr>
            <p:nvPr/>
          </p:nvSpPr>
          <p:spPr bwMode="auto">
            <a:xfrm>
              <a:off x="5011817" y="1942207"/>
              <a:ext cx="1741289" cy="27458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The Peel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5E36C-69FB-4281-8720-28C2E8A9C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b="1" dirty="0"/>
              <a:t>Goal</a:t>
            </a:r>
            <a:r>
              <a:rPr lang="en-US" sz="2000" dirty="0"/>
              <a:t>: Separate the method in to 2 methods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Identify that the </a:t>
            </a:r>
            <a:r>
              <a:rPr lang="en-US" sz="2000" b="1" dirty="0"/>
              <a:t>hard part</a:t>
            </a:r>
            <a:r>
              <a:rPr lang="en-US" sz="2000" dirty="0"/>
              <a:t> is all at the </a:t>
            </a:r>
            <a:r>
              <a:rPr lang="en-US" sz="2000" b="1" dirty="0"/>
              <a:t>beginning </a:t>
            </a:r>
            <a:r>
              <a:rPr lang="en-US" sz="2000" dirty="0"/>
              <a:t>(or end)</a:t>
            </a:r>
          </a:p>
          <a:p>
            <a:pPr lvl="1"/>
            <a:r>
              <a:rPr lang="en-US" sz="2000" dirty="0"/>
              <a:t>You may need to refactor for this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Refactor to extract</a:t>
            </a:r>
            <a:r>
              <a:rPr lang="en-US" sz="2000" dirty="0"/>
              <a:t> all else into a separate </a:t>
            </a:r>
            <a:r>
              <a:rPr lang="en-US" sz="2000" b="1" dirty="0"/>
              <a:t>method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You now have two methods</a:t>
            </a:r>
          </a:p>
          <a:p>
            <a:pPr lvl="1"/>
            <a:r>
              <a:rPr lang="en-US" sz="2000" dirty="0"/>
              <a:t>The original method: small, simple, hard-to-test</a:t>
            </a:r>
          </a:p>
          <a:p>
            <a:pPr lvl="1"/>
            <a:r>
              <a:rPr lang="en-US" sz="2000" dirty="0"/>
              <a:t>Your new method: holds business logic, easy-to-test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Test</a:t>
            </a:r>
            <a:r>
              <a:rPr lang="en-US" sz="2000" dirty="0"/>
              <a:t> the </a:t>
            </a:r>
            <a:r>
              <a:rPr lang="en-US" sz="2000" b="1" dirty="0"/>
              <a:t>easy</a:t>
            </a:r>
            <a:r>
              <a:rPr lang="en-US" sz="2000" dirty="0"/>
              <a:t> thing; </a:t>
            </a:r>
            <a:r>
              <a:rPr lang="en-US" sz="2000" dirty="0">
                <a:solidFill>
                  <a:srgbClr val="80BFB7"/>
                </a:solidFill>
              </a:rPr>
              <a:t>ignore the hard thing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766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2152055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2527102" y="2424410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2330648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2527102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2330648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6" name="Rectangle 6"/>
          <p:cNvSpPr>
            <a:spLocks/>
          </p:cNvSpPr>
          <p:nvPr/>
        </p:nvSpPr>
        <p:spPr bwMode="auto">
          <a:xfrm>
            <a:off x="2330648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2527102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3982641" y="196899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0" name="Rectangle 10"/>
          <p:cNvSpPr>
            <a:spLocks/>
          </p:cNvSpPr>
          <p:nvPr/>
        </p:nvSpPr>
        <p:spPr bwMode="auto">
          <a:xfrm>
            <a:off x="4929188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1" name="Rectangle 11"/>
          <p:cNvSpPr>
            <a:spLocks/>
          </p:cNvSpPr>
          <p:nvPr/>
        </p:nvSpPr>
        <p:spPr bwMode="auto">
          <a:xfrm>
            <a:off x="5107781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2" name="Rectangle 12"/>
          <p:cNvSpPr>
            <a:spLocks/>
          </p:cNvSpPr>
          <p:nvPr/>
        </p:nvSpPr>
        <p:spPr bwMode="auto">
          <a:xfrm>
            <a:off x="5304234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3" name="Rectangle 13"/>
          <p:cNvSpPr>
            <a:spLocks/>
          </p:cNvSpPr>
          <p:nvPr/>
        </p:nvSpPr>
        <p:spPr bwMode="auto">
          <a:xfrm>
            <a:off x="5107781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4" name="Rectangle 14"/>
          <p:cNvSpPr>
            <a:spLocks/>
          </p:cNvSpPr>
          <p:nvPr/>
        </p:nvSpPr>
        <p:spPr bwMode="auto">
          <a:xfrm>
            <a:off x="5107781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5" name="Rectangle 15"/>
          <p:cNvSpPr>
            <a:spLocks/>
          </p:cNvSpPr>
          <p:nvPr/>
        </p:nvSpPr>
        <p:spPr bwMode="auto">
          <a:xfrm>
            <a:off x="5304234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6" name="Rectangle 16"/>
          <p:cNvSpPr>
            <a:spLocks/>
          </p:cNvSpPr>
          <p:nvPr/>
        </p:nvSpPr>
        <p:spPr bwMode="auto">
          <a:xfrm>
            <a:off x="5304234" y="242441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rot="10800000" flipH="1">
            <a:off x="6506394" y="2466268"/>
            <a:ext cx="714375" cy="837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8" name="Rectangle 18"/>
          <p:cNvSpPr>
            <a:spLocks/>
          </p:cNvSpPr>
          <p:nvPr/>
        </p:nvSpPr>
        <p:spPr bwMode="auto">
          <a:xfrm>
            <a:off x="7306718" y="2371207"/>
            <a:ext cx="13923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6280" bIns="0">
            <a:spAutoFit/>
          </a:bodyPr>
          <a:lstStyle/>
          <a:p>
            <a:pPr marL="35873"/>
            <a:r>
              <a:rPr lang="en-US" dirty="0">
                <a:solidFill>
                  <a:schemeClr val="tx1"/>
                </a:solidFill>
                <a:cs typeface="Arial" charset="0"/>
              </a:rPr>
              <a:t>return sample</a:t>
            </a: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>
            <a:off x="7177236" y="2344881"/>
            <a:ext cx="66973" cy="282122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636" y="162741"/>
            <a:ext cx="8412459" cy="1273484"/>
          </a:xfrm>
        </p:spPr>
        <p:txBody>
          <a:bodyPr/>
          <a:lstStyle/>
          <a:p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The</a:t>
            </a:r>
            <a:r>
              <a:rPr lang="en-US" dirty="0"/>
              <a:t> </a:t>
            </a:r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34525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7" grpId="0" animBg="1"/>
      <p:bldP spid="10258" grpId="0" autoUpdateAnimBg="0"/>
      <p:bldP spid="102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CE9835-8E77-468E-8F2B-312CE31C8E4A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4847E-4883-42DE-B419-A8C7B859AC8B}"/>
              </a:ext>
            </a:extLst>
          </p:cNvPr>
          <p:cNvSpPr/>
          <p:nvPr/>
        </p:nvSpPr>
        <p:spPr>
          <a:xfrm>
            <a:off x="1911926" y="2914163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#ifdef TESTING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TESTING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547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497B6E4-ADBF-4F22-A316-9DB249106CCD}"/>
              </a:ext>
            </a:extLst>
          </p:cNvPr>
          <p:cNvSpPr/>
          <p:nvPr/>
        </p:nvSpPr>
        <p:spPr>
          <a:xfrm>
            <a:off x="1584877" y="3032351"/>
            <a:ext cx="1286791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3C18D2-2305-48D2-82AC-5EADBEFAA1E8}"/>
              </a:ext>
            </a:extLst>
          </p:cNvPr>
          <p:cNvSpPr/>
          <p:nvPr/>
        </p:nvSpPr>
        <p:spPr>
          <a:xfrm>
            <a:off x="2456032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passIn(seed)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CE0F-5D58-4AD4-A8D7-CDD6F70AB3C5}"/>
              </a:ext>
            </a:extLst>
          </p:cNvPr>
          <p:cNvSpPr txBox="1"/>
          <p:nvPr/>
        </p:nvSpPr>
        <p:spPr>
          <a:xfrm>
            <a:off x="422823" y="1513751"/>
            <a:ext cx="3640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seed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(seed);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C6C2C-F979-4877-A19C-420011D0DB70}"/>
              </a:ext>
            </a:extLst>
          </p:cNvPr>
          <p:cNvSpPr/>
          <p:nvPr/>
        </p:nvSpPr>
        <p:spPr>
          <a:xfrm>
            <a:off x="1678574" y="2053654"/>
            <a:ext cx="558306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34839-E434-410F-A8DE-152B8AF75E82}"/>
              </a:ext>
            </a:extLst>
          </p:cNvPr>
          <p:cNvSpPr/>
          <p:nvPr/>
        </p:nvSpPr>
        <p:spPr>
          <a:xfrm>
            <a:off x="2389280" y="2294050"/>
            <a:ext cx="48238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F1306B-8ADB-4F94-8CF9-0F0244015F24}"/>
              </a:ext>
            </a:extLst>
          </p:cNvPr>
          <p:cNvSpPr/>
          <p:nvPr/>
        </p:nvSpPr>
        <p:spPr>
          <a:xfrm>
            <a:off x="1494856" y="3266504"/>
            <a:ext cx="1166304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passIn(rand)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075139" y="3078275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25773" y="327845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BA6E7-D267-4EAB-A8AD-F6F1A3CC06AA}"/>
              </a:ext>
            </a:extLst>
          </p:cNvPr>
          <p:cNvSpPr/>
          <p:nvPr/>
        </p:nvSpPr>
        <p:spPr>
          <a:xfrm>
            <a:off x="807930" y="2053654"/>
            <a:ext cx="1922744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C5696-8A10-E046-9607-64CD2107F903}"/>
              </a:ext>
            </a:extLst>
          </p:cNvPr>
          <p:cNvSpPr/>
          <p:nvPr/>
        </p:nvSpPr>
        <p:spPr>
          <a:xfrm>
            <a:off x="807930" y="2303160"/>
            <a:ext cx="226720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A7A72-FF4E-4D9D-89A0-8C0F1FB62CB5}"/>
              </a:ext>
            </a:extLst>
          </p:cNvPr>
          <p:cNvSpPr txBox="1"/>
          <p:nvPr/>
        </p:nvSpPr>
        <p:spPr>
          <a:xfrm>
            <a:off x="299071" y="1520927"/>
            <a:ext cx="4572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1600" dirty="0">
                <a:latin typeface="Consolas" panose="020B0609020204030204" pitchFamily="49" charset="0"/>
              </a:rPr>
              <a:t> random = rand();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</a:t>
            </a:r>
            <a:r>
              <a:rPr lang="en-US" sz="1600" dirty="0">
                <a:latin typeface="Consolas" panose="020B0609020204030204" pitchFamily="49" charset="0"/>
              </a:rPr>
              <a:t>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4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476B85-0E0F-4EB9-8E42-9188D4ED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888EA-E5F6-416B-8D3E-34421978B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8000" dirty="0">
              <a:solidFill>
                <a:schemeClr val="dk2"/>
              </a:solidFill>
              <a:latin typeface="Dosis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03179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RETRO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1D86-8316-4DF9-A20F-7F31D03F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5D83A-4DB0-4213-A281-FCD269E12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bit.ly/TestingCpp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B2E5-26E6-4D77-AE9B-86C2B37F81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321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10726-9A3A-E742-BDD8-57E107142F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0FD63-2CCB-6C45-96CF-D1B6FD1A3080}"/>
              </a:ext>
            </a:extLst>
          </p:cNvPr>
          <p:cNvSpPr/>
          <p:nvPr/>
        </p:nvSpPr>
        <p:spPr>
          <a:xfrm>
            <a:off x="-164592" y="173128"/>
            <a:ext cx="9124096" cy="706476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18BDF-6419-2241-BE4E-03AE122CE05F}"/>
              </a:ext>
            </a:extLst>
          </p:cNvPr>
          <p:cNvSpPr/>
          <p:nvPr/>
        </p:nvSpPr>
        <p:spPr>
          <a:xfrm>
            <a:off x="235758" y="3403389"/>
            <a:ext cx="31598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 </a:t>
            </a:r>
            <a:r>
              <a:rPr lang="en-GB" sz="24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LlewellynFalco</a:t>
            </a:r>
            <a:endParaRPr lang="en-GB" sz="2400" dirty="0">
              <a:solidFill>
                <a:schemeClr val="accent5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24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24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LlewellynFalco</a:t>
            </a:r>
            <a:endParaRPr lang="en-GB" sz="2400" dirty="0">
              <a:solidFill>
                <a:schemeClr val="accent5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B5D2A-2E40-F442-8247-ACAD2C69B1DC}"/>
              </a:ext>
            </a:extLst>
          </p:cNvPr>
          <p:cNvSpPr/>
          <p:nvPr/>
        </p:nvSpPr>
        <p:spPr>
          <a:xfrm>
            <a:off x="184496" y="212340"/>
            <a:ext cx="6282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Thanks, please keep in touch…</a:t>
            </a:r>
          </a:p>
        </p:txBody>
      </p:sp>
      <p:pic>
        <p:nvPicPr>
          <p:cNvPr id="17" name="Picture 1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9DD1FB0-0552-5F42-855B-0B622965B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9" y="1373735"/>
            <a:ext cx="1894790" cy="1894790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B9C4E2-FC67-E444-83E3-D8BECD587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129" y="1373735"/>
            <a:ext cx="1875036" cy="1875036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07B365F2-D2AA-0C4D-A9C2-61FE2653B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07" y="3868446"/>
            <a:ext cx="288971" cy="28897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8128184-3C31-F245-974E-7B221F59B4BC}"/>
              </a:ext>
            </a:extLst>
          </p:cNvPr>
          <p:cNvSpPr/>
          <p:nvPr/>
        </p:nvSpPr>
        <p:spPr>
          <a:xfrm>
            <a:off x="4555510" y="3403389"/>
            <a:ext cx="29738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 ClareMacraeUK</a:t>
            </a:r>
          </a:p>
          <a:p>
            <a:r>
              <a:rPr lang="en-GB" sz="24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24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ClareMacrae</a:t>
            </a:r>
            <a:endParaRPr lang="en-GB" sz="2400" dirty="0">
              <a:solidFill>
                <a:schemeClr val="accent5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8" name="Picture 27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B11CC8CB-5997-344E-B0F1-930586574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459" y="3868446"/>
            <a:ext cx="288971" cy="2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12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667B-0846-4EA9-BCCE-477508ED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Training</a:t>
            </a:r>
            <a:endParaRPr lang="en-US" dirty="0"/>
          </a:p>
        </p:txBody>
      </p:sp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4 x 2-hour sessions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+ Optional 2-hour consult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bit.ly</a:t>
            </a:r>
            <a:r>
              <a:rPr lang="en-US">
                <a:hlinkClick r:id="rId3"/>
              </a:rPr>
              <a:t>/LegacyCppNov2020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2ED061-5634-43B2-A6BC-873B0460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4690970" y="429450"/>
            <a:ext cx="2416224" cy="187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126;p39">
            <a:extLst>
              <a:ext uri="{FF2B5EF4-FFF2-40B4-BE49-F238E27FC236}">
                <a16:creationId xmlns:a16="http://schemas.microsoft.com/office/drawing/2014/main" id="{5F8FE691-88B2-40F6-A79A-C1B3F0D99885}"/>
              </a:ext>
            </a:extLst>
          </p:cNvPr>
          <p:cNvSpPr/>
          <p:nvPr/>
        </p:nvSpPr>
        <p:spPr>
          <a:xfrm>
            <a:off x="5501457" y="980539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126;p39">
            <a:extLst>
              <a:ext uri="{FF2B5EF4-FFF2-40B4-BE49-F238E27FC236}">
                <a16:creationId xmlns:a16="http://schemas.microsoft.com/office/drawing/2014/main" id="{30581E25-4E2D-4D82-9D8D-F4FD597D0CB0}"/>
              </a:ext>
            </a:extLst>
          </p:cNvPr>
          <p:cNvSpPr/>
          <p:nvPr/>
        </p:nvSpPr>
        <p:spPr>
          <a:xfrm>
            <a:off x="5501457" y="1252377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126;p39">
            <a:extLst>
              <a:ext uri="{FF2B5EF4-FFF2-40B4-BE49-F238E27FC236}">
                <a16:creationId xmlns:a16="http://schemas.microsoft.com/office/drawing/2014/main" id="{1311A1D8-8971-408F-A75C-5680A57E55E0}"/>
              </a:ext>
            </a:extLst>
          </p:cNvPr>
          <p:cNvSpPr/>
          <p:nvPr/>
        </p:nvSpPr>
        <p:spPr>
          <a:xfrm>
            <a:off x="5501457" y="1541407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126;p39">
            <a:extLst>
              <a:ext uri="{FF2B5EF4-FFF2-40B4-BE49-F238E27FC236}">
                <a16:creationId xmlns:a16="http://schemas.microsoft.com/office/drawing/2014/main" id="{1892FC3E-D96E-485A-9A07-265F4EC37D93}"/>
              </a:ext>
            </a:extLst>
          </p:cNvPr>
          <p:cNvSpPr/>
          <p:nvPr/>
        </p:nvSpPr>
        <p:spPr>
          <a:xfrm>
            <a:off x="5501457" y="1816549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126;p39">
            <a:extLst>
              <a:ext uri="{FF2B5EF4-FFF2-40B4-BE49-F238E27FC236}">
                <a16:creationId xmlns:a16="http://schemas.microsoft.com/office/drawing/2014/main" id="{FC290CA6-C70A-4A7B-9C05-422AC61D6B0B}"/>
              </a:ext>
            </a:extLst>
          </p:cNvPr>
          <p:cNvSpPr/>
          <p:nvPr/>
        </p:nvSpPr>
        <p:spPr>
          <a:xfrm>
            <a:off x="6153706" y="2080034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038;p36">
            <a:extLst>
              <a:ext uri="{FF2B5EF4-FFF2-40B4-BE49-F238E27FC236}">
                <a16:creationId xmlns:a16="http://schemas.microsoft.com/office/drawing/2014/main" id="{31D9A39C-8482-4AD0-8EC8-588C1DE1EB54}"/>
              </a:ext>
            </a:extLst>
          </p:cNvPr>
          <p:cNvSpPr txBox="1">
            <a:spLocks/>
          </p:cNvSpPr>
          <p:nvPr/>
        </p:nvSpPr>
        <p:spPr>
          <a:xfrm>
            <a:off x="1924075" y="3691025"/>
            <a:ext cx="446243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algn="ctr"/>
            <a:r>
              <a:rPr lang="en-US" sz="6000" dirty="0">
                <a:solidFill>
                  <a:srgbClr val="0B87A1"/>
                </a:solidFill>
              </a:rPr>
              <a:t>THANKS!</a:t>
            </a:r>
          </a:p>
          <a:p>
            <a:pPr algn="ctr"/>
            <a:r>
              <a:rPr lang="en-US" sz="1400" dirty="0">
                <a:solidFill>
                  <a:srgbClr val="80BFB7"/>
                </a:solidFill>
              </a:rPr>
              <a:t>Please connect on LinkedIn and Twitter</a:t>
            </a:r>
            <a:endParaRPr lang="en-US" sz="4800" dirty="0">
              <a:solidFill>
                <a:srgbClr val="80B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6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deterministic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9" name="Google Shape;3981;p29">
            <a:extLst>
              <a:ext uri="{FF2B5EF4-FFF2-40B4-BE49-F238E27FC236}">
                <a16:creationId xmlns:a16="http://schemas.microsoft.com/office/drawing/2014/main" id="{2FEE7901-A1C8-2440-8C67-5635E5FE9AC5}"/>
              </a:ext>
            </a:extLst>
          </p:cNvPr>
          <p:cNvCxnSpPr/>
          <p:nvPr/>
        </p:nvCxnSpPr>
        <p:spPr>
          <a:xfrm>
            <a:off x="1956547" y="3554015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813540" y="337399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All results</a:t>
            </a:r>
          </a:p>
        </p:txBody>
      </p:sp>
    </p:spTree>
    <p:extLst>
      <p:ext uri="{BB962C8B-B14F-4D97-AF65-F5344CB8AC3E}">
        <p14:creationId xmlns:p14="http://schemas.microsoft.com/office/powerpoint/2010/main" val="180563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0B0D"/>
                </a:solidFill>
              </a:rPr>
              <a:t>Non-Functional</a:t>
            </a:r>
            <a:r>
              <a:rPr lang="en" dirty="0"/>
              <a:t>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A10B0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inputs from global state;</a:t>
            </a: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lang="en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random, dates, or other varying data;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results to global state;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A10B0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Inputs)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1842240" y="33739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Return)</a:t>
            </a:r>
          </a:p>
        </p:txBody>
      </p:sp>
    </p:spTree>
    <p:extLst>
      <p:ext uri="{BB962C8B-B14F-4D97-AF65-F5344CB8AC3E}">
        <p14:creationId xmlns:p14="http://schemas.microsoft.com/office/powerpoint/2010/main" val="53866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rgbClr val="D3EBD5"/>
                </a:solidFill>
              </a:rPr>
              <a:t>Changing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Output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866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1026" name="Picture 2" descr="Scrubber Overview">
            <a:extLst>
              <a:ext uri="{FF2B5EF4-FFF2-40B4-BE49-F238E27FC236}">
                <a16:creationId xmlns:a16="http://schemas.microsoft.com/office/drawing/2014/main" id="{0344C6C4-B8DC-4F0F-877F-64F9F7A5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06" y="1323975"/>
            <a:ext cx="5575444" cy="148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"/>
                <a:sym typeface="Dosis ExtraLight"/>
              </a:rPr>
              <a:t>Scrubbers</a:t>
            </a:r>
          </a:p>
        </p:txBody>
      </p:sp>
    </p:spTree>
    <p:extLst>
      <p:ext uri="{BB962C8B-B14F-4D97-AF65-F5344CB8AC3E}">
        <p14:creationId xmlns:p14="http://schemas.microsoft.com/office/powerpoint/2010/main" val="94841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168615-603C-4F2A-AC3D-7E36A47557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71547-EDC7-4E76-AAF6-DC6A5D70B8C4}"/>
              </a:ext>
            </a:extLst>
          </p:cNvPr>
          <p:cNvSpPr txBox="1"/>
          <p:nvPr/>
        </p:nvSpPr>
        <p:spPr>
          <a:xfrm>
            <a:off x="977463" y="14742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scrub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967BF-60E4-4088-B6D9-472A49AB64F1}"/>
              </a:ext>
            </a:extLst>
          </p:cNvPr>
          <p:cNvSpPr txBox="1"/>
          <p:nvPr/>
        </p:nvSpPr>
        <p:spPr>
          <a:xfrm>
            <a:off x="977463" y="3186096"/>
            <a:ext cx="5696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Scrubbers::</a:t>
            </a:r>
            <a:r>
              <a:rPr lang="en-US" sz="1400" dirty="0" err="1">
                <a:solidFill>
                  <a:srgbClr val="483D8B"/>
                </a:solidFill>
                <a:latin typeface="Consolas" panose="020B0609020204030204" pitchFamily="49" charset="0"/>
              </a:rPr>
              <a:t>createRegexScrubber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R"(\d+)"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"[number]"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53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752</Words>
  <Application>Microsoft Macintosh PowerPoint</Application>
  <PresentationFormat>On-screen Show (16:9)</PresentationFormat>
  <Paragraphs>161</Paragraphs>
  <Slides>23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Consolas</vt:lpstr>
      <vt:lpstr>Dosis</vt:lpstr>
      <vt:lpstr>Dosis ExtraLight</vt:lpstr>
      <vt:lpstr>Menlo</vt:lpstr>
      <vt:lpstr>Titillium Web Light</vt:lpstr>
      <vt:lpstr>Trebuchet MS</vt:lpstr>
      <vt:lpstr>Mowbray template</vt:lpstr>
      <vt:lpstr>Functional Harness</vt:lpstr>
      <vt:lpstr>FUNCTIONAL is EASY </vt:lpstr>
      <vt:lpstr>Functional Code</vt:lpstr>
      <vt:lpstr>Non-Functional Code</vt:lpstr>
      <vt:lpstr>NON-FUNCTIONAL is HARD</vt:lpstr>
      <vt:lpstr>Reduce To Functional</vt:lpstr>
      <vt:lpstr>Changing Output</vt:lpstr>
      <vt:lpstr>PowerPoint Presentation</vt:lpstr>
      <vt:lpstr>PowerPoint Presentation</vt:lpstr>
      <vt:lpstr>Changing Code</vt:lpstr>
      <vt:lpstr>The Hard Parts</vt:lpstr>
      <vt:lpstr>PowerPoint Presentation</vt:lpstr>
      <vt:lpstr>PowerPoint Presentation</vt:lpstr>
      <vt:lpstr>The Slice</vt:lpstr>
      <vt:lpstr>PowerPoint Presentation</vt:lpstr>
      <vt:lpstr>PowerPoint Presentation</vt:lpstr>
      <vt:lpstr>PowerPoint Presentation</vt:lpstr>
      <vt:lpstr>PowerPoint Presentation</vt:lpstr>
      <vt:lpstr>Side Effects</vt:lpstr>
      <vt:lpstr>RETRO</vt:lpstr>
      <vt:lpstr>Further Resources</vt:lpstr>
      <vt:lpstr>PowerPoint Presentation</vt:lpstr>
      <vt:lpstr>Future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177</cp:revision>
  <dcterms:modified xsi:type="dcterms:W3CDTF">2020-11-16T18:16:46Z</dcterms:modified>
</cp:coreProperties>
</file>