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87" r:id="rId2"/>
    <p:sldId id="930" r:id="rId3"/>
    <p:sldId id="377" r:id="rId4"/>
    <p:sldId id="378" r:id="rId5"/>
    <p:sldId id="931" r:id="rId6"/>
    <p:sldId id="932" r:id="rId7"/>
    <p:sldId id="933" r:id="rId8"/>
    <p:sldId id="966" r:id="rId9"/>
    <p:sldId id="948" r:id="rId10"/>
    <p:sldId id="949" r:id="rId11"/>
    <p:sldId id="934" r:id="rId12"/>
    <p:sldId id="941" r:id="rId13"/>
    <p:sldId id="942" r:id="rId14"/>
    <p:sldId id="943" r:id="rId15"/>
    <p:sldId id="935" r:id="rId16"/>
    <p:sldId id="936" r:id="rId17"/>
    <p:sldId id="96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377"/>
            <p14:sldId id="378"/>
            <p14:sldId id="931"/>
            <p14:sldId id="932"/>
          </p14:sldIdLst>
        </p14:section>
        <p14:section name="System Configuration" id="{AAA1549E-52E3-4867-8CA6-95129E36A67D}">
          <p14:sldIdLst>
            <p14:sldId id="933"/>
            <p14:sldId id="966"/>
            <p14:sldId id="948"/>
            <p14:sldId id="949"/>
          </p14:sldIdLst>
        </p14:section>
        <p14:section name="Adding Logging" id="{5BA8BA05-9445-47FB-A35C-169BAEFD2166}">
          <p14:sldIdLst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Homework" id="{297051F0-16DB-6F4B-AE59-A46142D41345}">
          <p14:sldIdLst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80BFB7"/>
    <a:srgbClr val="FFFF00"/>
    <a:srgbClr val="C20003"/>
    <a:srgbClr val="01597F"/>
    <a:srgbClr val="D3EBD5"/>
    <a:srgbClr val="A10B0D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35" autoAdjust="0"/>
    <p:restoredTop sz="85321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216" y="10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had no logging, and then you add some, you don’t have to consider anything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6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have a few lines of logging, then you have to decide whether existing logs are going to interfere – or vice versa</a:t>
            </a:r>
          </a:p>
          <a:p>
            <a:r>
              <a:rPr lang="en-GB" dirty="0"/>
              <a:t>Probably want them to co-exist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04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already have a lot of logging, you may want them to co-exist, because you want lots of detail</a:t>
            </a:r>
          </a:p>
          <a:p>
            <a:r>
              <a:rPr lang="en-GB" dirty="0"/>
              <a:t>Or you may want to add a separate logging channel – to avoid too much noise to signal</a:t>
            </a:r>
          </a:p>
          <a:p>
            <a:r>
              <a:rPr lang="en-US" dirty="0"/>
              <a:t>You don’t want your specific tests failing when the other logging changes</a:t>
            </a:r>
          </a:p>
          <a:p>
            <a:r>
              <a:rPr lang="en-US" dirty="0"/>
              <a:t>Also, how long do you want the logging to last?</a:t>
            </a:r>
          </a:p>
          <a:p>
            <a:pPr lvl="1"/>
            <a:r>
              <a:rPr lang="en-US" dirty="0"/>
              <a:t>Maybe a few days, or a few hours?</a:t>
            </a:r>
          </a:p>
        </p:txBody>
      </p:sp>
    </p:spTree>
    <p:extLst>
      <p:ext uri="{BB962C8B-B14F-4D97-AF65-F5344CB8AC3E}">
        <p14:creationId xmlns:p14="http://schemas.microsoft.com/office/powerpoint/2010/main" val="1437467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code you are testing writes out files, you could capture the whole</a:t>
            </a:r>
            <a:r>
              <a:rPr lang="en-US" dirty="0"/>
              <a:t> file content </a:t>
            </a:r>
          </a:p>
          <a:p>
            <a:r>
              <a:rPr lang="en-US" dirty="0"/>
              <a:t>Or you could capture filename and byte size, as a kind of a checksum</a:t>
            </a:r>
          </a:p>
          <a:p>
            <a:r>
              <a:rPr lang="en-US" dirty="0"/>
              <a:t>Or you could add MD5 checksum too –though harder to interpret if there’s a failure</a:t>
            </a:r>
          </a:p>
          <a:p>
            <a:r>
              <a:rPr lang="en-US" dirty="0"/>
              <a:t>You decide what’s good enough</a:t>
            </a:r>
          </a:p>
          <a:p>
            <a:r>
              <a:rPr lang="en-US" dirty="0"/>
              <a:t>Don’t have to save every detail – think about the code of what you’re saving, and the risk</a:t>
            </a:r>
          </a:p>
          <a:p>
            <a:r>
              <a:rPr lang="en-US" dirty="0"/>
              <a:t>Filename and byte size is usually sufficient</a:t>
            </a:r>
          </a:p>
          <a:p>
            <a:r>
              <a:rPr lang="en-US" dirty="0"/>
              <a:t>Depends on context – public key, not enough!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913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Given a known initial state of a database, database code is deterministic</a:t>
            </a:r>
          </a:p>
          <a:p>
            <a:r>
              <a:rPr lang="en-GB" dirty="0"/>
              <a:t>But setting this up is hard and slow – and not always worthwhile</a:t>
            </a:r>
          </a:p>
          <a:p>
            <a:r>
              <a:rPr lang="en-GB" dirty="0"/>
              <a:t>Databases are usually not deterministic – based on state already in the database</a:t>
            </a:r>
          </a:p>
          <a:p>
            <a:r>
              <a:rPr lang="en-GB" dirty="0"/>
              <a:t>Llewellyn’s story about large complex SQL function and breaking it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77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Difficult: Anything you saw that was “Oh that would be hard to test”. No action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tried: “Any time you tried to test something, make a note”.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Problems: “I tried to test this, and then couldn’t figure out how to solve it”.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55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1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it’s hard to test, change it so it’s easy</a:t>
            </a:r>
          </a:p>
          <a:p>
            <a:r>
              <a:rPr lang="en-GB" dirty="0"/>
              <a:t>The solution to testing hard code isn’t to get good at testing hard code</a:t>
            </a:r>
          </a:p>
          <a:p>
            <a:r>
              <a:rPr lang="en-GB" dirty="0"/>
              <a:t>The solution is to make the code itself easy to test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whole set of exercises is showing different tricks to make code look like it’s functional, returning info for testing</a:t>
            </a:r>
          </a:p>
        </p:txBody>
      </p:sp>
    </p:spTree>
    <p:extLst>
      <p:ext uri="{BB962C8B-B14F-4D97-AF65-F5344CB8AC3E}">
        <p14:creationId xmlns:p14="http://schemas.microsoft.com/office/powerpoint/2010/main" val="126549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version of hard-to-test-code</a:t>
            </a:r>
          </a:p>
          <a:p>
            <a:r>
              <a:rPr lang="en-GB" dirty="0"/>
              <a:t>It’s hard because no inputs and no outputs – setting up global data</a:t>
            </a:r>
          </a:p>
          <a:p>
            <a:r>
              <a:rPr lang="en-GB" dirty="0"/>
              <a:t>By adding logging, we can visualise – concept is “we have a starting configuration” and then “an ending config”</a:t>
            </a:r>
          </a:p>
          <a:p>
            <a:r>
              <a:rPr lang="en-GB" dirty="0"/>
              <a:t>Now you can think of it like the code at the bottom of the slide</a:t>
            </a:r>
          </a:p>
          <a:p>
            <a:pPr lvl="1"/>
            <a:r>
              <a:rPr lang="en-GB" dirty="0"/>
              <a:t>In the exercise, we may have ended up with a step on the way to the interface shown at the bottom 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2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Before, there were implicit global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now we have ability to explicitly set them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We’re going to use this technique a lot when testing code that has side-effects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58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Often things are hard because we need to get in to a particular state, to make test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 soon as we logged, we created code to make it so we could both read the state and reproduce it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do we put the testability code?</a:t>
            </a:r>
          </a:p>
          <a:p>
            <a:r>
              <a:rPr lang="en-GB" dirty="0"/>
              <a:t>1 Put logging directly in to production code – so it always logs</a:t>
            </a:r>
          </a:p>
          <a:p>
            <a:r>
              <a:rPr lang="en-GB" dirty="0"/>
              <a:t>2 Put in on production code, but only compile it for the tests</a:t>
            </a:r>
          </a:p>
          <a:p>
            <a:r>
              <a:rPr lang="en-GB" dirty="0"/>
              <a:t>3 Put it in a separate header in production code, that’s only included by the tests, Advantage: no ifdefs, and printing is close to production code</a:t>
            </a:r>
          </a:p>
          <a:p>
            <a:r>
              <a:rPr lang="en-GB" dirty="0"/>
              <a:t>4 It’s completely removed from production code, but is separate so is more vulnerable abandonment – and getting out of date</a:t>
            </a:r>
          </a:p>
        </p:txBody>
      </p:sp>
    </p:spTree>
    <p:extLst>
      <p:ext uri="{BB962C8B-B14F-4D97-AF65-F5344CB8AC3E}">
        <p14:creationId xmlns:p14="http://schemas.microsoft.com/office/powerpoint/2010/main" val="162121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Logging record of the test that was executed, as a way of testing the implementation</a:t>
            </a:r>
          </a:p>
          <a:p>
            <a:r>
              <a:rPr lang="en-GB" dirty="0"/>
              <a:t>Making the implementation visible for testing</a:t>
            </a:r>
          </a:p>
          <a:p>
            <a:r>
              <a:rPr lang="en-GB" dirty="0"/>
              <a:t>Conceptually, we are running a function and getting back info about what it did</a:t>
            </a:r>
          </a:p>
        </p:txBody>
      </p:sp>
    </p:spTree>
    <p:extLst>
      <p:ext uri="{BB962C8B-B14F-4D97-AF65-F5344CB8AC3E}">
        <p14:creationId xmlns:p14="http://schemas.microsoft.com/office/powerpoint/2010/main" val="311596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11/16/20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11/16/20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11/16/20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82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45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C58EF-746F-44FF-97C4-4E59829C9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3009D-99AD-4F8B-B447-7E13C6333BBA}"/>
              </a:ext>
            </a:extLst>
          </p:cNvPr>
          <p:cNvSpPr/>
          <p:nvPr/>
        </p:nvSpPr>
        <p:spPr>
          <a:xfrm>
            <a:off x="893378" y="91281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BD9A7-CC3C-4C6A-B1BB-A8215232C720}"/>
              </a:ext>
            </a:extLst>
          </p:cNvPr>
          <p:cNvSpPr/>
          <p:nvPr/>
        </p:nvSpPr>
        <p:spPr>
          <a:xfrm>
            <a:off x="1157449" y="132271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3ABAA-0535-48BE-934A-1EA177851F0F}"/>
              </a:ext>
            </a:extLst>
          </p:cNvPr>
          <p:cNvSpPr txBox="1"/>
          <p:nvPr/>
        </p:nvSpPr>
        <p:spPr>
          <a:xfrm>
            <a:off x="846082" y="2442069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C744C-B9A0-4A02-80EB-F5C5D1DC379D}"/>
              </a:ext>
            </a:extLst>
          </p:cNvPr>
          <p:cNvSpPr/>
          <p:nvPr/>
        </p:nvSpPr>
        <p:spPr>
          <a:xfrm>
            <a:off x="4850528" y="91281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981B4-8EB1-43C0-B26E-7B1E0B1C0CE0}"/>
              </a:ext>
            </a:extLst>
          </p:cNvPr>
          <p:cNvSpPr/>
          <p:nvPr/>
        </p:nvSpPr>
        <p:spPr>
          <a:xfrm>
            <a:off x="5114599" y="1322716"/>
            <a:ext cx="764629" cy="3626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EC7C5-FC06-4A30-B28D-1AEBCF4DFE2E}"/>
              </a:ext>
            </a:extLst>
          </p:cNvPr>
          <p:cNvSpPr txBox="1"/>
          <p:nvPr/>
        </p:nvSpPr>
        <p:spPr>
          <a:xfrm>
            <a:off x="4803232" y="2442069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#ifdef in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A5753-02A3-4D76-814F-6DFADA29FE59}"/>
              </a:ext>
            </a:extLst>
          </p:cNvPr>
          <p:cNvSpPr/>
          <p:nvPr/>
        </p:nvSpPr>
        <p:spPr>
          <a:xfrm>
            <a:off x="893378" y="294289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A0D6B-6884-439E-8C7D-F2040953A5FC}"/>
              </a:ext>
            </a:extLst>
          </p:cNvPr>
          <p:cNvSpPr/>
          <p:nvPr/>
        </p:nvSpPr>
        <p:spPr>
          <a:xfrm>
            <a:off x="2271546" y="335279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DC2C6-9ED1-43D3-99A5-6C7284EBC5D0}"/>
              </a:ext>
            </a:extLst>
          </p:cNvPr>
          <p:cNvSpPr txBox="1"/>
          <p:nvPr/>
        </p:nvSpPr>
        <p:spPr>
          <a:xfrm>
            <a:off x="846082" y="4472149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In separate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ED72-960E-4132-A5AC-F99571774D64}"/>
              </a:ext>
            </a:extLst>
          </p:cNvPr>
          <p:cNvSpPr/>
          <p:nvPr/>
        </p:nvSpPr>
        <p:spPr>
          <a:xfrm>
            <a:off x="4850528" y="2942894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05993-ED5F-4F8F-82A9-26D6D2F34C14}"/>
              </a:ext>
            </a:extLst>
          </p:cNvPr>
          <p:cNvSpPr txBox="1"/>
          <p:nvPr/>
        </p:nvSpPr>
        <p:spPr>
          <a:xfrm>
            <a:off x="4803232" y="4472150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In test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82C35-B4CB-4CB7-AF4E-574F25F5A7E5}"/>
              </a:ext>
            </a:extLst>
          </p:cNvPr>
          <p:cNvSpPr/>
          <p:nvPr/>
        </p:nvSpPr>
        <p:spPr>
          <a:xfrm>
            <a:off x="6424453" y="2942893"/>
            <a:ext cx="825062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2D052-B1B3-44CE-99F4-F154A27A34D2}"/>
              </a:ext>
            </a:extLst>
          </p:cNvPr>
          <p:cNvSpPr/>
          <p:nvPr/>
        </p:nvSpPr>
        <p:spPr>
          <a:xfrm>
            <a:off x="6506564" y="3355774"/>
            <a:ext cx="66083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812F2-7C41-4E78-89A1-8F5A0CCC0DEE}"/>
              </a:ext>
            </a:extLst>
          </p:cNvPr>
          <p:cNvSpPr txBox="1"/>
          <p:nvPr/>
        </p:nvSpPr>
        <p:spPr>
          <a:xfrm>
            <a:off x="640231" y="152803"/>
            <a:ext cx="660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"/>
                <a:sym typeface="Dosis ExtraLight"/>
              </a:rPr>
              <a:t>Where</a:t>
            </a:r>
            <a:r>
              <a:rPr lang="en-GB" sz="3200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"/>
                <a:sym typeface="Dosis ExtraLight"/>
              </a:rPr>
              <a:t>does the</a:t>
            </a:r>
            <a:r>
              <a:rPr lang="en-GB" sz="3200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b="1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"/>
                <a:sym typeface="Dosis ExtraLight"/>
              </a:rPr>
              <a:t>testability code</a:t>
            </a:r>
            <a:r>
              <a:rPr lang="en-GB" sz="3200" b="1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"/>
              </a:rPr>
              <a:t>go?</a:t>
            </a:r>
          </a:p>
        </p:txBody>
      </p:sp>
    </p:spTree>
    <p:extLst>
      <p:ext uri="{BB962C8B-B14F-4D97-AF65-F5344CB8AC3E}">
        <p14:creationId xmlns:p14="http://schemas.microsoft.com/office/powerpoint/2010/main" val="103587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460501"/>
            <a:ext cx="6965610" cy="278540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	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notes </a:t>
            </a:r>
            <a:br>
              <a:rPr lang="en-US" sz="3600" b="1" dirty="0">
                <a:solidFill>
                  <a:schemeClr val="tx1"/>
                </a:solidFill>
                <a:latin typeface="Calibri" charset="0"/>
              </a:rPr>
            </a:b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around testing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Watch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videos</a:t>
            </a:r>
            <a:br>
              <a:rPr lang="en-US" sz="3000" dirty="0">
                <a:solidFill>
                  <a:schemeClr val="tx1"/>
                </a:solidFill>
                <a:latin typeface="Calibri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charset="0"/>
              </a:rPr>
              <a:t>http://</a:t>
            </a:r>
            <a:r>
              <a:rPr lang="en-US" sz="1800" dirty="0" err="1">
                <a:solidFill>
                  <a:schemeClr val="tx1"/>
                </a:solidFill>
                <a:latin typeface="Calibri" charset="0"/>
              </a:rPr>
              <a:t>lfal.co</a:t>
            </a:r>
            <a:r>
              <a:rPr lang="en-US" sz="1800" dirty="0">
                <a:solidFill>
                  <a:schemeClr val="tx1"/>
                </a:solidFill>
                <a:latin typeface="Calibri" charset="0"/>
              </a:rPr>
              <a:t>/</a:t>
            </a:r>
            <a:r>
              <a:rPr lang="en-US" sz="1800" dirty="0" err="1">
                <a:solidFill>
                  <a:schemeClr val="tx1"/>
                </a:solidFill>
                <a:latin typeface="Calibri" charset="0"/>
              </a:rPr>
              <a:t>PeelAndSlice</a:t>
            </a:r>
            <a:endParaRPr lang="en-US" sz="3000" dirty="0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A0F28-70CD-BE43-ADED-C2EB2568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65955" y="739374"/>
            <a:ext cx="3065346" cy="4100195"/>
          </a:xfrm>
          <a:prstGeom prst="rect">
            <a:avLst/>
          </a:prstGeom>
          <a:ln w="127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9451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180563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5386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Make the Implicit Explicit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27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tests, as in life, the starting conditions make all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53922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910</Words>
  <Application>Microsoft Macintosh PowerPoint</Application>
  <PresentationFormat>On-screen Show (16:9)</PresentationFormat>
  <Paragraphs>120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Consolas</vt:lpstr>
      <vt:lpstr>Dosis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Functional Code</vt:lpstr>
      <vt:lpstr>Non-Functional Code</vt:lpstr>
      <vt:lpstr>NON-FUNCTIONAL is HARD</vt:lpstr>
      <vt:lpstr>Reduce To Functional</vt:lpstr>
      <vt:lpstr>  System Configuration</vt:lpstr>
      <vt:lpstr>PowerPoint Presentation</vt:lpstr>
      <vt:lpstr>PowerPoint Presentation</vt:lpstr>
      <vt:lpstr>PowerPoint Presentation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175</cp:revision>
  <dcterms:modified xsi:type="dcterms:W3CDTF">2020-11-16T17:47:01Z</dcterms:modified>
</cp:coreProperties>
</file>