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390" r:id="rId2"/>
    <p:sldId id="287" r:id="rId3"/>
    <p:sldId id="387" r:id="rId4"/>
    <p:sldId id="388" r:id="rId5"/>
    <p:sldId id="386" r:id="rId6"/>
    <p:sldId id="382" r:id="rId7"/>
    <p:sldId id="383" r:id="rId8"/>
    <p:sldId id="389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" id="{F5536712-035A-A348-BBC0-AA7A9531CCF2}">
          <p14:sldIdLst>
            <p14:sldId id="390"/>
            <p14:sldId id="287"/>
            <p14:sldId id="387"/>
            <p14:sldId id="388"/>
            <p14:sldId id="386"/>
            <p14:sldId id="382"/>
            <p14:sldId id="383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BD6"/>
    <a:srgbClr val="A10B0D"/>
    <a:srgbClr val="C20003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9"/>
    <p:restoredTop sz="72403"/>
  </p:normalViewPr>
  <p:slideViewPr>
    <p:cSldViewPr snapToGrid="0" snapToObjects="1" showGuides="1">
      <p:cViewPr varScale="1">
        <p:scale>
          <a:sx n="154" d="100"/>
          <a:sy n="154" d="100"/>
        </p:scale>
        <p:origin x="1352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Hello and welcome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Video and Audio on the whole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Mute: Command + Shift + A to toggle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Unmute temporarily by holding the space bar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that doesn’t work, check your settings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Scream for 30 seconds – toggle mute on and off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Grid view: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By default Zoom only shows the speaker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want you to see everyone at the same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 toggle on the Grid view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Video: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Keep 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you need to leave, mute audio and video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we will assume you have stepped out of the room, to take care of stuff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is our protocol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407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will also be using the workshop channel Discord for shared notes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Advantage over chat: persistent, rearrangeable</a:t>
            </a:r>
          </a:p>
        </p:txBody>
      </p:sp>
    </p:spTree>
    <p:extLst>
      <p:ext uri="{BB962C8B-B14F-4D97-AF65-F5344CB8AC3E}">
        <p14:creationId xmlns:p14="http://schemas.microsoft.com/office/powerpoint/2010/main" val="347407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talk about the </a:t>
            </a:r>
            <a:r>
              <a:rPr lang="en-GB" b="1" dirty="0"/>
              <a:t>philosophy of the course, and how we teach</a:t>
            </a:r>
          </a:p>
          <a:p>
            <a:r>
              <a:rPr lang="en-GB" dirty="0"/>
              <a:t>There are different things we try to teach</a:t>
            </a:r>
          </a:p>
          <a:p>
            <a:r>
              <a:rPr lang="en-GB" dirty="0"/>
              <a:t>We really concerned that what you use this week, you will use it, and it will make your life better</a:t>
            </a:r>
          </a:p>
          <a:p>
            <a:r>
              <a:rPr lang="en-GB" b="1" dirty="0"/>
              <a:t>Less lecturing, more doing</a:t>
            </a:r>
          </a:p>
          <a:p>
            <a:r>
              <a:rPr lang="en-GB" dirty="0"/>
              <a:t>We think of it as….</a:t>
            </a:r>
          </a:p>
        </p:txBody>
      </p:sp>
    </p:spTree>
    <p:extLst>
      <p:ext uri="{BB962C8B-B14F-4D97-AF65-F5344CB8AC3E}">
        <p14:creationId xmlns:p14="http://schemas.microsoft.com/office/powerpoint/2010/main" val="2745678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Awareness</a:t>
            </a:r>
          </a:p>
          <a:p>
            <a:pPr lvl="1"/>
            <a:r>
              <a:rPr lang="en-GB" dirty="0"/>
              <a:t>Things to be aware of – things we will show you</a:t>
            </a:r>
          </a:p>
          <a:p>
            <a:pPr lvl="1"/>
            <a:r>
              <a:rPr lang="en-GB" dirty="0"/>
              <a:t>Not good enough</a:t>
            </a:r>
          </a:p>
          <a:p>
            <a:pPr lvl="0"/>
            <a:r>
              <a:rPr lang="en-GB" b="1" dirty="0"/>
              <a:t>Proficiency</a:t>
            </a:r>
          </a:p>
          <a:p>
            <a:pPr lvl="1"/>
            <a:r>
              <a:rPr lang="en-GB" dirty="0"/>
              <a:t>Things we want you to be able to do: You have to do it, lots of lab work</a:t>
            </a:r>
          </a:p>
          <a:p>
            <a:pPr lvl="0"/>
            <a:r>
              <a:rPr lang="en-GB" b="1" dirty="0"/>
              <a:t>Fluency</a:t>
            </a:r>
          </a:p>
          <a:p>
            <a:pPr lvl="1"/>
            <a:r>
              <a:rPr lang="en-GB" dirty="0"/>
              <a:t>Sometimes it’s not enough to be able to do something, you need to do it without conscious thought</a:t>
            </a:r>
          </a:p>
          <a:p>
            <a:pPr lvl="1"/>
            <a:r>
              <a:rPr lang="en-GB" dirty="0"/>
              <a:t>The only way to build this is through repetition</a:t>
            </a:r>
          </a:p>
          <a:p>
            <a:r>
              <a:rPr lang="en-GB" dirty="0"/>
              <a:t>We need you to be able to do these things well, whilst focus is on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2739089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Last thing: concept of zero to one</a:t>
            </a:r>
          </a:p>
          <a:p>
            <a:r>
              <a:rPr lang="en-GB" dirty="0"/>
              <a:t>In almost all things, the first time you do it takes as long as the next 10 times</a:t>
            </a:r>
          </a:p>
          <a:p>
            <a:r>
              <a:rPr lang="en-GB" dirty="0"/>
              <a:t>You’ll see we will do something and then repeat it a bunch of times. That repetition will take a lot less time.</a:t>
            </a:r>
          </a:p>
          <a:p>
            <a:r>
              <a:rPr lang="en-GB" dirty="0"/>
              <a:t>Our </a:t>
            </a:r>
            <a:r>
              <a:rPr lang="en-GB" b="1" dirty="0"/>
              <a:t>first things will be small steps</a:t>
            </a:r>
            <a:r>
              <a:rPr lang="en-GB" dirty="0"/>
              <a:t>, to handle the 0 to 1 problem.</a:t>
            </a:r>
          </a:p>
        </p:txBody>
      </p:sp>
    </p:spTree>
    <p:extLst>
      <p:ext uri="{BB962C8B-B14F-4D97-AF65-F5344CB8AC3E}">
        <p14:creationId xmlns:p14="http://schemas.microsoft.com/office/powerpoint/2010/main" val="1804690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are going to be doing all this work in labs on an EC2 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Let’s all log on to the 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Open the Google Doc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AnyDesk to server – log in info is in Discord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22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6/30/21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7" r:id="rId4"/>
    <p:sldLayoutId id="214748366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D10137-DC7F-3342-AEFE-CEBDDA51D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7638FA5-5DC9-CB4F-BFEF-37E3E9C17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4A4086-6240-7742-95F6-C17AC00F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pic>
        <p:nvPicPr>
          <p:cNvPr id="6" name="Picture 5" descr="A picture containing text, outdoor, sign&#10;&#10;Description automatically generated">
            <a:extLst>
              <a:ext uri="{FF2B5EF4-FFF2-40B4-BE49-F238E27FC236}">
                <a16:creationId xmlns:a16="http://schemas.microsoft.com/office/drawing/2014/main" id="{BBF5247B-9697-5146-98DD-EBB2BEF06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8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032;p35">
            <a:extLst>
              <a:ext uri="{FF2B5EF4-FFF2-40B4-BE49-F238E27FC236}">
                <a16:creationId xmlns:a16="http://schemas.microsoft.com/office/drawing/2014/main" id="{6F07B5BE-16D3-7A4E-99B6-FC0C7F75F96B}"/>
              </a:ext>
            </a:extLst>
          </p:cNvPr>
          <p:cNvSpPr txBox="1">
            <a:spLocks/>
          </p:cNvSpPr>
          <p:nvPr/>
        </p:nvSpPr>
        <p:spPr>
          <a:xfrm>
            <a:off x="193562" y="618844"/>
            <a:ext cx="6385142" cy="43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None/>
            </a:pPr>
            <a:r>
              <a:rPr lang="en-GB" sz="6000" dirty="0">
                <a:solidFill>
                  <a:schemeClr val="accent2"/>
                </a:solidFill>
                <a:latin typeface="Dosis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"/>
                <a:ea typeface="Dosis"/>
                <a:cs typeface="Dosis"/>
                <a:sym typeface="Dosis ExtraLight"/>
              </a:rPr>
            </a:br>
            <a:endParaRPr lang="en-GB" sz="3000" dirty="0">
              <a:solidFill>
                <a:srgbClr val="0B87A1"/>
              </a:solidFill>
              <a:latin typeface="Dosis"/>
              <a:ea typeface="Dosis"/>
              <a:cs typeface="Dosis"/>
              <a:sym typeface="Dosis ExtraLight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Workshop</a:t>
            </a: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@ClareMacraeUK – Trainer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rgbClr val="D4EBD6"/>
                </a:solidFill>
              </a:rPr>
              <a:t>@</a:t>
            </a:r>
            <a:r>
              <a:rPr lang="en-GB" dirty="0" err="1">
                <a:solidFill>
                  <a:srgbClr val="D4EBD6"/>
                </a:solidFill>
              </a:rPr>
              <a:t>LlewellynFalco</a:t>
            </a:r>
            <a:r>
              <a:rPr lang="en-GB" dirty="0">
                <a:solidFill>
                  <a:srgbClr val="D4EBD6"/>
                </a:solidFill>
              </a:rPr>
              <a:t> – co-creator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ZOOM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BFB7"/>
                </a:solidFill>
              </a:rPr>
              <a:t>Mute – Grid View – Video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0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61437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DISCORD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BFB7"/>
                </a:solidFill>
              </a:rPr>
              <a:t>Class Notes – Questions – </a:t>
            </a:r>
            <a:r>
              <a:rPr lang="en-US">
                <a:solidFill>
                  <a:srgbClr val="80BFB7"/>
                </a:solidFill>
              </a:rPr>
              <a:t>Useful Links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2" name="Google Shape;4110;p39">
            <a:extLst>
              <a:ext uri="{FF2B5EF4-FFF2-40B4-BE49-F238E27FC236}">
                <a16:creationId xmlns:a16="http://schemas.microsoft.com/office/drawing/2014/main" id="{7900BF09-89F6-4CCC-83F2-2DCEF83861CE}"/>
              </a:ext>
            </a:extLst>
          </p:cNvPr>
          <p:cNvGrpSpPr/>
          <p:nvPr/>
        </p:nvGrpSpPr>
        <p:grpSpPr>
          <a:xfrm>
            <a:off x="2113196" y="947916"/>
            <a:ext cx="734111" cy="888510"/>
            <a:chOff x="584925" y="922575"/>
            <a:chExt cx="415200" cy="502525"/>
          </a:xfrm>
          <a:solidFill>
            <a:schemeClr val="accent2"/>
          </a:solidFill>
        </p:grpSpPr>
        <p:sp>
          <p:nvSpPr>
            <p:cNvPr id="23" name="Google Shape;4111;p39">
              <a:extLst>
                <a:ext uri="{FF2B5EF4-FFF2-40B4-BE49-F238E27FC236}">
                  <a16:creationId xmlns:a16="http://schemas.microsoft.com/office/drawing/2014/main" id="{5BC3FB94-4284-4301-B9DF-1A8B577F9BEB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12;p39">
              <a:extLst>
                <a:ext uri="{FF2B5EF4-FFF2-40B4-BE49-F238E27FC236}">
                  <a16:creationId xmlns:a16="http://schemas.microsoft.com/office/drawing/2014/main" id="{BE232C6B-01FB-4530-B6CB-EE073B87C500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13;p39">
              <a:extLst>
                <a:ext uri="{FF2B5EF4-FFF2-40B4-BE49-F238E27FC236}">
                  <a16:creationId xmlns:a16="http://schemas.microsoft.com/office/drawing/2014/main" id="{B7F9EE77-2C48-4078-91C3-E567A34ECC52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507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691067" cy="36924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24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3BAB1-6C17-9D4F-8299-39E554F0A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7C88E4-B6DD-A74F-9D1F-0E2CD131CEC2}"/>
              </a:ext>
            </a:extLst>
          </p:cNvPr>
          <p:cNvSpPr txBox="1">
            <a:spLocks/>
          </p:cNvSpPr>
          <p:nvPr/>
        </p:nvSpPr>
        <p:spPr>
          <a:xfrm>
            <a:off x="3489871" y="3661579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</a:t>
            </a:r>
            <a:r>
              <a:rPr lang="en-GB" dirty="0" err="1"/>
              <a:t>Xun</a:t>
            </a:r>
            <a:r>
              <a:rPr lang="en-GB" dirty="0"/>
              <a:t> </a:t>
            </a:r>
            <a:r>
              <a:rPr lang="en-GB" dirty="0" err="1"/>
              <a:t>Kuang</a:t>
            </a:r>
            <a:br>
              <a:rPr lang="en-GB" dirty="0"/>
            </a:br>
            <a:r>
              <a:rPr lang="en-GB" sz="1600" dirty="0"/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299974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Awareness (show)</a:t>
            </a:r>
            <a:br>
              <a:rPr lang="en-GB" dirty="0"/>
            </a:br>
            <a:r>
              <a:rPr lang="en-GB" dirty="0"/>
              <a:t>Proficiency (do)</a:t>
            </a:r>
            <a:br>
              <a:rPr lang="en-GB" dirty="0"/>
            </a:br>
            <a:r>
              <a:rPr lang="en-GB" dirty="0"/>
              <a:t>Fluency (repeat)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0230-4388-264C-80C7-9AC624AA6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9D3-28D0-794B-BDF2-24825C75C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0 -&gt;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8C89-1FD3-7746-AEA2-F08058E46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9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61437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EC2 SERVER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80BFB7"/>
                </a:solidFill>
              </a:rPr>
              <a:t>AnyDesk</a:t>
            </a:r>
            <a:r>
              <a:rPr lang="en-US" dirty="0">
                <a:solidFill>
                  <a:srgbClr val="80BFB7"/>
                </a:solidFill>
              </a:rPr>
              <a:t> – </a:t>
            </a:r>
            <a:r>
              <a:rPr lang="en-US" dirty="0" err="1">
                <a:solidFill>
                  <a:srgbClr val="80BFB7"/>
                </a:solidFill>
              </a:rPr>
              <a:t>MobTime</a:t>
            </a:r>
            <a:r>
              <a:rPr lang="en-US" dirty="0">
                <a:solidFill>
                  <a:srgbClr val="80BFB7"/>
                </a:solidFill>
              </a:rPr>
              <a:t> - Workshop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4" name="Google Shape;4208;p39">
            <a:extLst>
              <a:ext uri="{FF2B5EF4-FFF2-40B4-BE49-F238E27FC236}">
                <a16:creationId xmlns:a16="http://schemas.microsoft.com/office/drawing/2014/main" id="{27214321-BF1E-4610-92FF-B23B87F4FD62}"/>
              </a:ext>
            </a:extLst>
          </p:cNvPr>
          <p:cNvGrpSpPr/>
          <p:nvPr/>
        </p:nvGrpSpPr>
        <p:grpSpPr>
          <a:xfrm>
            <a:off x="2048561" y="1035845"/>
            <a:ext cx="927114" cy="892861"/>
            <a:chOff x="2583325" y="2972875"/>
            <a:chExt cx="462850" cy="445750"/>
          </a:xfrm>
          <a:solidFill>
            <a:schemeClr val="accent2"/>
          </a:solidFill>
        </p:grpSpPr>
        <p:sp>
          <p:nvSpPr>
            <p:cNvPr id="15" name="Google Shape;4209;p39">
              <a:extLst>
                <a:ext uri="{FF2B5EF4-FFF2-40B4-BE49-F238E27FC236}">
                  <a16:creationId xmlns:a16="http://schemas.microsoft.com/office/drawing/2014/main" id="{A58CB774-48FA-4F8B-8B17-D4C0B15ADA1A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10;p39">
              <a:extLst>
                <a:ext uri="{FF2B5EF4-FFF2-40B4-BE49-F238E27FC236}">
                  <a16:creationId xmlns:a16="http://schemas.microsoft.com/office/drawing/2014/main" id="{91432DA2-651E-4D0A-B52F-C725C6E80D50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8344394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456</Words>
  <Application>Microsoft Macintosh PowerPoint</Application>
  <PresentationFormat>On-screen Show (16:9)</PresentationFormat>
  <Paragraphs>61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Dosis</vt:lpstr>
      <vt:lpstr>Dosis ExtraLight</vt:lpstr>
      <vt:lpstr>Titillium Web Light</vt:lpstr>
      <vt:lpstr>Mowbray template</vt:lpstr>
      <vt:lpstr>PowerPoint Presentation</vt:lpstr>
      <vt:lpstr>PowerPoint Presentation</vt:lpstr>
      <vt:lpstr>ZOOM</vt:lpstr>
      <vt:lpstr>DISCORD</vt:lpstr>
      <vt:lpstr>PowerPoint Presentation</vt:lpstr>
      <vt:lpstr>Awareness (show) Proficiency (do) Fluency (repeat)</vt:lpstr>
      <vt:lpstr>0 -&gt; 1</vt:lpstr>
      <vt:lpstr>EC2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59</cp:revision>
  <dcterms:modified xsi:type="dcterms:W3CDTF">2021-06-30T17:38:29Z</dcterms:modified>
</cp:coreProperties>
</file>