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87" r:id="rId2"/>
    <p:sldId id="930" r:id="rId3"/>
    <p:sldId id="377" r:id="rId4"/>
    <p:sldId id="378" r:id="rId5"/>
    <p:sldId id="931" r:id="rId6"/>
    <p:sldId id="932" r:id="rId7"/>
    <p:sldId id="933" r:id="rId8"/>
    <p:sldId id="966" r:id="rId9"/>
    <p:sldId id="948" r:id="rId10"/>
    <p:sldId id="949" r:id="rId11"/>
    <p:sldId id="934" r:id="rId12"/>
    <p:sldId id="941" r:id="rId13"/>
    <p:sldId id="942" r:id="rId14"/>
    <p:sldId id="943" r:id="rId15"/>
    <p:sldId id="935" r:id="rId16"/>
    <p:sldId id="936" r:id="rId17"/>
    <p:sldId id="945" r:id="rId18"/>
    <p:sldId id="946" r:id="rId19"/>
    <p:sldId id="962" r:id="rId20"/>
    <p:sldId id="960" r:id="rId21"/>
    <p:sldId id="961" r:id="rId22"/>
    <p:sldId id="959" r:id="rId23"/>
    <p:sldId id="937" r:id="rId24"/>
    <p:sldId id="944" r:id="rId25"/>
    <p:sldId id="938" r:id="rId26"/>
    <p:sldId id="939" r:id="rId27"/>
    <p:sldId id="940" r:id="rId28"/>
    <p:sldId id="956" r:id="rId29"/>
    <p:sldId id="963" r:id="rId30"/>
    <p:sldId id="952" r:id="rId31"/>
    <p:sldId id="951" r:id="rId32"/>
    <p:sldId id="965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7"/>
            <p14:sldId id="930"/>
            <p14:sldId id="377"/>
            <p14:sldId id="378"/>
            <p14:sldId id="931"/>
            <p14:sldId id="932"/>
          </p14:sldIdLst>
        </p14:section>
        <p14:section name="System Configuration" id="{AAA1549E-52E3-4867-8CA6-95129E36A67D}">
          <p14:sldIdLst>
            <p14:sldId id="933"/>
            <p14:sldId id="966"/>
            <p14:sldId id="948"/>
            <p14:sldId id="949"/>
          </p14:sldIdLst>
        </p14:section>
        <p14:section name="Adding Logging" id="{5BA8BA05-9445-47FB-A35C-169BAEFD2166}">
          <p14:sldIdLst>
            <p14:sldId id="934"/>
            <p14:sldId id="941"/>
            <p14:sldId id="942"/>
            <p14:sldId id="943"/>
            <p14:sldId id="935"/>
            <p14:sldId id="936"/>
          </p14:sldIdLst>
        </p14:section>
        <p14:section name="Scrubbing - and Date and Time" id="{BBBD6F9F-91CC-45F9-929C-304B7A67BEF0}">
          <p14:sldIdLst>
            <p14:sldId id="945"/>
            <p14:sldId id="946"/>
            <p14:sldId id="962"/>
            <p14:sldId id="960"/>
            <p14:sldId id="961"/>
            <p14:sldId id="959"/>
          </p14:sldIdLst>
        </p14:section>
        <p14:section name="Inconsistent - Random" id="{4998BBC6-F412-4C81-8B14-96AB1D1ACCD3}">
          <p14:sldIdLst>
            <p14:sldId id="937"/>
            <p14:sldId id="944"/>
            <p14:sldId id="938"/>
            <p14:sldId id="939"/>
            <p14:sldId id="940"/>
          </p14:sldIdLst>
        </p14:section>
        <p14:section name="Side Effects" id="{D873C5AD-37BC-4CA6-884F-8EF35BB6BA63}">
          <p14:sldIdLst>
            <p14:sldId id="956"/>
          </p14:sldIdLst>
        </p14:section>
        <p14:section name="Wrapping Up" id="{46B3A1FE-BBCE-4978-BACC-50CBEC3C8E2F}">
          <p14:sldIdLst>
            <p14:sldId id="963"/>
            <p14:sldId id="952"/>
            <p14:sldId id="951"/>
          </p14:sldIdLst>
        </p14:section>
        <p14:section name="Homework" id="{297051F0-16DB-6F4B-AE59-A46142D41345}">
          <p14:sldIdLst>
            <p14:sldId id="9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87A1"/>
    <a:srgbClr val="80BFB7"/>
    <a:srgbClr val="FFFF00"/>
    <a:srgbClr val="C20003"/>
    <a:srgbClr val="01597F"/>
    <a:srgbClr val="D3EBD5"/>
    <a:srgbClr val="A10B0D"/>
    <a:srgbClr val="399EB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38" autoAdjust="0"/>
    <p:restoredTop sz="85249" autoAdjust="0"/>
  </p:normalViewPr>
  <p:slideViewPr>
    <p:cSldViewPr snapToGrid="0" snapToObjects="1" showGuides="1">
      <p:cViewPr varScale="1">
        <p:scale>
          <a:sx n="115" d="100"/>
          <a:sy n="115" d="100"/>
        </p:scale>
        <p:origin x="120" y="12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you had no logging, and then you add some, you don’t have to consider anything 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64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you have a few lines of logging, then you have to decide whether existing logs are going to interfere – or vice versa</a:t>
            </a:r>
          </a:p>
          <a:p>
            <a:r>
              <a:rPr lang="en-GB" dirty="0"/>
              <a:t>Probably want them to co-exist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04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you already have a lot of logging, you may want them to co-exist, because you want lots of detail</a:t>
            </a:r>
          </a:p>
          <a:p>
            <a:r>
              <a:rPr lang="en-GB" dirty="0"/>
              <a:t>Or you may want to add a separate logging channel – to avoid too much noise to signal</a:t>
            </a:r>
          </a:p>
          <a:p>
            <a:r>
              <a:rPr lang="en-US" dirty="0"/>
              <a:t>You don’t want your specific tests failing when the other logging changes</a:t>
            </a:r>
          </a:p>
          <a:p>
            <a:r>
              <a:rPr lang="en-US" dirty="0"/>
              <a:t>Also, how long do you want the logging to last?</a:t>
            </a:r>
          </a:p>
          <a:p>
            <a:pPr lvl="1"/>
            <a:r>
              <a:rPr lang="en-US" dirty="0"/>
              <a:t>Maybe a few days, or a few hours?</a:t>
            </a:r>
          </a:p>
        </p:txBody>
      </p:sp>
    </p:spTree>
    <p:extLst>
      <p:ext uri="{BB962C8B-B14F-4D97-AF65-F5344CB8AC3E}">
        <p14:creationId xmlns:p14="http://schemas.microsoft.com/office/powerpoint/2010/main" val="1437467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the code you are testing writes out files, you could capture the whole</a:t>
            </a:r>
            <a:r>
              <a:rPr lang="en-US" dirty="0"/>
              <a:t> file content </a:t>
            </a:r>
          </a:p>
          <a:p>
            <a:r>
              <a:rPr lang="en-US" dirty="0"/>
              <a:t>Or you could capture filename and byte size, as a kind of a checksum</a:t>
            </a:r>
          </a:p>
          <a:p>
            <a:r>
              <a:rPr lang="en-US" dirty="0"/>
              <a:t>Or you could add MD5 checksum too –though harder to interpret if there’s a failure</a:t>
            </a:r>
          </a:p>
          <a:p>
            <a:r>
              <a:rPr lang="en-US" dirty="0"/>
              <a:t>You decide what’s good enough</a:t>
            </a:r>
          </a:p>
          <a:p>
            <a:r>
              <a:rPr lang="en-US" dirty="0"/>
              <a:t>Don’t have to save every detail – think about the code of what you’re saving, and the risk</a:t>
            </a:r>
          </a:p>
          <a:p>
            <a:r>
              <a:rPr lang="en-US" dirty="0"/>
              <a:t>Filename and byte size is usually sufficient</a:t>
            </a:r>
          </a:p>
          <a:p>
            <a:r>
              <a:rPr lang="en-US" dirty="0"/>
              <a:t>Depends on context – public key, not enough!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0913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Given a known initial state of a database, database code is deterministic</a:t>
            </a:r>
          </a:p>
          <a:p>
            <a:r>
              <a:rPr lang="en-GB" dirty="0"/>
              <a:t>But setting this up is hard and slow – and not always worthwhile</a:t>
            </a:r>
          </a:p>
          <a:p>
            <a:r>
              <a:rPr lang="en-GB" dirty="0"/>
              <a:t>Databases are usually not deterministic – based on state already in the database</a:t>
            </a:r>
          </a:p>
          <a:p>
            <a:r>
              <a:rPr lang="en-GB" dirty="0"/>
              <a:t>Llewellyn’s story about large complex SQL function and breaking it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77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Scrubbers are an approval tests concept for converting unstable output to stable output, without changing the code being tests</a:t>
            </a:r>
          </a:p>
          <a:p>
            <a:r>
              <a:rPr lang="en-GB" dirty="0"/>
              <a:t>Here, we are changing a date and time to some fixed text</a:t>
            </a:r>
          </a:p>
        </p:txBody>
      </p:sp>
    </p:spTree>
    <p:extLst>
      <p:ext uri="{BB962C8B-B14F-4D97-AF65-F5344CB8AC3E}">
        <p14:creationId xmlns:p14="http://schemas.microsoft.com/office/powerpoint/2010/main" val="1742922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Top line shows the signature for a scrubber</a:t>
            </a:r>
          </a:p>
          <a:p>
            <a:r>
              <a:rPr lang="en-GB" dirty="0"/>
              <a:t>Creating this for regexes is hard</a:t>
            </a:r>
          </a:p>
          <a:p>
            <a:r>
              <a:rPr lang="en-GB" dirty="0"/>
              <a:t>So we have </a:t>
            </a:r>
            <a:r>
              <a:rPr lang="en-GB" dirty="0" err="1"/>
              <a:t>createRegexScrubber</a:t>
            </a:r>
            <a:r>
              <a:rPr lang="en-GB" dirty="0"/>
              <a:t> as a convenience function, to do the work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883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70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Original code</a:t>
            </a:r>
          </a:p>
          <a:p>
            <a:r>
              <a:rPr lang="en-GB" dirty="0"/>
              <a:t>Bit in red is hurting us</a:t>
            </a:r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Edit is localised</a:t>
            </a:r>
          </a:p>
          <a:p>
            <a:r>
              <a:rPr lang="en-GB" dirty="0"/>
              <a:t>Pro: Convenient Intermediate step on way to better code</a:t>
            </a:r>
          </a:p>
          <a:p>
            <a:r>
              <a:rPr lang="en-GB" dirty="0"/>
              <a:t>Con: Requires code to be built twice – once for prod and once for testing</a:t>
            </a:r>
          </a:p>
          <a:p>
            <a:r>
              <a:rPr lang="en-GB" dirty="0"/>
              <a:t>Con: Risky – hack may get built in to production code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996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159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Easier to understand</a:t>
            </a:r>
          </a:p>
          <a:p>
            <a:r>
              <a:rPr lang="en-GB" dirty="0"/>
              <a:t>Pro: Less global state</a:t>
            </a:r>
          </a:p>
          <a:p>
            <a:r>
              <a:rPr lang="en-GB" dirty="0"/>
              <a:t>Pro: Standard refactoring</a:t>
            </a:r>
          </a:p>
          <a:p>
            <a:r>
              <a:rPr lang="en-GB" dirty="0"/>
              <a:t>Con: Tests don’t show intention, only results, as seed does not correlate with result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573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Easier to understand</a:t>
            </a:r>
          </a:p>
          <a:p>
            <a:r>
              <a:rPr lang="en-GB" dirty="0"/>
              <a:t>Pro: Less global state</a:t>
            </a:r>
          </a:p>
          <a:p>
            <a:r>
              <a:rPr lang="en-GB" dirty="0"/>
              <a:t>Pro: Standard refactoring</a:t>
            </a:r>
          </a:p>
          <a:p>
            <a:r>
              <a:rPr lang="en-GB" dirty="0"/>
              <a:t>Pro: Tests show intention, as random does correlate with result</a:t>
            </a:r>
          </a:p>
          <a:p>
            <a:r>
              <a:rPr lang="en-GB" dirty="0"/>
              <a:t>Con: Can be harder to understand the code enough to </a:t>
            </a:r>
            <a:r>
              <a:rPr lang="en-GB"/>
              <a:t>make this cut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508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All the test code is in test code</a:t>
            </a:r>
          </a:p>
          <a:p>
            <a:r>
              <a:rPr lang="en-GB" dirty="0"/>
              <a:t>Pro: This could affect every random number in your entire code</a:t>
            </a:r>
          </a:p>
          <a:p>
            <a:r>
              <a:rPr lang="en-GB" dirty="0"/>
              <a:t>Con: The tests are still not showing intention</a:t>
            </a:r>
          </a:p>
          <a:p>
            <a:r>
              <a:rPr lang="en-GB" dirty="0"/>
              <a:t>Con: Messier code (need to spot the reference on return value</a:t>
            </a:r>
          </a:p>
        </p:txBody>
      </p:sp>
    </p:spTree>
    <p:extLst>
      <p:ext uri="{BB962C8B-B14F-4D97-AF65-F5344CB8AC3E}">
        <p14:creationId xmlns:p14="http://schemas.microsoft.com/office/powerpoint/2010/main" val="15440966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229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03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Difficult: Anything you saw that was “Oh that would be hard to test”. No action required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 tried: “Any time you tried to test something, make a note”. Action, but optional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Problems: “I tried to test this, and then couldn’t figure out how to solve it”. Action, but optional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9559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949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it’s hard to test, change it so it’s easy</a:t>
            </a:r>
          </a:p>
          <a:p>
            <a:r>
              <a:rPr lang="en-GB" dirty="0"/>
              <a:t>The solution to testing hard code isn’t to get good at testing hard code</a:t>
            </a:r>
          </a:p>
          <a:p>
            <a:r>
              <a:rPr lang="en-GB" dirty="0"/>
              <a:t>The solution is to make the code itself easy to test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whole set of exercises is showing different tricks to make code look like it’s functional, returning info for testing</a:t>
            </a:r>
          </a:p>
        </p:txBody>
      </p:sp>
    </p:spTree>
    <p:extLst>
      <p:ext uri="{BB962C8B-B14F-4D97-AF65-F5344CB8AC3E}">
        <p14:creationId xmlns:p14="http://schemas.microsoft.com/office/powerpoint/2010/main" val="1265497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version of hard-to-test-code</a:t>
            </a:r>
          </a:p>
          <a:p>
            <a:r>
              <a:rPr lang="en-GB" dirty="0"/>
              <a:t>It’s hard because no inputs and no outputs – setting up global data</a:t>
            </a:r>
          </a:p>
          <a:p>
            <a:r>
              <a:rPr lang="en-GB" dirty="0"/>
              <a:t>By adding logging, we can visualise – concept is “we have a starting configuration” and then “an ending config”</a:t>
            </a:r>
          </a:p>
          <a:p>
            <a:r>
              <a:rPr lang="en-GB" dirty="0"/>
              <a:t>Now you can think of it like the code at the bottom of the slide</a:t>
            </a:r>
          </a:p>
          <a:p>
            <a:pPr lvl="1"/>
            <a:r>
              <a:rPr lang="en-GB" dirty="0"/>
              <a:t>In the exercise, we may have ended up with a step on the way to the interface shown at the bottom here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26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Before, there were implicit global variables.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 now we have ability to explicitly set them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We’re going to use this technique a lot when testing code that has side-effects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9584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Often things are hard because we need to get in to a particular state, to make test 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 soon as we logged, we created code to make it so we could both read the state and reproduce it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Where do we put the testability code?</a:t>
            </a:r>
          </a:p>
          <a:p>
            <a:r>
              <a:rPr lang="en-GB" dirty="0"/>
              <a:t>1 Put logging directly in to production code – so it always logs</a:t>
            </a:r>
          </a:p>
          <a:p>
            <a:r>
              <a:rPr lang="en-GB" dirty="0"/>
              <a:t>2 Put in on production code, but only compile it for the tests</a:t>
            </a:r>
          </a:p>
          <a:p>
            <a:r>
              <a:rPr lang="en-GB" dirty="0"/>
              <a:t>3 Put it in a separate header in production code, that’s only included by the tests, Advantage: no ifdefs, and printing is close to production code</a:t>
            </a:r>
          </a:p>
          <a:p>
            <a:r>
              <a:rPr lang="en-GB" dirty="0"/>
              <a:t>4 It’s completely removed from production code, but is separate so is more vulnerable abandonment – and getting out of date</a:t>
            </a:r>
          </a:p>
        </p:txBody>
      </p:sp>
    </p:spTree>
    <p:extLst>
      <p:ext uri="{BB962C8B-B14F-4D97-AF65-F5344CB8AC3E}">
        <p14:creationId xmlns:p14="http://schemas.microsoft.com/office/powerpoint/2010/main" val="1621212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Logging record of the test that was executed, as a way of testing the implementation</a:t>
            </a:r>
          </a:p>
          <a:p>
            <a:r>
              <a:rPr lang="en-GB" dirty="0"/>
              <a:t>Making the implementation visible for testing</a:t>
            </a:r>
          </a:p>
          <a:p>
            <a:r>
              <a:rPr lang="en-GB" dirty="0"/>
              <a:t>Conceptually, we are running a function and getting back info about what it did</a:t>
            </a:r>
          </a:p>
        </p:txBody>
      </p:sp>
    </p:spTree>
    <p:extLst>
      <p:ext uri="{BB962C8B-B14F-4D97-AF65-F5344CB8AC3E}">
        <p14:creationId xmlns:p14="http://schemas.microsoft.com/office/powerpoint/2010/main" val="3115964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5452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9/20/2020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9/20/2020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-377199" y="1924115"/>
            <a:ext cx="8256028" cy="638423"/>
          </a:xfrm>
          <a:noFill/>
          <a:ln>
            <a:noFill/>
          </a:ln>
        </p:spPr>
        <p:txBody>
          <a:bodyPr>
            <a:normAutofit/>
          </a:bodyPr>
          <a:lstStyle>
            <a:lvl1pPr algn="r">
              <a:defRPr sz="3200" b="0" i="0" cap="none" spc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/>
                <a:latin typeface="Trebuchet MS"/>
                <a:cs typeface="Trebuchet M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96612" y="2564010"/>
            <a:ext cx="6400800" cy="552372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0414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59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9/20/2020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0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658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5782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627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00" y="1066500"/>
            <a:ext cx="8382000" cy="21359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3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103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indmup.com/map/new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TestingCpp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LegacyCppSept2020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 Harness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1C58EF-746F-44FF-97C4-4E59829C90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93009D-99AD-4F8B-B447-7E13C6333BBA}"/>
              </a:ext>
            </a:extLst>
          </p:cNvPr>
          <p:cNvSpPr/>
          <p:nvPr/>
        </p:nvSpPr>
        <p:spPr>
          <a:xfrm>
            <a:off x="893378" y="912813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0BD9A7-CC3C-4C6A-B1BB-A8215232C720}"/>
              </a:ext>
            </a:extLst>
          </p:cNvPr>
          <p:cNvSpPr/>
          <p:nvPr/>
        </p:nvSpPr>
        <p:spPr>
          <a:xfrm>
            <a:off x="1157449" y="1322716"/>
            <a:ext cx="764629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3ABAA-0535-48BE-934A-1EA177851F0F}"/>
              </a:ext>
            </a:extLst>
          </p:cNvPr>
          <p:cNvSpPr txBox="1"/>
          <p:nvPr/>
        </p:nvSpPr>
        <p:spPr>
          <a:xfrm>
            <a:off x="846082" y="2442069"/>
            <a:ext cx="184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In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0C744C-B9A0-4A02-80EB-F5C5D1DC379D}"/>
              </a:ext>
            </a:extLst>
          </p:cNvPr>
          <p:cNvSpPr/>
          <p:nvPr/>
        </p:nvSpPr>
        <p:spPr>
          <a:xfrm>
            <a:off x="4850528" y="912813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E981B4-8EB1-43C0-B26E-7B1E0B1C0CE0}"/>
              </a:ext>
            </a:extLst>
          </p:cNvPr>
          <p:cNvSpPr/>
          <p:nvPr/>
        </p:nvSpPr>
        <p:spPr>
          <a:xfrm>
            <a:off x="5114599" y="1322716"/>
            <a:ext cx="764629" cy="3626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8EC7C5-FC06-4A30-B28D-1AEBCF4DFE2E}"/>
              </a:ext>
            </a:extLst>
          </p:cNvPr>
          <p:cNvSpPr txBox="1"/>
          <p:nvPr/>
        </p:nvSpPr>
        <p:spPr>
          <a:xfrm>
            <a:off x="4803232" y="2442069"/>
            <a:ext cx="184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 #ifdef in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FA5753-02A3-4D76-814F-6DFADA29FE59}"/>
              </a:ext>
            </a:extLst>
          </p:cNvPr>
          <p:cNvSpPr/>
          <p:nvPr/>
        </p:nvSpPr>
        <p:spPr>
          <a:xfrm>
            <a:off x="893378" y="2942893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8A0D6B-6884-439E-8C7D-F2040953A5FC}"/>
              </a:ext>
            </a:extLst>
          </p:cNvPr>
          <p:cNvSpPr/>
          <p:nvPr/>
        </p:nvSpPr>
        <p:spPr>
          <a:xfrm>
            <a:off x="2271546" y="3352796"/>
            <a:ext cx="764629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DC2C6-9ED1-43D3-99A5-6C7284EBC5D0}"/>
              </a:ext>
            </a:extLst>
          </p:cNvPr>
          <p:cNvSpPr txBox="1"/>
          <p:nvPr/>
        </p:nvSpPr>
        <p:spPr>
          <a:xfrm>
            <a:off x="846082" y="4472149"/>
            <a:ext cx="194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 In separate header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6ED72-960E-4132-A5AC-F99571774D64}"/>
              </a:ext>
            </a:extLst>
          </p:cNvPr>
          <p:cNvSpPr/>
          <p:nvPr/>
        </p:nvSpPr>
        <p:spPr>
          <a:xfrm>
            <a:off x="4850528" y="2942894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005993-ED5F-4F8F-82A9-26D6D2F34C14}"/>
              </a:ext>
            </a:extLst>
          </p:cNvPr>
          <p:cNvSpPr txBox="1"/>
          <p:nvPr/>
        </p:nvSpPr>
        <p:spPr>
          <a:xfrm>
            <a:off x="4803232" y="4472150"/>
            <a:ext cx="194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 In test file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282C35-B4CB-4CB7-AF4E-574F25F5A7E5}"/>
              </a:ext>
            </a:extLst>
          </p:cNvPr>
          <p:cNvSpPr/>
          <p:nvPr/>
        </p:nvSpPr>
        <p:spPr>
          <a:xfrm>
            <a:off x="6424453" y="2942893"/>
            <a:ext cx="825062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22D052-B1B3-44CE-99F4-F154A27A34D2}"/>
              </a:ext>
            </a:extLst>
          </p:cNvPr>
          <p:cNvSpPr/>
          <p:nvPr/>
        </p:nvSpPr>
        <p:spPr>
          <a:xfrm>
            <a:off x="6506564" y="3355774"/>
            <a:ext cx="660839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5812F2-7C41-4E78-89A1-8F5A0CCC0DEE}"/>
              </a:ext>
            </a:extLst>
          </p:cNvPr>
          <p:cNvSpPr txBox="1"/>
          <p:nvPr/>
        </p:nvSpPr>
        <p:spPr>
          <a:xfrm>
            <a:off x="640231" y="152803"/>
            <a:ext cx="6609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dk2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Dosis ExtraLight"/>
                <a:sym typeface="Dosis ExtraLight"/>
              </a:rPr>
              <a:t>Where</a:t>
            </a:r>
            <a:r>
              <a:rPr lang="en-GB" sz="3200" dirty="0">
                <a:solidFill>
                  <a:srgbClr val="0B87A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 </a:t>
            </a:r>
            <a:r>
              <a:rPr lang="en-GB" sz="3200" dirty="0">
                <a:solidFill>
                  <a:schemeClr val="dk2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Dosis ExtraLight"/>
                <a:sym typeface="Dosis ExtraLight"/>
              </a:rPr>
              <a:t>does the</a:t>
            </a:r>
            <a:r>
              <a:rPr lang="en-GB" sz="3200" dirty="0">
                <a:solidFill>
                  <a:srgbClr val="0B87A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 </a:t>
            </a:r>
            <a:r>
              <a:rPr lang="en-GB" sz="3200" b="1" dirty="0">
                <a:solidFill>
                  <a:schemeClr val="dk2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Dosis ExtraLight"/>
                <a:sym typeface="Dosis ExtraLight"/>
              </a:rPr>
              <a:t>testability code</a:t>
            </a:r>
            <a:r>
              <a:rPr lang="en-GB" sz="3200" b="1" dirty="0">
                <a:solidFill>
                  <a:srgbClr val="0B87A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 </a:t>
            </a:r>
            <a:r>
              <a:rPr lang="en-GB" sz="3200" dirty="0">
                <a:solidFill>
                  <a:schemeClr val="dk2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Dosis ExtraLight"/>
              </a:rPr>
              <a:t>go?</a:t>
            </a:r>
          </a:p>
        </p:txBody>
      </p:sp>
    </p:spTree>
    <p:extLst>
      <p:ext uri="{BB962C8B-B14F-4D97-AF65-F5344CB8AC3E}">
        <p14:creationId xmlns:p14="http://schemas.microsoft.com/office/powerpoint/2010/main" val="1035877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Logging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26479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828800" y="2266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31328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62200" y="28003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38400" y="2495550"/>
            <a:ext cx="40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Log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895600" y="2571750"/>
            <a:ext cx="1143000" cy="1600200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 Capture of behavior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630DAD-BFF9-4563-B4E8-6110676B7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768" y="4566528"/>
            <a:ext cx="221246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Logs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eventLogs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start();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12F3D3-01CE-469C-A090-0A6211D6B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99" y="238418"/>
            <a:ext cx="109998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start()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51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C1A9-57BA-4ED9-B97B-6BF3DB55D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12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AF3132-15AC-4D72-B873-4995D752EE70}"/>
              </a:ext>
            </a:extLst>
          </p:cNvPr>
          <p:cNvSpPr txBox="1">
            <a:spLocks/>
          </p:cNvSpPr>
          <p:nvPr/>
        </p:nvSpPr>
        <p:spPr>
          <a:xfrm>
            <a:off x="2435902" y="2713216"/>
            <a:ext cx="4460198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+Logging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2C1881D-AFD9-40B7-801E-F99E48ABEAFE}"/>
              </a:ext>
            </a:extLst>
          </p:cNvPr>
          <p:cNvSpPr txBox="1">
            <a:spLocks/>
          </p:cNvSpPr>
          <p:nvPr/>
        </p:nvSpPr>
        <p:spPr>
          <a:xfrm>
            <a:off x="1593956" y="2713216"/>
            <a:ext cx="1229192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3649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C1A9-57BA-4ED9-B97B-6BF3DB55D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13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AF3132-15AC-4D72-B873-4995D752EE70}"/>
              </a:ext>
            </a:extLst>
          </p:cNvPr>
          <p:cNvSpPr txBox="1">
            <a:spLocks/>
          </p:cNvSpPr>
          <p:nvPr/>
        </p:nvSpPr>
        <p:spPr>
          <a:xfrm>
            <a:off x="2435902" y="2713216"/>
            <a:ext cx="4460198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+Logging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2C1881D-AFD9-40B7-801E-F99E48ABEAFE}"/>
              </a:ext>
            </a:extLst>
          </p:cNvPr>
          <p:cNvSpPr txBox="1">
            <a:spLocks/>
          </p:cNvSpPr>
          <p:nvPr/>
        </p:nvSpPr>
        <p:spPr>
          <a:xfrm>
            <a:off x="1593956" y="2713216"/>
            <a:ext cx="1229192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1929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C1A9-57BA-4ED9-B97B-6BF3DB55D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14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AF3132-15AC-4D72-B873-4995D752EE70}"/>
              </a:ext>
            </a:extLst>
          </p:cNvPr>
          <p:cNvSpPr txBox="1">
            <a:spLocks/>
          </p:cNvSpPr>
          <p:nvPr/>
        </p:nvSpPr>
        <p:spPr>
          <a:xfrm>
            <a:off x="2435902" y="2713216"/>
            <a:ext cx="4460198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+Logging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2C1881D-AFD9-40B7-801E-F99E48ABEAFE}"/>
              </a:ext>
            </a:extLst>
          </p:cNvPr>
          <p:cNvSpPr txBox="1">
            <a:spLocks/>
          </p:cNvSpPr>
          <p:nvPr/>
        </p:nvSpPr>
        <p:spPr>
          <a:xfrm>
            <a:off x="-175260" y="2713216"/>
            <a:ext cx="3219384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99,999</a:t>
            </a:r>
          </a:p>
        </p:txBody>
      </p:sp>
      <p:grpSp>
        <p:nvGrpSpPr>
          <p:cNvPr id="5" name="Google Shape;4086;p39">
            <a:extLst>
              <a:ext uri="{FF2B5EF4-FFF2-40B4-BE49-F238E27FC236}">
                <a16:creationId xmlns:a16="http://schemas.microsoft.com/office/drawing/2014/main" id="{E2D53497-7556-4549-B140-269F478C60CB}"/>
              </a:ext>
            </a:extLst>
          </p:cNvPr>
          <p:cNvGrpSpPr/>
          <p:nvPr/>
        </p:nvGrpSpPr>
        <p:grpSpPr>
          <a:xfrm>
            <a:off x="4160107" y="395423"/>
            <a:ext cx="972883" cy="953691"/>
            <a:chOff x="5983625" y="301625"/>
            <a:chExt cx="403000" cy="395050"/>
          </a:xfrm>
          <a:solidFill>
            <a:schemeClr val="bg2"/>
          </a:solidFill>
        </p:grpSpPr>
        <p:sp>
          <p:nvSpPr>
            <p:cNvPr id="7" name="Google Shape;4087;p39">
              <a:extLst>
                <a:ext uri="{FF2B5EF4-FFF2-40B4-BE49-F238E27FC236}">
                  <a16:creationId xmlns:a16="http://schemas.microsoft.com/office/drawing/2014/main" id="{82282982-B4A7-4FB3-AB66-AD65471F4D6B}"/>
                </a:ext>
              </a:extLst>
            </p:cNvPr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88;p39">
              <a:extLst>
                <a:ext uri="{FF2B5EF4-FFF2-40B4-BE49-F238E27FC236}">
                  <a16:creationId xmlns:a16="http://schemas.microsoft.com/office/drawing/2014/main" id="{74300AF7-68DC-466C-8FDC-53CD08BEC9CF}"/>
                </a:ext>
              </a:extLst>
            </p:cNvPr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89;p39">
              <a:extLst>
                <a:ext uri="{FF2B5EF4-FFF2-40B4-BE49-F238E27FC236}">
                  <a16:creationId xmlns:a16="http://schemas.microsoft.com/office/drawing/2014/main" id="{B02A0BF4-C424-4EAA-A4CC-B7CD92649042}"/>
                </a:ext>
              </a:extLst>
            </p:cNvPr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90;p39">
              <a:extLst>
                <a:ext uri="{FF2B5EF4-FFF2-40B4-BE49-F238E27FC236}">
                  <a16:creationId xmlns:a16="http://schemas.microsoft.com/office/drawing/2014/main" id="{85FC5FE8-AC5F-4684-B939-3E3D5F432ED5}"/>
                </a:ext>
              </a:extLst>
            </p:cNvPr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91;p39">
              <a:extLst>
                <a:ext uri="{FF2B5EF4-FFF2-40B4-BE49-F238E27FC236}">
                  <a16:creationId xmlns:a16="http://schemas.microsoft.com/office/drawing/2014/main" id="{76EC9396-145A-4E17-84FF-E237AAB71CB8}"/>
                </a:ext>
              </a:extLst>
            </p:cNvPr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92;p39">
              <a:extLst>
                <a:ext uri="{FF2B5EF4-FFF2-40B4-BE49-F238E27FC236}">
                  <a16:creationId xmlns:a16="http://schemas.microsoft.com/office/drawing/2014/main" id="{4BE2F97F-66CB-4604-A36D-0FAD7C43965E}"/>
                </a:ext>
              </a:extLst>
            </p:cNvPr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93;p39">
              <a:extLst>
                <a:ext uri="{FF2B5EF4-FFF2-40B4-BE49-F238E27FC236}">
                  <a16:creationId xmlns:a16="http://schemas.microsoft.com/office/drawing/2014/main" id="{5A150640-DC8D-430C-A438-4CB4BEE329B5}"/>
                </a:ext>
              </a:extLst>
            </p:cNvPr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94;p39">
              <a:extLst>
                <a:ext uri="{FF2B5EF4-FFF2-40B4-BE49-F238E27FC236}">
                  <a16:creationId xmlns:a16="http://schemas.microsoft.com/office/drawing/2014/main" id="{8C18BDD6-D9C7-4C33-9651-270126A17E49}"/>
                </a:ext>
              </a:extLst>
            </p:cNvPr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95;p39">
              <a:extLst>
                <a:ext uri="{FF2B5EF4-FFF2-40B4-BE49-F238E27FC236}">
                  <a16:creationId xmlns:a16="http://schemas.microsoft.com/office/drawing/2014/main" id="{56E85001-B947-4020-B17B-5D009DDC6484}"/>
                </a:ext>
              </a:extLst>
            </p:cNvPr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96;p39">
              <a:extLst>
                <a:ext uri="{FF2B5EF4-FFF2-40B4-BE49-F238E27FC236}">
                  <a16:creationId xmlns:a16="http://schemas.microsoft.com/office/drawing/2014/main" id="{C392792B-0DD8-4E91-ACFF-4D6D67B37CE0}"/>
                </a:ext>
              </a:extLst>
            </p:cNvPr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97;p39">
              <a:extLst>
                <a:ext uri="{FF2B5EF4-FFF2-40B4-BE49-F238E27FC236}">
                  <a16:creationId xmlns:a16="http://schemas.microsoft.com/office/drawing/2014/main" id="{14A21FB3-582F-43D0-89F8-9EEF68751BD8}"/>
                </a:ext>
              </a:extLst>
            </p:cNvPr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98;p39">
              <a:extLst>
                <a:ext uri="{FF2B5EF4-FFF2-40B4-BE49-F238E27FC236}">
                  <a16:creationId xmlns:a16="http://schemas.microsoft.com/office/drawing/2014/main" id="{5259E827-2C73-494A-AD53-56A97C0EAF73}"/>
                </a:ext>
              </a:extLst>
            </p:cNvPr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99;p39">
              <a:extLst>
                <a:ext uri="{FF2B5EF4-FFF2-40B4-BE49-F238E27FC236}">
                  <a16:creationId xmlns:a16="http://schemas.microsoft.com/office/drawing/2014/main" id="{44975912-3D62-4BE0-BD3D-4197E3D4F66E}"/>
                </a:ext>
              </a:extLst>
            </p:cNvPr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100;p39">
              <a:extLst>
                <a:ext uri="{FF2B5EF4-FFF2-40B4-BE49-F238E27FC236}">
                  <a16:creationId xmlns:a16="http://schemas.microsoft.com/office/drawing/2014/main" id="{A77B7002-DE6E-4F70-91AE-A93ED933E18C}"/>
                </a:ext>
              </a:extLst>
            </p:cNvPr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101;p39">
              <a:extLst>
                <a:ext uri="{FF2B5EF4-FFF2-40B4-BE49-F238E27FC236}">
                  <a16:creationId xmlns:a16="http://schemas.microsoft.com/office/drawing/2014/main" id="{8F18B84B-9E44-4902-841C-2B3A9FD989FD}"/>
                </a:ext>
              </a:extLst>
            </p:cNvPr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102;p39">
              <a:extLst>
                <a:ext uri="{FF2B5EF4-FFF2-40B4-BE49-F238E27FC236}">
                  <a16:creationId xmlns:a16="http://schemas.microsoft.com/office/drawing/2014/main" id="{14C9BEFF-38D5-4A93-B6E0-4742F530628D}"/>
                </a:ext>
              </a:extLst>
            </p:cNvPr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103;p39">
              <a:extLst>
                <a:ext uri="{FF2B5EF4-FFF2-40B4-BE49-F238E27FC236}">
                  <a16:creationId xmlns:a16="http://schemas.microsoft.com/office/drawing/2014/main" id="{BEAB1FBD-29F7-47F3-A2EA-AB8B56179795}"/>
                </a:ext>
              </a:extLst>
            </p:cNvPr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104;p39">
              <a:extLst>
                <a:ext uri="{FF2B5EF4-FFF2-40B4-BE49-F238E27FC236}">
                  <a16:creationId xmlns:a16="http://schemas.microsoft.com/office/drawing/2014/main" id="{54C0C3BC-1B20-4517-AB6C-52D1420D4807}"/>
                </a:ext>
              </a:extLst>
            </p:cNvPr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105;p39">
              <a:extLst>
                <a:ext uri="{FF2B5EF4-FFF2-40B4-BE49-F238E27FC236}">
                  <a16:creationId xmlns:a16="http://schemas.microsoft.com/office/drawing/2014/main" id="{91B09DC3-54E2-4F83-87FC-6AE04180915A}"/>
                </a:ext>
              </a:extLst>
            </p:cNvPr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106;p39">
              <a:extLst>
                <a:ext uri="{FF2B5EF4-FFF2-40B4-BE49-F238E27FC236}">
                  <a16:creationId xmlns:a16="http://schemas.microsoft.com/office/drawing/2014/main" id="{5DF1864C-E7EB-4F2F-A823-93DFA6758AAE}"/>
                </a:ext>
              </a:extLst>
            </p:cNvPr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4107;p39">
            <a:extLst>
              <a:ext uri="{FF2B5EF4-FFF2-40B4-BE49-F238E27FC236}">
                <a16:creationId xmlns:a16="http://schemas.microsoft.com/office/drawing/2014/main" id="{417286B6-10E8-4348-A262-CE2AB97C6E48}"/>
              </a:ext>
            </a:extLst>
          </p:cNvPr>
          <p:cNvGrpSpPr/>
          <p:nvPr/>
        </p:nvGrpSpPr>
        <p:grpSpPr>
          <a:xfrm>
            <a:off x="4858808" y="1114734"/>
            <a:ext cx="782057" cy="780876"/>
            <a:chOff x="6660750" y="298550"/>
            <a:chExt cx="396900" cy="396300"/>
          </a:xfrm>
          <a:solidFill>
            <a:srgbClr val="01597F"/>
          </a:solidFill>
        </p:grpSpPr>
        <p:sp>
          <p:nvSpPr>
            <p:cNvPr id="29" name="Google Shape;4108;p39">
              <a:extLst>
                <a:ext uri="{FF2B5EF4-FFF2-40B4-BE49-F238E27FC236}">
                  <a16:creationId xmlns:a16="http://schemas.microsoft.com/office/drawing/2014/main" id="{B57EF967-207B-44D4-8172-0DBFAE335123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09;p39">
              <a:extLst>
                <a:ext uri="{FF2B5EF4-FFF2-40B4-BE49-F238E27FC236}">
                  <a16:creationId xmlns:a16="http://schemas.microsoft.com/office/drawing/2014/main" id="{2D804C21-9920-43BE-BDE3-13DD7BF9F821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Title 3">
            <a:extLst>
              <a:ext uri="{FF2B5EF4-FFF2-40B4-BE49-F238E27FC236}">
                <a16:creationId xmlns:a16="http://schemas.microsoft.com/office/drawing/2014/main" id="{38BD3CE1-7975-42D5-AF31-844BE047D31B}"/>
              </a:ext>
            </a:extLst>
          </p:cNvPr>
          <p:cNvSpPr txBox="1">
            <a:spLocks/>
          </p:cNvSpPr>
          <p:nvPr/>
        </p:nvSpPr>
        <p:spPr>
          <a:xfrm>
            <a:off x="464695" y="3750033"/>
            <a:ext cx="6962931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Specific Logging</a:t>
            </a:r>
          </a:p>
        </p:txBody>
      </p:sp>
    </p:spTree>
    <p:extLst>
      <p:ext uri="{BB962C8B-B14F-4D97-AF65-F5344CB8AC3E}">
        <p14:creationId xmlns:p14="http://schemas.microsoft.com/office/powerpoint/2010/main" val="247914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971800" y="771818"/>
            <a:ext cx="60960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Files</a:t>
            </a:r>
            <a:br>
              <a:rPr lang="en-US" sz="8000" dirty="0"/>
            </a:br>
            <a:r>
              <a:rPr lang="en-US" sz="2800" dirty="0"/>
              <a:t>(name &amp; size is usually enough)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1123950"/>
            <a:ext cx="3581400" cy="138499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FileA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34,368</a:t>
            </a:r>
          </a:p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FileB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15,632</a:t>
            </a:r>
          </a:p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FileC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28,453   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A3A03E-C9AF-4A9E-AFE3-C7CA3029D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2878" y="4566528"/>
            <a:ext cx="445827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std::string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directoryFileList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altLang="en-US" sz="1600" dirty="0" err="1">
                <a:solidFill>
                  <a:srgbClr val="080808"/>
                </a:solidFill>
                <a:latin typeface="JetBrains Mono"/>
              </a:rPr>
              <a:t>writeFilesFor</a:t>
            </a:r>
            <a:r>
              <a:rPr lang="en-US" altLang="en-US" sz="1600" dirty="0">
                <a:solidFill>
                  <a:srgbClr val="080808"/>
                </a:solidFill>
                <a:latin typeface="JetBrains Mono"/>
              </a:rPr>
              <a:t>(“Clare”);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076F44-D5E9-4459-9504-07A2BC04A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631" y="238418"/>
            <a:ext cx="321273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writeFilesFor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(std::string name)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89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Databases</a:t>
            </a:r>
          </a:p>
        </p:txBody>
      </p:sp>
      <p:sp>
        <p:nvSpPr>
          <p:cNvPr id="2" name="Magnetic Disk 1"/>
          <p:cNvSpPr/>
          <p:nvPr/>
        </p:nvSpPr>
        <p:spPr>
          <a:xfrm>
            <a:off x="304800" y="1123950"/>
            <a:ext cx="2209800" cy="2362200"/>
          </a:xfrm>
          <a:prstGeom prst="flowChartMagneticDis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Screen shot 2012-09-22 at 10.53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90750"/>
            <a:ext cx="25527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0129" y="24922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EB6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rgbClr val="0EB6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91D9EF-C7D9-4048-8DBF-929F93BC7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491" y="4566528"/>
            <a:ext cx="5505033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DatabaseLogs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sqlStatements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altLang="en-US" sz="1600" dirty="0" err="1">
                <a:solidFill>
                  <a:srgbClr val="080808"/>
                </a:solidFill>
                <a:latin typeface="JetBrains Mono"/>
              </a:rPr>
              <a:t>insertIntoDatabase</a:t>
            </a:r>
            <a:r>
              <a:rPr lang="en-US" altLang="en-US" sz="1600" dirty="0">
                <a:solidFill>
                  <a:srgbClr val="080808"/>
                </a:solidFill>
                <a:latin typeface="JetBrains Mono"/>
              </a:rPr>
              <a:t>(parameters);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7F5BD1-2393-4A0F-8BD7-F13BE9F20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34" y="238418"/>
            <a:ext cx="342273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insertIntoDatabase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(Parameters p)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8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77803-0A7D-4F87-A603-1A61210A7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17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pic>
        <p:nvPicPr>
          <p:cNvPr id="1026" name="Picture 2" descr="Scrubber Overview">
            <a:extLst>
              <a:ext uri="{FF2B5EF4-FFF2-40B4-BE49-F238E27FC236}">
                <a16:creationId xmlns:a16="http://schemas.microsoft.com/office/drawing/2014/main" id="{0344C6C4-B8DC-4F0F-877F-64F9F7A51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206" y="1323975"/>
            <a:ext cx="5575444" cy="148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059BD477-821B-4F52-9F58-42BD13E3E893}"/>
              </a:ext>
            </a:extLst>
          </p:cNvPr>
          <p:cNvSpPr txBox="1">
            <a:spLocks/>
          </p:cNvSpPr>
          <p:nvPr/>
        </p:nvSpPr>
        <p:spPr>
          <a:xfrm>
            <a:off x="2039007" y="3415664"/>
            <a:ext cx="4648200" cy="133678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Scrubbers</a:t>
            </a:r>
          </a:p>
        </p:txBody>
      </p:sp>
    </p:spTree>
    <p:extLst>
      <p:ext uri="{BB962C8B-B14F-4D97-AF65-F5344CB8AC3E}">
        <p14:creationId xmlns:p14="http://schemas.microsoft.com/office/powerpoint/2010/main" val="948413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168615-603C-4F2A-AC3D-7E36A47557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D71547-EDC7-4E76-AAF6-DC6A5D70B8C4}"/>
              </a:ext>
            </a:extLst>
          </p:cNvPr>
          <p:cNvSpPr txBox="1"/>
          <p:nvPr/>
        </p:nvSpPr>
        <p:spPr>
          <a:xfrm>
            <a:off x="977463" y="147427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scrub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967BF-60E4-4088-B6D9-472A49AB64F1}"/>
              </a:ext>
            </a:extLst>
          </p:cNvPr>
          <p:cNvSpPr txBox="1"/>
          <p:nvPr/>
        </p:nvSpPr>
        <p:spPr>
          <a:xfrm>
            <a:off x="977463" y="3186096"/>
            <a:ext cx="5696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Scrubbers::</a:t>
            </a:r>
            <a:r>
              <a:rPr lang="en-US" sz="1400" dirty="0" err="1">
                <a:solidFill>
                  <a:srgbClr val="483D8B"/>
                </a:solidFill>
                <a:latin typeface="Consolas" panose="020B0609020204030204" pitchFamily="49" charset="0"/>
              </a:rPr>
              <a:t>createRegexScrubber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R"(\d+)"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"[number]"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539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8C4B97-E55F-4D77-A88E-7E252505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solidFill>
                  <a:srgbClr val="C00000"/>
                </a:solidFill>
              </a:rPr>
              <a:t>Hard</a:t>
            </a:r>
            <a:r>
              <a:rPr lang="en-GB" dirty="0"/>
              <a:t> Parts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337E6-5CD6-4E89-B66D-5DBEE99DD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/>
              <a:t>Non-deterministic code</a:t>
            </a:r>
          </a:p>
          <a:p>
            <a:r>
              <a:rPr lang="en-GB" sz="1800" dirty="0"/>
              <a:t>Third-party code</a:t>
            </a:r>
          </a:p>
          <a:p>
            <a:r>
              <a:rPr lang="en-GB" sz="1800" dirty="0"/>
              <a:t>Non-compiling code</a:t>
            </a:r>
          </a:p>
          <a:p>
            <a:r>
              <a:rPr lang="en-GB" sz="1800" dirty="0"/>
              <a:t>Hard-to-set-up code</a:t>
            </a:r>
          </a:p>
          <a:p>
            <a:r>
              <a:rPr lang="en-GB" sz="1800" dirty="0"/>
              <a:t>Code I don’t have a licence to run</a:t>
            </a:r>
          </a:p>
          <a:p>
            <a:r>
              <a:rPr lang="en-GB" sz="1800" dirty="0"/>
              <a:t>Slow-running code</a:t>
            </a:r>
          </a:p>
          <a:p>
            <a:r>
              <a:rPr lang="en-GB" sz="1800" dirty="0"/>
              <a:t>Code that needs other services, applications or hardware</a:t>
            </a:r>
          </a:p>
          <a:p>
            <a:r>
              <a:rPr lang="en-GB" sz="1800" dirty="0"/>
              <a:t>Anything else that annoys you</a:t>
            </a: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D66B5-1769-4081-B6AC-314035A03C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6" name="Google Shape;4182;p39">
            <a:extLst>
              <a:ext uri="{FF2B5EF4-FFF2-40B4-BE49-F238E27FC236}">
                <a16:creationId xmlns:a16="http://schemas.microsoft.com/office/drawing/2014/main" id="{73C0C941-DFDC-47E2-B20E-D1BE5C4297CE}"/>
              </a:ext>
            </a:extLst>
          </p:cNvPr>
          <p:cNvSpPr/>
          <p:nvPr/>
        </p:nvSpPr>
        <p:spPr>
          <a:xfrm>
            <a:off x="831476" y="4404125"/>
            <a:ext cx="195472" cy="190462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67610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008000"/>
                </a:solidFill>
              </a:rPr>
              <a:t>EASY</a:t>
            </a:r>
            <a:r>
              <a:rPr lang="en-US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9223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1556028" y="1968996"/>
            <a:ext cx="1741289" cy="15805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22" name="Rectangle 2"/>
          <p:cNvSpPr>
            <a:spLocks/>
          </p:cNvSpPr>
          <p:nvPr/>
        </p:nvSpPr>
        <p:spPr bwMode="auto">
          <a:xfrm>
            <a:off x="1734622" y="2236887"/>
            <a:ext cx="1116211" cy="93762"/>
          </a:xfrm>
          <a:prstGeom prst="rect">
            <a:avLst/>
          </a:prstGeom>
          <a:solidFill>
            <a:srgbClr val="D90B00"/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3" name="Rectangle 3"/>
          <p:cNvSpPr>
            <a:spLocks/>
          </p:cNvSpPr>
          <p:nvPr/>
        </p:nvSpPr>
        <p:spPr bwMode="auto">
          <a:xfrm>
            <a:off x="1734622" y="246459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4" name="Rectangle 4"/>
          <p:cNvSpPr>
            <a:spLocks/>
          </p:cNvSpPr>
          <p:nvPr/>
        </p:nvSpPr>
        <p:spPr bwMode="auto">
          <a:xfrm>
            <a:off x="1931075" y="269230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5" name="Rectangle 5"/>
          <p:cNvSpPr>
            <a:spLocks/>
          </p:cNvSpPr>
          <p:nvPr/>
        </p:nvSpPr>
        <p:spPr bwMode="auto">
          <a:xfrm>
            <a:off x="1931075" y="286643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6" name="Rectangle 6"/>
          <p:cNvSpPr>
            <a:spLocks/>
          </p:cNvSpPr>
          <p:nvPr/>
        </p:nvSpPr>
        <p:spPr bwMode="auto">
          <a:xfrm>
            <a:off x="1734622" y="323478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7" name="Rectangle 7"/>
          <p:cNvSpPr>
            <a:spLocks/>
          </p:cNvSpPr>
          <p:nvPr/>
        </p:nvSpPr>
        <p:spPr bwMode="auto">
          <a:xfrm>
            <a:off x="1931075" y="306065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8" name="Rectangle 8"/>
          <p:cNvSpPr>
            <a:spLocks/>
          </p:cNvSpPr>
          <p:nvPr/>
        </p:nvSpPr>
        <p:spPr bwMode="auto">
          <a:xfrm>
            <a:off x="5011817" y="2390924"/>
            <a:ext cx="1741289" cy="11385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29" name="Rectangle 9"/>
          <p:cNvSpPr>
            <a:spLocks/>
          </p:cNvSpPr>
          <p:nvPr/>
        </p:nvSpPr>
        <p:spPr bwMode="auto">
          <a:xfrm>
            <a:off x="5190411" y="2531567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0" name="Rectangle 10"/>
          <p:cNvSpPr>
            <a:spLocks/>
          </p:cNvSpPr>
          <p:nvPr/>
        </p:nvSpPr>
        <p:spPr bwMode="auto">
          <a:xfrm>
            <a:off x="5386864" y="275927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1" name="Rectangle 11"/>
          <p:cNvSpPr>
            <a:spLocks/>
          </p:cNvSpPr>
          <p:nvPr/>
        </p:nvSpPr>
        <p:spPr bwMode="auto">
          <a:xfrm>
            <a:off x="5386864" y="2933403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2" name="Rectangle 12"/>
          <p:cNvSpPr>
            <a:spLocks/>
          </p:cNvSpPr>
          <p:nvPr/>
        </p:nvSpPr>
        <p:spPr bwMode="auto">
          <a:xfrm>
            <a:off x="5190411" y="3301752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3" name="Rectangle 13"/>
          <p:cNvSpPr>
            <a:spLocks/>
          </p:cNvSpPr>
          <p:nvPr/>
        </p:nvSpPr>
        <p:spPr bwMode="auto">
          <a:xfrm>
            <a:off x="5386864" y="3127623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4" name="Rectangle 14"/>
          <p:cNvSpPr>
            <a:spLocks/>
          </p:cNvSpPr>
          <p:nvPr/>
        </p:nvSpPr>
        <p:spPr bwMode="auto">
          <a:xfrm>
            <a:off x="5002887" y="1942207"/>
            <a:ext cx="1741289" cy="2745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35" name="Rectangle 15"/>
          <p:cNvSpPr>
            <a:spLocks/>
          </p:cNvSpPr>
          <p:nvPr/>
        </p:nvSpPr>
        <p:spPr bwMode="auto">
          <a:xfrm>
            <a:off x="5190411" y="2035969"/>
            <a:ext cx="1116211" cy="93762"/>
          </a:xfrm>
          <a:prstGeom prst="rect">
            <a:avLst/>
          </a:prstGeom>
          <a:solidFill>
            <a:srgbClr val="D90B00"/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 rot="10800000" flipH="1">
            <a:off x="5871299" y="2207587"/>
            <a:ext cx="0" cy="185849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7" name="AutoShape 17"/>
          <p:cNvSpPr>
            <a:spLocks/>
          </p:cNvSpPr>
          <p:nvPr/>
        </p:nvSpPr>
        <p:spPr bwMode="auto">
          <a:xfrm>
            <a:off x="3708082" y="2411016"/>
            <a:ext cx="892969" cy="669727"/>
          </a:xfrm>
          <a:prstGeom prst="rightArrow">
            <a:avLst>
              <a:gd name="adj1" fmla="val 32000"/>
              <a:gd name="adj2" fmla="val 44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39" name="Rectangle 19"/>
          <p:cNvSpPr>
            <a:spLocks/>
          </p:cNvSpPr>
          <p:nvPr/>
        </p:nvSpPr>
        <p:spPr bwMode="auto">
          <a:xfrm>
            <a:off x="5011817" y="1942207"/>
            <a:ext cx="1741289" cy="274588"/>
          </a:xfrm>
          <a:prstGeom prst="rect">
            <a:avLst/>
          </a:prstGeom>
          <a:solidFill>
            <a:srgbClr val="000000">
              <a:alpha val="50000"/>
            </a:srgb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87054" y="171450"/>
            <a:ext cx="8375946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defTabSz="914363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spc="-100" baseline="0">
                <a:ln w="3175">
                  <a:noFill/>
                </a:ln>
                <a:solidFill>
                  <a:schemeClr val="dk2"/>
                </a:solidFill>
                <a:effectLst/>
                <a:latin typeface="Dosis ExtraLight"/>
                <a:ea typeface="+mn-ea"/>
                <a:cs typeface="Arial" charset="0"/>
              </a:defRPr>
            </a:lvl1pPr>
          </a:lstStyle>
          <a:p>
            <a:r>
              <a:rPr lang="en-US" dirty="0">
                <a:sym typeface="Dosis ExtraLight"/>
              </a:rPr>
              <a:t>The Peel</a:t>
            </a:r>
          </a:p>
        </p:txBody>
      </p:sp>
    </p:spTree>
    <p:extLst>
      <p:ext uri="{BB962C8B-B14F-4D97-AF65-F5344CB8AC3E}">
        <p14:creationId xmlns:p14="http://schemas.microsoft.com/office/powerpoint/2010/main" val="13891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animBg="1"/>
      <p:bldP spid="5129" grpId="0" animBg="1"/>
      <p:bldP spid="5130" grpId="0" animBg="1"/>
      <p:bldP spid="5131" grpId="0" animBg="1"/>
      <p:bldP spid="5132" grpId="0" animBg="1"/>
      <p:bldP spid="5133" grpId="0" animBg="1"/>
      <p:bldP spid="5134" grpId="0" animBg="1"/>
      <p:bldP spid="5135" grpId="0" animBg="1"/>
      <p:bldP spid="5136" grpId="0" animBg="1"/>
      <p:bldP spid="5137" grpId="0" animBg="1"/>
      <p:bldP spid="51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948653B-EC49-4A4A-AB6F-151C0455B709}"/>
              </a:ext>
            </a:extLst>
          </p:cNvPr>
          <p:cNvGrpSpPr/>
          <p:nvPr/>
        </p:nvGrpSpPr>
        <p:grpSpPr>
          <a:xfrm>
            <a:off x="4499525" y="374664"/>
            <a:ext cx="2702463" cy="835813"/>
            <a:chOff x="1556028" y="1942207"/>
            <a:chExt cx="5197078" cy="1607344"/>
          </a:xfrm>
        </p:grpSpPr>
        <p:sp>
          <p:nvSpPr>
            <p:cNvPr id="5121" name="Rectangle 1"/>
            <p:cNvSpPr>
              <a:spLocks/>
            </p:cNvSpPr>
            <p:nvPr/>
          </p:nvSpPr>
          <p:spPr bwMode="auto">
            <a:xfrm>
              <a:off x="1556028" y="1968996"/>
              <a:ext cx="1741289" cy="15805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22" name="Rectangle 2"/>
            <p:cNvSpPr>
              <a:spLocks/>
            </p:cNvSpPr>
            <p:nvPr/>
          </p:nvSpPr>
          <p:spPr bwMode="auto">
            <a:xfrm>
              <a:off x="1734622" y="2236887"/>
              <a:ext cx="1116211" cy="93762"/>
            </a:xfrm>
            <a:prstGeom prst="rect">
              <a:avLst/>
            </a:prstGeom>
            <a:solidFill>
              <a:srgbClr val="D90B00"/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3" name="Rectangle 3"/>
            <p:cNvSpPr>
              <a:spLocks/>
            </p:cNvSpPr>
            <p:nvPr/>
          </p:nvSpPr>
          <p:spPr bwMode="auto">
            <a:xfrm>
              <a:off x="1734622" y="2464594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4" name="Rectangle 4"/>
            <p:cNvSpPr>
              <a:spLocks/>
            </p:cNvSpPr>
            <p:nvPr/>
          </p:nvSpPr>
          <p:spPr bwMode="auto">
            <a:xfrm>
              <a:off x="1931075" y="2692301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5" name="Rectangle 5"/>
            <p:cNvSpPr>
              <a:spLocks/>
            </p:cNvSpPr>
            <p:nvPr/>
          </p:nvSpPr>
          <p:spPr bwMode="auto">
            <a:xfrm>
              <a:off x="1931075" y="2866430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6" name="Rectangle 6"/>
            <p:cNvSpPr>
              <a:spLocks/>
            </p:cNvSpPr>
            <p:nvPr/>
          </p:nvSpPr>
          <p:spPr bwMode="auto">
            <a:xfrm>
              <a:off x="1734622" y="3234780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7" name="Rectangle 7"/>
            <p:cNvSpPr>
              <a:spLocks/>
            </p:cNvSpPr>
            <p:nvPr/>
          </p:nvSpPr>
          <p:spPr bwMode="auto">
            <a:xfrm>
              <a:off x="1931075" y="3060651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8" name="Rectangle 8"/>
            <p:cNvSpPr>
              <a:spLocks/>
            </p:cNvSpPr>
            <p:nvPr/>
          </p:nvSpPr>
          <p:spPr bwMode="auto">
            <a:xfrm>
              <a:off x="5011817" y="2390924"/>
              <a:ext cx="1741289" cy="113853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29" name="Rectangle 9"/>
            <p:cNvSpPr>
              <a:spLocks/>
            </p:cNvSpPr>
            <p:nvPr/>
          </p:nvSpPr>
          <p:spPr bwMode="auto">
            <a:xfrm>
              <a:off x="5190411" y="2531567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0" name="Rectangle 10"/>
            <p:cNvSpPr>
              <a:spLocks/>
            </p:cNvSpPr>
            <p:nvPr/>
          </p:nvSpPr>
          <p:spPr bwMode="auto">
            <a:xfrm>
              <a:off x="5386864" y="2759274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1" name="Rectangle 11"/>
            <p:cNvSpPr>
              <a:spLocks/>
            </p:cNvSpPr>
            <p:nvPr/>
          </p:nvSpPr>
          <p:spPr bwMode="auto">
            <a:xfrm>
              <a:off x="5386864" y="2933403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2" name="Rectangle 12"/>
            <p:cNvSpPr>
              <a:spLocks/>
            </p:cNvSpPr>
            <p:nvPr/>
          </p:nvSpPr>
          <p:spPr bwMode="auto">
            <a:xfrm>
              <a:off x="5190411" y="3301752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3" name="Rectangle 13"/>
            <p:cNvSpPr>
              <a:spLocks/>
            </p:cNvSpPr>
            <p:nvPr/>
          </p:nvSpPr>
          <p:spPr bwMode="auto">
            <a:xfrm>
              <a:off x="5386864" y="3127623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4" name="Rectangle 14"/>
            <p:cNvSpPr>
              <a:spLocks/>
            </p:cNvSpPr>
            <p:nvPr/>
          </p:nvSpPr>
          <p:spPr bwMode="auto">
            <a:xfrm>
              <a:off x="5002887" y="1942207"/>
              <a:ext cx="1741289" cy="27458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35" name="Rectangle 15"/>
            <p:cNvSpPr>
              <a:spLocks/>
            </p:cNvSpPr>
            <p:nvPr/>
          </p:nvSpPr>
          <p:spPr bwMode="auto">
            <a:xfrm>
              <a:off x="5190411" y="2035969"/>
              <a:ext cx="1116211" cy="93762"/>
            </a:xfrm>
            <a:prstGeom prst="rect">
              <a:avLst/>
            </a:prstGeom>
            <a:solidFill>
              <a:srgbClr val="D90B00"/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 rot="10800000" flipH="1">
              <a:off x="5871299" y="2207587"/>
              <a:ext cx="0" cy="18584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7" name="AutoShape 17"/>
            <p:cNvSpPr>
              <a:spLocks/>
            </p:cNvSpPr>
            <p:nvPr/>
          </p:nvSpPr>
          <p:spPr bwMode="auto">
            <a:xfrm>
              <a:off x="3708082" y="2411016"/>
              <a:ext cx="892969" cy="669727"/>
            </a:xfrm>
            <a:prstGeom prst="rightArrow">
              <a:avLst>
                <a:gd name="adj1" fmla="val 32000"/>
                <a:gd name="adj2" fmla="val 4400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39" name="Rectangle 19"/>
            <p:cNvSpPr>
              <a:spLocks/>
            </p:cNvSpPr>
            <p:nvPr/>
          </p:nvSpPr>
          <p:spPr bwMode="auto">
            <a:xfrm>
              <a:off x="5011817" y="1942207"/>
              <a:ext cx="1741289" cy="274588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1" name="Title 1"/>
          <p:cNvSpPr txBox="1">
            <a:spLocks/>
          </p:cNvSpPr>
          <p:nvPr/>
        </p:nvSpPr>
        <p:spPr>
          <a:xfrm>
            <a:off x="387054" y="171450"/>
            <a:ext cx="8375946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The Peel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5E36C-69FB-4281-8720-28C2E8A9C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2000" b="1" dirty="0"/>
              <a:t>Goal</a:t>
            </a:r>
            <a:r>
              <a:rPr lang="en-US" sz="2000" dirty="0"/>
              <a:t>: Separate the method in to 2 methods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dirty="0"/>
              <a:t>Identify that the </a:t>
            </a:r>
            <a:r>
              <a:rPr lang="en-US" sz="2000" b="1" dirty="0"/>
              <a:t>hard part</a:t>
            </a:r>
            <a:r>
              <a:rPr lang="en-US" sz="2000" dirty="0"/>
              <a:t> is all at the </a:t>
            </a:r>
            <a:r>
              <a:rPr lang="en-US" sz="2000" b="1" dirty="0"/>
              <a:t>beginning </a:t>
            </a:r>
            <a:r>
              <a:rPr lang="en-US" sz="2000" dirty="0"/>
              <a:t>(or end)</a:t>
            </a:r>
          </a:p>
          <a:p>
            <a:pPr lvl="1"/>
            <a:r>
              <a:rPr lang="en-US" sz="2000" dirty="0"/>
              <a:t>You may need to refactor for this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b="1" dirty="0"/>
              <a:t>Refactor to extract</a:t>
            </a:r>
            <a:r>
              <a:rPr lang="en-US" sz="2000" dirty="0"/>
              <a:t> all else into a separate </a:t>
            </a:r>
            <a:r>
              <a:rPr lang="en-US" sz="2000" b="1" dirty="0"/>
              <a:t>method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dirty="0"/>
              <a:t>You now have two methods</a:t>
            </a:r>
          </a:p>
          <a:p>
            <a:pPr lvl="1"/>
            <a:r>
              <a:rPr lang="en-US" sz="2000" dirty="0"/>
              <a:t>The original method: small, simple, hard-to-test</a:t>
            </a:r>
          </a:p>
          <a:p>
            <a:pPr lvl="1"/>
            <a:r>
              <a:rPr lang="en-US" sz="2000" dirty="0"/>
              <a:t>Your new method: holds business logic, easy-to-test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b="1" dirty="0"/>
              <a:t>Test</a:t>
            </a:r>
            <a:r>
              <a:rPr lang="en-US" sz="2000" dirty="0"/>
              <a:t> the </a:t>
            </a:r>
            <a:r>
              <a:rPr lang="en-US" sz="2000" b="1" dirty="0"/>
              <a:t>easy</a:t>
            </a:r>
            <a:r>
              <a:rPr lang="en-US" sz="2000" dirty="0"/>
              <a:t> thing; ignore the hard thing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7663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/>
          </p:cNvSpPr>
          <p:nvPr/>
        </p:nvSpPr>
        <p:spPr bwMode="auto">
          <a:xfrm>
            <a:off x="2152055" y="1727894"/>
            <a:ext cx="1741289" cy="13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42" name="Rectangle 2"/>
          <p:cNvSpPr>
            <a:spLocks/>
          </p:cNvSpPr>
          <p:nvPr/>
        </p:nvSpPr>
        <p:spPr bwMode="auto">
          <a:xfrm>
            <a:off x="2527102" y="2424410"/>
            <a:ext cx="1116211" cy="93762"/>
          </a:xfrm>
          <a:prstGeom prst="rect">
            <a:avLst/>
          </a:prstGeom>
          <a:solidFill>
            <a:srgbClr val="D90B00"/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3" name="Rectangle 3"/>
          <p:cNvSpPr>
            <a:spLocks/>
          </p:cNvSpPr>
          <p:nvPr/>
        </p:nvSpPr>
        <p:spPr bwMode="auto">
          <a:xfrm>
            <a:off x="2330648" y="202257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4" name="Rectangle 4"/>
          <p:cNvSpPr>
            <a:spLocks/>
          </p:cNvSpPr>
          <p:nvPr/>
        </p:nvSpPr>
        <p:spPr bwMode="auto">
          <a:xfrm>
            <a:off x="2527102" y="225028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5" name="Rectangle 5"/>
          <p:cNvSpPr>
            <a:spLocks/>
          </p:cNvSpPr>
          <p:nvPr/>
        </p:nvSpPr>
        <p:spPr bwMode="auto">
          <a:xfrm>
            <a:off x="2330648" y="1848445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6" name="Rectangle 6"/>
          <p:cNvSpPr>
            <a:spLocks/>
          </p:cNvSpPr>
          <p:nvPr/>
        </p:nvSpPr>
        <p:spPr bwMode="auto">
          <a:xfrm>
            <a:off x="2330648" y="279276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7" name="Rectangle 7"/>
          <p:cNvSpPr>
            <a:spLocks/>
          </p:cNvSpPr>
          <p:nvPr/>
        </p:nvSpPr>
        <p:spPr bwMode="auto">
          <a:xfrm>
            <a:off x="2527102" y="261863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8" name="AutoShape 8"/>
          <p:cNvSpPr>
            <a:spLocks/>
          </p:cNvSpPr>
          <p:nvPr/>
        </p:nvSpPr>
        <p:spPr bwMode="auto">
          <a:xfrm>
            <a:off x="3982641" y="1968996"/>
            <a:ext cx="892969" cy="669727"/>
          </a:xfrm>
          <a:prstGeom prst="rightArrow">
            <a:avLst>
              <a:gd name="adj1" fmla="val 32000"/>
              <a:gd name="adj2" fmla="val 44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50" name="Rectangle 10"/>
          <p:cNvSpPr>
            <a:spLocks/>
          </p:cNvSpPr>
          <p:nvPr/>
        </p:nvSpPr>
        <p:spPr bwMode="auto">
          <a:xfrm>
            <a:off x="4929188" y="1727894"/>
            <a:ext cx="1741289" cy="13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51" name="Rectangle 11"/>
          <p:cNvSpPr>
            <a:spLocks/>
          </p:cNvSpPr>
          <p:nvPr/>
        </p:nvSpPr>
        <p:spPr bwMode="auto">
          <a:xfrm>
            <a:off x="5107781" y="202257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2" name="Rectangle 12"/>
          <p:cNvSpPr>
            <a:spLocks/>
          </p:cNvSpPr>
          <p:nvPr/>
        </p:nvSpPr>
        <p:spPr bwMode="auto">
          <a:xfrm>
            <a:off x="5304234" y="225028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3" name="Rectangle 13"/>
          <p:cNvSpPr>
            <a:spLocks/>
          </p:cNvSpPr>
          <p:nvPr/>
        </p:nvSpPr>
        <p:spPr bwMode="auto">
          <a:xfrm>
            <a:off x="5107781" y="1848445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4" name="Rectangle 14"/>
          <p:cNvSpPr>
            <a:spLocks/>
          </p:cNvSpPr>
          <p:nvPr/>
        </p:nvSpPr>
        <p:spPr bwMode="auto">
          <a:xfrm>
            <a:off x="5107781" y="279276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5" name="Rectangle 15"/>
          <p:cNvSpPr>
            <a:spLocks/>
          </p:cNvSpPr>
          <p:nvPr/>
        </p:nvSpPr>
        <p:spPr bwMode="auto">
          <a:xfrm>
            <a:off x="5304234" y="261863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6" name="Rectangle 16"/>
          <p:cNvSpPr>
            <a:spLocks/>
          </p:cNvSpPr>
          <p:nvPr/>
        </p:nvSpPr>
        <p:spPr bwMode="auto">
          <a:xfrm>
            <a:off x="5304234" y="242441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 rot="10800000" flipH="1">
            <a:off x="6506394" y="2466268"/>
            <a:ext cx="714375" cy="837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8" name="Rectangle 18"/>
          <p:cNvSpPr>
            <a:spLocks/>
          </p:cNvSpPr>
          <p:nvPr/>
        </p:nvSpPr>
        <p:spPr bwMode="auto">
          <a:xfrm>
            <a:off x="7306718" y="2371207"/>
            <a:ext cx="13923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6280" bIns="0">
            <a:spAutoFit/>
          </a:bodyPr>
          <a:lstStyle/>
          <a:p>
            <a:pPr marL="35873"/>
            <a:r>
              <a:rPr lang="en-US" dirty="0">
                <a:solidFill>
                  <a:schemeClr val="tx1"/>
                </a:solidFill>
                <a:cs typeface="Arial" charset="0"/>
              </a:rPr>
              <a:t>return sample</a:t>
            </a:r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 flipH="1">
            <a:off x="7177236" y="2344881"/>
            <a:ext cx="66973" cy="282122"/>
          </a:xfrm>
          <a:prstGeom prst="line">
            <a:avLst/>
          </a:prstGeom>
          <a:noFill/>
          <a:ln w="508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636" y="162741"/>
            <a:ext cx="8412459" cy="1273484"/>
          </a:xfrm>
        </p:spPr>
        <p:txBody>
          <a:bodyPr/>
          <a:lstStyle/>
          <a:p>
            <a:r>
              <a:rPr lang="en-US" sz="8000" kern="1200" spc="-100" dirty="0">
                <a:ln w="3175">
                  <a:noFill/>
                </a:ln>
                <a:ea typeface="+mn-ea"/>
                <a:cs typeface="Arial" charset="0"/>
                <a:sym typeface="Arial"/>
              </a:rPr>
              <a:t>The</a:t>
            </a:r>
            <a:r>
              <a:rPr lang="en-US" dirty="0"/>
              <a:t> </a:t>
            </a:r>
            <a:r>
              <a:rPr lang="en-US" sz="8000" kern="1200" spc="-100" dirty="0">
                <a:ln w="3175">
                  <a:noFill/>
                </a:ln>
                <a:ea typeface="+mn-ea"/>
                <a:cs typeface="Arial" charset="0"/>
                <a:sym typeface="Arial"/>
              </a:rPr>
              <a:t>Slice</a:t>
            </a:r>
          </a:p>
        </p:txBody>
      </p:sp>
    </p:spTree>
    <p:extLst>
      <p:ext uri="{BB962C8B-B14F-4D97-AF65-F5344CB8AC3E}">
        <p14:creationId xmlns:p14="http://schemas.microsoft.com/office/powerpoint/2010/main" val="345256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animBg="1"/>
      <p:bldP spid="10250" grpId="0" animBg="1"/>
      <p:bldP spid="10251" grpId="0" animBg="1"/>
      <p:bldP spid="10252" grpId="0" animBg="1"/>
      <p:bldP spid="10253" grpId="0" animBg="1"/>
      <p:bldP spid="10254" grpId="0" animBg="1"/>
      <p:bldP spid="10255" grpId="0" animBg="1"/>
      <p:bldP spid="10256" grpId="0" animBg="1"/>
      <p:bldP spid="10257" grpId="0" animBg="1"/>
      <p:bldP spid="10258" grpId="0" autoUpdateAnimBg="0"/>
      <p:bldP spid="1025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CE9835-8E77-468E-8F2B-312CE31C8E4A}"/>
              </a:ext>
            </a:extLst>
          </p:cNvPr>
          <p:cNvSpPr/>
          <p:nvPr/>
        </p:nvSpPr>
        <p:spPr>
          <a:xfrm>
            <a:off x="1911926" y="2173575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6CB82-1EEA-4F60-8324-5D96599EDCE4}"/>
              </a:ext>
            </a:extLst>
          </p:cNvPr>
          <p:cNvSpPr txBox="1"/>
          <p:nvPr/>
        </p:nvSpPr>
        <p:spPr>
          <a:xfrm>
            <a:off x="640231" y="1640649"/>
            <a:ext cx="56505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8803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04847E-4883-42DE-B419-A8C7B859AC8B}"/>
              </a:ext>
            </a:extLst>
          </p:cNvPr>
          <p:cNvSpPr/>
          <p:nvPr/>
        </p:nvSpPr>
        <p:spPr>
          <a:xfrm>
            <a:off x="1911926" y="2914163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#ifdef TESTING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6CB82-1EEA-4F60-8324-5D96599EDCE4}"/>
              </a:ext>
            </a:extLst>
          </p:cNvPr>
          <p:cNvSpPr txBox="1"/>
          <p:nvPr/>
        </p:nvSpPr>
        <p:spPr>
          <a:xfrm>
            <a:off x="640231" y="1640649"/>
            <a:ext cx="56505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#ifdef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TESTING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(500);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3547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497B6E4-ADBF-4F22-A316-9DB249106CCD}"/>
              </a:ext>
            </a:extLst>
          </p:cNvPr>
          <p:cNvSpPr/>
          <p:nvPr/>
        </p:nvSpPr>
        <p:spPr>
          <a:xfrm>
            <a:off x="1584877" y="3032351"/>
            <a:ext cx="1286791" cy="239842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3C18D2-2305-48D2-82AC-5EADBEFAA1E8}"/>
              </a:ext>
            </a:extLst>
          </p:cNvPr>
          <p:cNvSpPr/>
          <p:nvPr/>
        </p:nvSpPr>
        <p:spPr>
          <a:xfrm>
            <a:off x="2456032" y="2053654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passIn(seed)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ACE0F-5D58-4AD4-A8D7-CDD6F70AB3C5}"/>
              </a:ext>
            </a:extLst>
          </p:cNvPr>
          <p:cNvSpPr txBox="1"/>
          <p:nvPr/>
        </p:nvSpPr>
        <p:spPr>
          <a:xfrm>
            <a:off x="422823" y="1513751"/>
            <a:ext cx="364041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seed = time(0);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(seed);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3135086" y="2798200"/>
            <a:ext cx="1436914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3485720" y="299838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Test This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CC6C2C-F979-4877-A19C-420011D0DB70}"/>
              </a:ext>
            </a:extLst>
          </p:cNvPr>
          <p:cNvSpPr/>
          <p:nvPr/>
        </p:nvSpPr>
        <p:spPr>
          <a:xfrm>
            <a:off x="1678574" y="2053654"/>
            <a:ext cx="558306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434839-E434-410F-A8DE-152B8AF75E82}"/>
              </a:ext>
            </a:extLst>
          </p:cNvPr>
          <p:cNvSpPr/>
          <p:nvPr/>
        </p:nvSpPr>
        <p:spPr>
          <a:xfrm>
            <a:off x="2389280" y="2294050"/>
            <a:ext cx="48238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2F1306B-8ADB-4F94-8CF9-0F0244015F24}"/>
              </a:ext>
            </a:extLst>
          </p:cNvPr>
          <p:cNvSpPr/>
          <p:nvPr/>
        </p:nvSpPr>
        <p:spPr>
          <a:xfrm>
            <a:off x="1463541" y="3032351"/>
            <a:ext cx="1166304" cy="239842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passIn(rand)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3135086" y="2798200"/>
            <a:ext cx="1436914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3485720" y="299838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Test This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FA7A72-FF4E-4D9D-89A0-8C0F1FB62CB5}"/>
              </a:ext>
            </a:extLst>
          </p:cNvPr>
          <p:cNvSpPr txBox="1"/>
          <p:nvPr/>
        </p:nvSpPr>
        <p:spPr>
          <a:xfrm>
            <a:off x="299071" y="1520927"/>
            <a:ext cx="4572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(rand());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FBA6E7-D267-4EAB-A8AD-F6F1A3CC06AA}"/>
              </a:ext>
            </a:extLst>
          </p:cNvPr>
          <p:cNvSpPr/>
          <p:nvPr/>
        </p:nvSpPr>
        <p:spPr>
          <a:xfrm>
            <a:off x="1583194" y="2053654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6601701-A956-442C-9576-76FDFE8D042A}"/>
              </a:ext>
            </a:extLst>
          </p:cNvPr>
          <p:cNvSpPr txBox="1"/>
          <p:nvPr/>
        </p:nvSpPr>
        <p:spPr>
          <a:xfrm>
            <a:off x="1290816" y="501661"/>
            <a:ext cx="6273609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time(0);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TEST_CASE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"Test with global seed in function"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 500;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CHECK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== 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3200"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4.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Static seed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4857088" y="3748866"/>
            <a:ext cx="1917088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5207722" y="3949051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Fake occurs here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EA554F-64F4-4CE9-B9C2-CCFF84128799}"/>
              </a:ext>
            </a:extLst>
          </p:cNvPr>
          <p:cNvSpPr/>
          <p:nvPr/>
        </p:nvSpPr>
        <p:spPr>
          <a:xfrm>
            <a:off x="1911926" y="2173575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57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476B85-0E0F-4EB9-8E42-9188D4ED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Effects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888EA-E5F6-416B-8D3E-34421978B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77803-0A7D-4F87-A603-1A61210A7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28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59BD477-821B-4F52-9F58-42BD13E3E893}"/>
              </a:ext>
            </a:extLst>
          </p:cNvPr>
          <p:cNvSpPr txBox="1">
            <a:spLocks/>
          </p:cNvSpPr>
          <p:nvPr/>
        </p:nvSpPr>
        <p:spPr>
          <a:xfrm>
            <a:off x="2039007" y="3415664"/>
            <a:ext cx="4648200" cy="133678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-US" sz="8000" dirty="0">
              <a:solidFill>
                <a:schemeClr val="dk2"/>
              </a:solidFill>
              <a:latin typeface="Dosis ExtraLight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031797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799" y="2650150"/>
            <a:ext cx="671205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RETRO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EAFA8E-E76D-224A-9B78-C4BD36AA1C38}"/>
              </a:ext>
            </a:extLst>
          </p:cNvPr>
          <p:cNvSpPr/>
          <p:nvPr/>
        </p:nvSpPr>
        <p:spPr>
          <a:xfrm>
            <a:off x="6680776" y="4236808"/>
            <a:ext cx="9589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💬</a:t>
            </a:r>
            <a:endParaRPr lang="en-GB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8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 Code</a:t>
            </a:r>
            <a:endParaRPr dirty="0"/>
          </a:p>
        </p:txBody>
      </p:sp>
      <p:sp>
        <p:nvSpPr>
          <p:cNvPr id="3979" name="Google Shape;3979;p29"/>
          <p:cNvSpPr/>
          <p:nvPr/>
        </p:nvSpPr>
        <p:spPr>
          <a:xfrm>
            <a:off x="3063612" y="2138113"/>
            <a:ext cx="1824400" cy="179638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deterministic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1" name="Google Shape;3981;p29"/>
          <p:cNvCxnSpPr/>
          <p:nvPr/>
        </p:nvCxnSpPr>
        <p:spPr>
          <a:xfrm>
            <a:off x="1956547" y="2404291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9" name="Google Shape;3981;p29">
            <a:extLst>
              <a:ext uri="{FF2B5EF4-FFF2-40B4-BE49-F238E27FC236}">
                <a16:creationId xmlns:a16="http://schemas.microsoft.com/office/drawing/2014/main" id="{2FEE7901-A1C8-2440-8C67-5635E5FE9AC5}"/>
              </a:ext>
            </a:extLst>
          </p:cNvPr>
          <p:cNvCxnSpPr/>
          <p:nvPr/>
        </p:nvCxnSpPr>
        <p:spPr>
          <a:xfrm>
            <a:off x="1956547" y="3554015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stealth" w="lg" len="lg"/>
            <a:tailEnd type="none" w="sm" len="sm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E6E698-B23A-5F43-BD44-12067B829081}"/>
              </a:ext>
            </a:extLst>
          </p:cNvPr>
          <p:cNvSpPr txBox="1"/>
          <p:nvPr/>
        </p:nvSpPr>
        <p:spPr>
          <a:xfrm>
            <a:off x="813540" y="2232225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All inputs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C3799-1BCC-1A4A-8B80-645A894DBBC8}"/>
              </a:ext>
            </a:extLst>
          </p:cNvPr>
          <p:cNvSpPr txBox="1"/>
          <p:nvPr/>
        </p:nvSpPr>
        <p:spPr>
          <a:xfrm>
            <a:off x="813540" y="3373994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All results</a:t>
            </a:r>
          </a:p>
        </p:txBody>
      </p:sp>
    </p:spTree>
    <p:extLst>
      <p:ext uri="{BB962C8B-B14F-4D97-AF65-F5344CB8AC3E}">
        <p14:creationId xmlns:p14="http://schemas.microsoft.com/office/powerpoint/2010/main" val="1805634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1D86-8316-4DF9-A20F-7F31D03F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Resources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5D83A-4DB0-4213-A281-FCD269E12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https://bit.ly/TestingCpp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7B2E5-26E6-4D77-AE9B-86C2B37F81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321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667B-0846-4EA9-BCCE-477508ED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Training</a:t>
            </a:r>
            <a:endParaRPr lang="en-US" dirty="0"/>
          </a:p>
        </p:txBody>
      </p:sp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4 x 2-hour sessions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+ Optional 2-hour consult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https://bit.ly/LegacyCppSept2020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1026" name="Picture 2" descr="September 2020 Monday Calendar | Monday to Sunday">
            <a:extLst>
              <a:ext uri="{FF2B5EF4-FFF2-40B4-BE49-F238E27FC236}">
                <a16:creationId xmlns:a16="http://schemas.microsoft.com/office/drawing/2014/main" id="{B72ED061-5634-43B2-A6BC-873B04601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544" y="429450"/>
            <a:ext cx="2481076" cy="187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126;p39">
            <a:extLst>
              <a:ext uri="{FF2B5EF4-FFF2-40B4-BE49-F238E27FC236}">
                <a16:creationId xmlns:a16="http://schemas.microsoft.com/office/drawing/2014/main" id="{5F8FE691-88B2-40F6-A79A-C1B3F0D99885}"/>
              </a:ext>
            </a:extLst>
          </p:cNvPr>
          <p:cNvSpPr/>
          <p:nvPr/>
        </p:nvSpPr>
        <p:spPr>
          <a:xfrm>
            <a:off x="5131939" y="1231060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126;p39">
            <a:extLst>
              <a:ext uri="{FF2B5EF4-FFF2-40B4-BE49-F238E27FC236}">
                <a16:creationId xmlns:a16="http://schemas.microsoft.com/office/drawing/2014/main" id="{30581E25-4E2D-4D82-9D8D-F4FD597D0CB0}"/>
              </a:ext>
            </a:extLst>
          </p:cNvPr>
          <p:cNvSpPr/>
          <p:nvPr/>
        </p:nvSpPr>
        <p:spPr>
          <a:xfrm>
            <a:off x="5131939" y="1502898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126;p39">
            <a:extLst>
              <a:ext uri="{FF2B5EF4-FFF2-40B4-BE49-F238E27FC236}">
                <a16:creationId xmlns:a16="http://schemas.microsoft.com/office/drawing/2014/main" id="{1311A1D8-8971-408F-A75C-5680A57E55E0}"/>
              </a:ext>
            </a:extLst>
          </p:cNvPr>
          <p:cNvSpPr/>
          <p:nvPr/>
        </p:nvSpPr>
        <p:spPr>
          <a:xfrm>
            <a:off x="5131939" y="1791928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126;p39">
            <a:extLst>
              <a:ext uri="{FF2B5EF4-FFF2-40B4-BE49-F238E27FC236}">
                <a16:creationId xmlns:a16="http://schemas.microsoft.com/office/drawing/2014/main" id="{1892FC3E-D96E-485A-9A07-265F4EC37D93}"/>
              </a:ext>
            </a:extLst>
          </p:cNvPr>
          <p:cNvSpPr/>
          <p:nvPr/>
        </p:nvSpPr>
        <p:spPr>
          <a:xfrm>
            <a:off x="5131939" y="2067070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126;p39">
            <a:extLst>
              <a:ext uri="{FF2B5EF4-FFF2-40B4-BE49-F238E27FC236}">
                <a16:creationId xmlns:a16="http://schemas.microsoft.com/office/drawing/2014/main" id="{FC290CA6-C70A-4A7B-9C05-422AC61D6B0B}"/>
              </a:ext>
            </a:extLst>
          </p:cNvPr>
          <p:cNvSpPr/>
          <p:nvPr/>
        </p:nvSpPr>
        <p:spPr>
          <a:xfrm>
            <a:off x="5990867" y="2067070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038;p36">
            <a:extLst>
              <a:ext uri="{FF2B5EF4-FFF2-40B4-BE49-F238E27FC236}">
                <a16:creationId xmlns:a16="http://schemas.microsoft.com/office/drawing/2014/main" id="{31D9A39C-8482-4AD0-8EC8-588C1DE1EB54}"/>
              </a:ext>
            </a:extLst>
          </p:cNvPr>
          <p:cNvSpPr txBox="1">
            <a:spLocks/>
          </p:cNvSpPr>
          <p:nvPr/>
        </p:nvSpPr>
        <p:spPr>
          <a:xfrm>
            <a:off x="1924075" y="3691025"/>
            <a:ext cx="446243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ctr"/>
            <a:r>
              <a:rPr lang="en-US" sz="6000" dirty="0">
                <a:solidFill>
                  <a:srgbClr val="0B87A1"/>
                </a:solidFill>
              </a:rPr>
              <a:t>THANKS!</a:t>
            </a:r>
          </a:p>
          <a:p>
            <a:pPr algn="ctr"/>
            <a:r>
              <a:rPr lang="en-US" sz="1400" dirty="0">
                <a:solidFill>
                  <a:srgbClr val="80BFB7"/>
                </a:solidFill>
              </a:rPr>
              <a:t>Please connect on LinkedIn and Twitter</a:t>
            </a:r>
            <a:endParaRPr lang="en-US" sz="4800" dirty="0">
              <a:solidFill>
                <a:srgbClr val="80BF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69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Homework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718300" y="1460501"/>
            <a:ext cx="6965610" cy="278540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Redo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the exercise, solo</a:t>
            </a:r>
            <a:br>
              <a:rPr lang="en-US" sz="3000" dirty="0">
                <a:solidFill>
                  <a:schemeClr val="tx1"/>
                </a:solidFill>
                <a:latin typeface="Calibri" charset="0"/>
              </a:rPr>
            </a:b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	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</a:rPr>
              <a:t>Stop at _____</a:t>
            </a:r>
          </a:p>
          <a:p>
            <a:pPr marL="742950" indent="-742950">
              <a:buClr>
                <a:schemeClr val="accent2"/>
              </a:buClr>
              <a:buSzPct val="75000"/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Take notes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around testing</a:t>
            </a:r>
          </a:p>
          <a:p>
            <a:pPr marL="742950" indent="-742950">
              <a:buClr>
                <a:schemeClr val="accent2"/>
              </a:buClr>
              <a:buSzPct val="75000"/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Watch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videos</a:t>
            </a:r>
          </a:p>
        </p:txBody>
      </p:sp>
      <p:grpSp>
        <p:nvGrpSpPr>
          <p:cNvPr id="5" name="Google Shape;4144;p39">
            <a:extLst>
              <a:ext uri="{FF2B5EF4-FFF2-40B4-BE49-F238E27FC236}">
                <a16:creationId xmlns:a16="http://schemas.microsoft.com/office/drawing/2014/main" id="{0C3DFA75-C435-7C4F-8CC3-5446D677F976}"/>
              </a:ext>
            </a:extLst>
          </p:cNvPr>
          <p:cNvGrpSpPr/>
          <p:nvPr/>
        </p:nvGrpSpPr>
        <p:grpSpPr>
          <a:xfrm>
            <a:off x="6618090" y="3074333"/>
            <a:ext cx="798725" cy="798725"/>
            <a:chOff x="1922075" y="1629000"/>
            <a:chExt cx="437200" cy="437200"/>
          </a:xfrm>
        </p:grpSpPr>
        <p:sp>
          <p:nvSpPr>
            <p:cNvPr id="6" name="Google Shape;4145;p39">
              <a:extLst>
                <a:ext uri="{FF2B5EF4-FFF2-40B4-BE49-F238E27FC236}">
                  <a16:creationId xmlns:a16="http://schemas.microsoft.com/office/drawing/2014/main" id="{C4FDF5D7-CEDC-7245-B7FF-24B3409EB0BF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146;p39">
              <a:extLst>
                <a:ext uri="{FF2B5EF4-FFF2-40B4-BE49-F238E27FC236}">
                  <a16:creationId xmlns:a16="http://schemas.microsoft.com/office/drawing/2014/main" id="{E00F6C41-F849-B440-98DF-39F81FB95240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4062;p39">
            <a:extLst>
              <a:ext uri="{FF2B5EF4-FFF2-40B4-BE49-F238E27FC236}">
                <a16:creationId xmlns:a16="http://schemas.microsoft.com/office/drawing/2014/main" id="{9FDD00AD-D1B1-6844-B7F1-C2C7C09C79A9}"/>
              </a:ext>
            </a:extLst>
          </p:cNvPr>
          <p:cNvSpPr/>
          <p:nvPr/>
        </p:nvSpPr>
        <p:spPr>
          <a:xfrm>
            <a:off x="4818062" y="3304884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14166" y="0"/>
                </a:moveTo>
                <a:lnTo>
                  <a:pt x="14166" y="16755"/>
                </a:lnTo>
                <a:lnTo>
                  <a:pt x="14141" y="16926"/>
                </a:lnTo>
                <a:lnTo>
                  <a:pt x="14093" y="17072"/>
                </a:lnTo>
                <a:lnTo>
                  <a:pt x="14044" y="17194"/>
                </a:lnTo>
                <a:lnTo>
                  <a:pt x="13946" y="17341"/>
                </a:lnTo>
                <a:lnTo>
                  <a:pt x="13824" y="17438"/>
                </a:lnTo>
                <a:lnTo>
                  <a:pt x="13677" y="17512"/>
                </a:lnTo>
                <a:lnTo>
                  <a:pt x="13531" y="17561"/>
                </a:lnTo>
                <a:lnTo>
                  <a:pt x="13384" y="17585"/>
                </a:lnTo>
                <a:lnTo>
                  <a:pt x="0" y="17585"/>
                </a:lnTo>
                <a:lnTo>
                  <a:pt x="0" y="17731"/>
                </a:lnTo>
                <a:lnTo>
                  <a:pt x="25" y="17902"/>
                </a:lnTo>
                <a:lnTo>
                  <a:pt x="74" y="18049"/>
                </a:lnTo>
                <a:lnTo>
                  <a:pt x="123" y="18171"/>
                </a:lnTo>
                <a:lnTo>
                  <a:pt x="220" y="18318"/>
                </a:lnTo>
                <a:lnTo>
                  <a:pt x="342" y="18415"/>
                </a:lnTo>
                <a:lnTo>
                  <a:pt x="489" y="18489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8" y="18537"/>
                </a:lnTo>
                <a:lnTo>
                  <a:pt x="14654" y="18489"/>
                </a:lnTo>
                <a:lnTo>
                  <a:pt x="14801" y="18415"/>
                </a:lnTo>
                <a:lnTo>
                  <a:pt x="14923" y="18318"/>
                </a:lnTo>
                <a:lnTo>
                  <a:pt x="15021" y="18171"/>
                </a:lnTo>
                <a:lnTo>
                  <a:pt x="15069" y="18049"/>
                </a:lnTo>
                <a:lnTo>
                  <a:pt x="15118" y="17902"/>
                </a:lnTo>
                <a:lnTo>
                  <a:pt x="15143" y="17731"/>
                </a:lnTo>
                <a:lnTo>
                  <a:pt x="15143" y="733"/>
                </a:lnTo>
                <a:lnTo>
                  <a:pt x="15118" y="586"/>
                </a:lnTo>
                <a:lnTo>
                  <a:pt x="15069" y="440"/>
                </a:lnTo>
                <a:lnTo>
                  <a:pt x="15021" y="318"/>
                </a:lnTo>
                <a:lnTo>
                  <a:pt x="14923" y="196"/>
                </a:lnTo>
                <a:lnTo>
                  <a:pt x="14801" y="122"/>
                </a:lnTo>
                <a:lnTo>
                  <a:pt x="14654" y="49"/>
                </a:lnTo>
                <a:lnTo>
                  <a:pt x="14508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063;p39">
            <a:extLst>
              <a:ext uri="{FF2B5EF4-FFF2-40B4-BE49-F238E27FC236}">
                <a16:creationId xmlns:a16="http://schemas.microsoft.com/office/drawing/2014/main" id="{9DFF2F21-1E31-0047-A327-7C9F0C0C0F25}"/>
              </a:ext>
            </a:extLst>
          </p:cNvPr>
          <p:cNvSpPr/>
          <p:nvPr/>
        </p:nvSpPr>
        <p:spPr>
          <a:xfrm>
            <a:off x="4865619" y="3066905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7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064;p39">
            <a:extLst>
              <a:ext uri="{FF2B5EF4-FFF2-40B4-BE49-F238E27FC236}">
                <a16:creationId xmlns:a16="http://schemas.microsoft.com/office/drawing/2014/main" id="{B2406EEB-7196-644D-A4B1-ECF293AAECEC}"/>
              </a:ext>
            </a:extLst>
          </p:cNvPr>
          <p:cNvSpPr/>
          <p:nvPr/>
        </p:nvSpPr>
        <p:spPr>
          <a:xfrm>
            <a:off x="5189357" y="3066905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0" y="391"/>
                </a:lnTo>
                <a:lnTo>
                  <a:pt x="0" y="488"/>
                </a:lnTo>
                <a:lnTo>
                  <a:pt x="0" y="2052"/>
                </a:lnTo>
                <a:lnTo>
                  <a:pt x="0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099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099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065;p39">
            <a:extLst>
              <a:ext uri="{FF2B5EF4-FFF2-40B4-BE49-F238E27FC236}">
                <a16:creationId xmlns:a16="http://schemas.microsoft.com/office/drawing/2014/main" id="{286F158A-FD98-874B-B2CB-C13DFE7BF843}"/>
              </a:ext>
            </a:extLst>
          </p:cNvPr>
          <p:cNvSpPr/>
          <p:nvPr/>
        </p:nvSpPr>
        <p:spPr>
          <a:xfrm>
            <a:off x="5512998" y="3066905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8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8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3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066;p39">
            <a:extLst>
              <a:ext uri="{FF2B5EF4-FFF2-40B4-BE49-F238E27FC236}">
                <a16:creationId xmlns:a16="http://schemas.microsoft.com/office/drawing/2014/main" id="{D0FA0A2E-C2C8-594F-8F95-2DD2CDD5028D}"/>
              </a:ext>
            </a:extLst>
          </p:cNvPr>
          <p:cNvSpPr/>
          <p:nvPr/>
        </p:nvSpPr>
        <p:spPr>
          <a:xfrm>
            <a:off x="5836736" y="3066905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067;p39">
            <a:extLst>
              <a:ext uri="{FF2B5EF4-FFF2-40B4-BE49-F238E27FC236}">
                <a16:creationId xmlns:a16="http://schemas.microsoft.com/office/drawing/2014/main" id="{E315DE9B-FD86-5244-9A37-895E1E8D9A04}"/>
              </a:ext>
            </a:extLst>
          </p:cNvPr>
          <p:cNvSpPr/>
          <p:nvPr/>
        </p:nvSpPr>
        <p:spPr>
          <a:xfrm>
            <a:off x="4675294" y="3157341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2540" y="171"/>
                </a:moveTo>
                <a:lnTo>
                  <a:pt x="2711" y="195"/>
                </a:lnTo>
                <a:lnTo>
                  <a:pt x="2882" y="244"/>
                </a:lnTo>
                <a:lnTo>
                  <a:pt x="3053" y="318"/>
                </a:lnTo>
                <a:lnTo>
                  <a:pt x="3175" y="440"/>
                </a:lnTo>
                <a:lnTo>
                  <a:pt x="3297" y="562"/>
                </a:lnTo>
                <a:lnTo>
                  <a:pt x="3370" y="733"/>
                </a:lnTo>
                <a:lnTo>
                  <a:pt x="3419" y="904"/>
                </a:lnTo>
                <a:lnTo>
                  <a:pt x="3444" y="1075"/>
                </a:lnTo>
                <a:lnTo>
                  <a:pt x="3419" y="1246"/>
                </a:lnTo>
                <a:lnTo>
                  <a:pt x="3370" y="1417"/>
                </a:lnTo>
                <a:lnTo>
                  <a:pt x="3297" y="1588"/>
                </a:lnTo>
                <a:lnTo>
                  <a:pt x="3175" y="1710"/>
                </a:lnTo>
                <a:lnTo>
                  <a:pt x="3053" y="1832"/>
                </a:lnTo>
                <a:lnTo>
                  <a:pt x="2882" y="1905"/>
                </a:lnTo>
                <a:lnTo>
                  <a:pt x="2711" y="1954"/>
                </a:lnTo>
                <a:lnTo>
                  <a:pt x="2540" y="1978"/>
                </a:lnTo>
                <a:lnTo>
                  <a:pt x="2369" y="1954"/>
                </a:lnTo>
                <a:lnTo>
                  <a:pt x="2198" y="1905"/>
                </a:lnTo>
                <a:lnTo>
                  <a:pt x="2027" y="1832"/>
                </a:lnTo>
                <a:lnTo>
                  <a:pt x="1905" y="1710"/>
                </a:lnTo>
                <a:lnTo>
                  <a:pt x="1783" y="1588"/>
                </a:lnTo>
                <a:lnTo>
                  <a:pt x="1710" y="1417"/>
                </a:lnTo>
                <a:lnTo>
                  <a:pt x="1661" y="1246"/>
                </a:lnTo>
                <a:lnTo>
                  <a:pt x="1636" y="1075"/>
                </a:lnTo>
                <a:lnTo>
                  <a:pt x="1661" y="904"/>
                </a:lnTo>
                <a:lnTo>
                  <a:pt x="1710" y="733"/>
                </a:lnTo>
                <a:lnTo>
                  <a:pt x="1783" y="562"/>
                </a:lnTo>
                <a:lnTo>
                  <a:pt x="1905" y="440"/>
                </a:lnTo>
                <a:lnTo>
                  <a:pt x="2027" y="318"/>
                </a:lnTo>
                <a:lnTo>
                  <a:pt x="2198" y="244"/>
                </a:lnTo>
                <a:lnTo>
                  <a:pt x="2369" y="195"/>
                </a:lnTo>
                <a:lnTo>
                  <a:pt x="2540" y="171"/>
                </a:lnTo>
                <a:close/>
                <a:moveTo>
                  <a:pt x="5862" y="171"/>
                </a:moveTo>
                <a:lnTo>
                  <a:pt x="6033" y="195"/>
                </a:lnTo>
                <a:lnTo>
                  <a:pt x="6204" y="244"/>
                </a:lnTo>
                <a:lnTo>
                  <a:pt x="6374" y="318"/>
                </a:lnTo>
                <a:lnTo>
                  <a:pt x="6497" y="440"/>
                </a:lnTo>
                <a:lnTo>
                  <a:pt x="6619" y="562"/>
                </a:lnTo>
                <a:lnTo>
                  <a:pt x="6692" y="733"/>
                </a:lnTo>
                <a:lnTo>
                  <a:pt x="6741" y="904"/>
                </a:lnTo>
                <a:lnTo>
                  <a:pt x="6765" y="1075"/>
                </a:lnTo>
                <a:lnTo>
                  <a:pt x="6741" y="1246"/>
                </a:lnTo>
                <a:lnTo>
                  <a:pt x="6692" y="1417"/>
                </a:lnTo>
                <a:lnTo>
                  <a:pt x="6619" y="1588"/>
                </a:lnTo>
                <a:lnTo>
                  <a:pt x="6497" y="1710"/>
                </a:lnTo>
                <a:lnTo>
                  <a:pt x="6374" y="1832"/>
                </a:lnTo>
                <a:lnTo>
                  <a:pt x="6204" y="1905"/>
                </a:lnTo>
                <a:lnTo>
                  <a:pt x="6033" y="1954"/>
                </a:lnTo>
                <a:lnTo>
                  <a:pt x="5862" y="1978"/>
                </a:lnTo>
                <a:lnTo>
                  <a:pt x="5691" y="1954"/>
                </a:lnTo>
                <a:lnTo>
                  <a:pt x="5520" y="1905"/>
                </a:lnTo>
                <a:lnTo>
                  <a:pt x="5349" y="1832"/>
                </a:lnTo>
                <a:lnTo>
                  <a:pt x="5227" y="1710"/>
                </a:lnTo>
                <a:lnTo>
                  <a:pt x="5104" y="1588"/>
                </a:lnTo>
                <a:lnTo>
                  <a:pt x="5031" y="1417"/>
                </a:lnTo>
                <a:lnTo>
                  <a:pt x="4982" y="1246"/>
                </a:lnTo>
                <a:lnTo>
                  <a:pt x="4958" y="1075"/>
                </a:lnTo>
                <a:lnTo>
                  <a:pt x="4982" y="904"/>
                </a:lnTo>
                <a:lnTo>
                  <a:pt x="5031" y="733"/>
                </a:lnTo>
                <a:lnTo>
                  <a:pt x="5104" y="562"/>
                </a:lnTo>
                <a:lnTo>
                  <a:pt x="5227" y="440"/>
                </a:lnTo>
                <a:lnTo>
                  <a:pt x="5349" y="318"/>
                </a:lnTo>
                <a:lnTo>
                  <a:pt x="5520" y="244"/>
                </a:lnTo>
                <a:lnTo>
                  <a:pt x="5691" y="195"/>
                </a:lnTo>
                <a:lnTo>
                  <a:pt x="5862" y="171"/>
                </a:lnTo>
                <a:close/>
                <a:moveTo>
                  <a:pt x="9183" y="171"/>
                </a:moveTo>
                <a:lnTo>
                  <a:pt x="9354" y="195"/>
                </a:lnTo>
                <a:lnTo>
                  <a:pt x="9525" y="244"/>
                </a:lnTo>
                <a:lnTo>
                  <a:pt x="9696" y="318"/>
                </a:lnTo>
                <a:lnTo>
                  <a:pt x="9818" y="440"/>
                </a:lnTo>
                <a:lnTo>
                  <a:pt x="9940" y="562"/>
                </a:lnTo>
                <a:lnTo>
                  <a:pt x="10014" y="733"/>
                </a:lnTo>
                <a:lnTo>
                  <a:pt x="10062" y="904"/>
                </a:lnTo>
                <a:lnTo>
                  <a:pt x="10087" y="1075"/>
                </a:lnTo>
                <a:lnTo>
                  <a:pt x="10062" y="1246"/>
                </a:lnTo>
                <a:lnTo>
                  <a:pt x="10014" y="1417"/>
                </a:lnTo>
                <a:lnTo>
                  <a:pt x="9940" y="1588"/>
                </a:lnTo>
                <a:lnTo>
                  <a:pt x="9818" y="1710"/>
                </a:lnTo>
                <a:lnTo>
                  <a:pt x="9696" y="1832"/>
                </a:lnTo>
                <a:lnTo>
                  <a:pt x="9525" y="1905"/>
                </a:lnTo>
                <a:lnTo>
                  <a:pt x="9354" y="1954"/>
                </a:lnTo>
                <a:lnTo>
                  <a:pt x="9183" y="1978"/>
                </a:lnTo>
                <a:lnTo>
                  <a:pt x="9012" y="1954"/>
                </a:lnTo>
                <a:lnTo>
                  <a:pt x="8841" y="1905"/>
                </a:lnTo>
                <a:lnTo>
                  <a:pt x="8670" y="1832"/>
                </a:lnTo>
                <a:lnTo>
                  <a:pt x="8548" y="1710"/>
                </a:lnTo>
                <a:lnTo>
                  <a:pt x="8426" y="1588"/>
                </a:lnTo>
                <a:lnTo>
                  <a:pt x="8353" y="1417"/>
                </a:lnTo>
                <a:lnTo>
                  <a:pt x="8304" y="1246"/>
                </a:lnTo>
                <a:lnTo>
                  <a:pt x="8279" y="1075"/>
                </a:lnTo>
                <a:lnTo>
                  <a:pt x="8304" y="904"/>
                </a:lnTo>
                <a:lnTo>
                  <a:pt x="8353" y="733"/>
                </a:lnTo>
                <a:lnTo>
                  <a:pt x="8426" y="562"/>
                </a:lnTo>
                <a:lnTo>
                  <a:pt x="8548" y="440"/>
                </a:lnTo>
                <a:lnTo>
                  <a:pt x="8670" y="318"/>
                </a:lnTo>
                <a:lnTo>
                  <a:pt x="8841" y="244"/>
                </a:lnTo>
                <a:lnTo>
                  <a:pt x="9012" y="195"/>
                </a:lnTo>
                <a:lnTo>
                  <a:pt x="9183" y="171"/>
                </a:lnTo>
                <a:close/>
                <a:moveTo>
                  <a:pt x="12505" y="171"/>
                </a:moveTo>
                <a:lnTo>
                  <a:pt x="12676" y="195"/>
                </a:lnTo>
                <a:lnTo>
                  <a:pt x="12847" y="244"/>
                </a:lnTo>
                <a:lnTo>
                  <a:pt x="13018" y="318"/>
                </a:lnTo>
                <a:lnTo>
                  <a:pt x="13140" y="440"/>
                </a:lnTo>
                <a:lnTo>
                  <a:pt x="13262" y="562"/>
                </a:lnTo>
                <a:lnTo>
                  <a:pt x="13335" y="733"/>
                </a:lnTo>
                <a:lnTo>
                  <a:pt x="13384" y="904"/>
                </a:lnTo>
                <a:lnTo>
                  <a:pt x="13408" y="1075"/>
                </a:lnTo>
                <a:lnTo>
                  <a:pt x="13384" y="1246"/>
                </a:lnTo>
                <a:lnTo>
                  <a:pt x="13335" y="1417"/>
                </a:lnTo>
                <a:lnTo>
                  <a:pt x="13262" y="1588"/>
                </a:lnTo>
                <a:lnTo>
                  <a:pt x="13140" y="1710"/>
                </a:lnTo>
                <a:lnTo>
                  <a:pt x="13018" y="1832"/>
                </a:lnTo>
                <a:lnTo>
                  <a:pt x="12847" y="1905"/>
                </a:lnTo>
                <a:lnTo>
                  <a:pt x="12676" y="1954"/>
                </a:lnTo>
                <a:lnTo>
                  <a:pt x="12505" y="1978"/>
                </a:lnTo>
                <a:lnTo>
                  <a:pt x="12334" y="1954"/>
                </a:lnTo>
                <a:lnTo>
                  <a:pt x="12163" y="1905"/>
                </a:lnTo>
                <a:lnTo>
                  <a:pt x="11992" y="1832"/>
                </a:lnTo>
                <a:lnTo>
                  <a:pt x="11870" y="1710"/>
                </a:lnTo>
                <a:lnTo>
                  <a:pt x="11748" y="1588"/>
                </a:lnTo>
                <a:lnTo>
                  <a:pt x="11674" y="1417"/>
                </a:lnTo>
                <a:lnTo>
                  <a:pt x="11625" y="1246"/>
                </a:lnTo>
                <a:lnTo>
                  <a:pt x="11601" y="1075"/>
                </a:lnTo>
                <a:lnTo>
                  <a:pt x="11625" y="904"/>
                </a:lnTo>
                <a:lnTo>
                  <a:pt x="11674" y="733"/>
                </a:lnTo>
                <a:lnTo>
                  <a:pt x="11748" y="562"/>
                </a:lnTo>
                <a:lnTo>
                  <a:pt x="11870" y="440"/>
                </a:lnTo>
                <a:lnTo>
                  <a:pt x="11992" y="318"/>
                </a:lnTo>
                <a:lnTo>
                  <a:pt x="12163" y="244"/>
                </a:lnTo>
                <a:lnTo>
                  <a:pt x="12334" y="195"/>
                </a:lnTo>
                <a:lnTo>
                  <a:pt x="12505" y="171"/>
                </a:lnTo>
                <a:close/>
                <a:moveTo>
                  <a:pt x="13091" y="5520"/>
                </a:moveTo>
                <a:lnTo>
                  <a:pt x="13189" y="5544"/>
                </a:lnTo>
                <a:lnTo>
                  <a:pt x="13262" y="5593"/>
                </a:lnTo>
                <a:lnTo>
                  <a:pt x="13311" y="5666"/>
                </a:lnTo>
                <a:lnTo>
                  <a:pt x="13335" y="5764"/>
                </a:lnTo>
                <a:lnTo>
                  <a:pt x="13311" y="5862"/>
                </a:lnTo>
                <a:lnTo>
                  <a:pt x="13262" y="5935"/>
                </a:lnTo>
                <a:lnTo>
                  <a:pt x="13189" y="5984"/>
                </a:lnTo>
                <a:lnTo>
                  <a:pt x="13091" y="6008"/>
                </a:lnTo>
                <a:lnTo>
                  <a:pt x="1954" y="6008"/>
                </a:lnTo>
                <a:lnTo>
                  <a:pt x="1856" y="5984"/>
                </a:lnTo>
                <a:lnTo>
                  <a:pt x="1783" y="5935"/>
                </a:lnTo>
                <a:lnTo>
                  <a:pt x="1734" y="5862"/>
                </a:lnTo>
                <a:lnTo>
                  <a:pt x="1710" y="5764"/>
                </a:lnTo>
                <a:lnTo>
                  <a:pt x="1734" y="5666"/>
                </a:lnTo>
                <a:lnTo>
                  <a:pt x="1783" y="5593"/>
                </a:lnTo>
                <a:lnTo>
                  <a:pt x="1856" y="5544"/>
                </a:lnTo>
                <a:lnTo>
                  <a:pt x="1954" y="5520"/>
                </a:lnTo>
                <a:close/>
                <a:moveTo>
                  <a:pt x="13189" y="7840"/>
                </a:moveTo>
                <a:lnTo>
                  <a:pt x="13262" y="7913"/>
                </a:lnTo>
                <a:lnTo>
                  <a:pt x="13311" y="7986"/>
                </a:lnTo>
                <a:lnTo>
                  <a:pt x="13335" y="8084"/>
                </a:lnTo>
                <a:lnTo>
                  <a:pt x="13311" y="8182"/>
                </a:lnTo>
                <a:lnTo>
                  <a:pt x="13262" y="8255"/>
                </a:lnTo>
                <a:lnTo>
                  <a:pt x="13189" y="8304"/>
                </a:lnTo>
                <a:lnTo>
                  <a:pt x="13091" y="8328"/>
                </a:lnTo>
                <a:lnTo>
                  <a:pt x="1954" y="8328"/>
                </a:lnTo>
                <a:lnTo>
                  <a:pt x="1856" y="8304"/>
                </a:lnTo>
                <a:lnTo>
                  <a:pt x="1783" y="8255"/>
                </a:lnTo>
                <a:lnTo>
                  <a:pt x="1734" y="8182"/>
                </a:lnTo>
                <a:lnTo>
                  <a:pt x="1710" y="8084"/>
                </a:lnTo>
                <a:lnTo>
                  <a:pt x="1734" y="7986"/>
                </a:lnTo>
                <a:lnTo>
                  <a:pt x="1783" y="7913"/>
                </a:lnTo>
                <a:lnTo>
                  <a:pt x="1856" y="7840"/>
                </a:lnTo>
                <a:close/>
                <a:moveTo>
                  <a:pt x="13091" y="10136"/>
                </a:moveTo>
                <a:lnTo>
                  <a:pt x="13189" y="10160"/>
                </a:lnTo>
                <a:lnTo>
                  <a:pt x="13262" y="10209"/>
                </a:lnTo>
                <a:lnTo>
                  <a:pt x="13311" y="10282"/>
                </a:lnTo>
                <a:lnTo>
                  <a:pt x="13335" y="10380"/>
                </a:lnTo>
                <a:lnTo>
                  <a:pt x="13311" y="10478"/>
                </a:lnTo>
                <a:lnTo>
                  <a:pt x="13262" y="10551"/>
                </a:lnTo>
                <a:lnTo>
                  <a:pt x="13189" y="10600"/>
                </a:lnTo>
                <a:lnTo>
                  <a:pt x="13091" y="10624"/>
                </a:lnTo>
                <a:lnTo>
                  <a:pt x="1954" y="10624"/>
                </a:lnTo>
                <a:lnTo>
                  <a:pt x="1856" y="10600"/>
                </a:lnTo>
                <a:lnTo>
                  <a:pt x="1783" y="10551"/>
                </a:lnTo>
                <a:lnTo>
                  <a:pt x="1734" y="10478"/>
                </a:lnTo>
                <a:lnTo>
                  <a:pt x="1710" y="10380"/>
                </a:lnTo>
                <a:lnTo>
                  <a:pt x="1734" y="10282"/>
                </a:lnTo>
                <a:lnTo>
                  <a:pt x="1783" y="10209"/>
                </a:lnTo>
                <a:lnTo>
                  <a:pt x="1856" y="10160"/>
                </a:lnTo>
                <a:lnTo>
                  <a:pt x="1954" y="10136"/>
                </a:lnTo>
                <a:close/>
                <a:moveTo>
                  <a:pt x="8206" y="12456"/>
                </a:moveTo>
                <a:lnTo>
                  <a:pt x="8304" y="12480"/>
                </a:lnTo>
                <a:lnTo>
                  <a:pt x="8377" y="12529"/>
                </a:lnTo>
                <a:lnTo>
                  <a:pt x="8426" y="12602"/>
                </a:lnTo>
                <a:lnTo>
                  <a:pt x="8450" y="12700"/>
                </a:lnTo>
                <a:lnTo>
                  <a:pt x="8426" y="12798"/>
                </a:lnTo>
                <a:lnTo>
                  <a:pt x="8377" y="12871"/>
                </a:lnTo>
                <a:lnTo>
                  <a:pt x="8304" y="12920"/>
                </a:lnTo>
                <a:lnTo>
                  <a:pt x="8206" y="12944"/>
                </a:lnTo>
                <a:lnTo>
                  <a:pt x="1954" y="12944"/>
                </a:lnTo>
                <a:lnTo>
                  <a:pt x="1856" y="12920"/>
                </a:lnTo>
                <a:lnTo>
                  <a:pt x="1783" y="12871"/>
                </a:lnTo>
                <a:lnTo>
                  <a:pt x="1734" y="12798"/>
                </a:lnTo>
                <a:lnTo>
                  <a:pt x="1710" y="12700"/>
                </a:lnTo>
                <a:lnTo>
                  <a:pt x="1734" y="12602"/>
                </a:lnTo>
                <a:lnTo>
                  <a:pt x="1783" y="12529"/>
                </a:lnTo>
                <a:lnTo>
                  <a:pt x="1856" y="12480"/>
                </a:lnTo>
                <a:lnTo>
                  <a:pt x="1954" y="12456"/>
                </a:lnTo>
                <a:close/>
                <a:moveTo>
                  <a:pt x="782" y="0"/>
                </a:moveTo>
                <a:lnTo>
                  <a:pt x="635" y="25"/>
                </a:lnTo>
                <a:lnTo>
                  <a:pt x="489" y="73"/>
                </a:lnTo>
                <a:lnTo>
                  <a:pt x="342" y="122"/>
                </a:lnTo>
                <a:lnTo>
                  <a:pt x="220" y="220"/>
                </a:lnTo>
                <a:lnTo>
                  <a:pt x="122" y="342"/>
                </a:lnTo>
                <a:lnTo>
                  <a:pt x="73" y="489"/>
                </a:lnTo>
                <a:lnTo>
                  <a:pt x="24" y="635"/>
                </a:lnTo>
                <a:lnTo>
                  <a:pt x="0" y="782"/>
                </a:lnTo>
                <a:lnTo>
                  <a:pt x="0" y="17780"/>
                </a:lnTo>
                <a:lnTo>
                  <a:pt x="24" y="17927"/>
                </a:lnTo>
                <a:lnTo>
                  <a:pt x="73" y="18073"/>
                </a:lnTo>
                <a:lnTo>
                  <a:pt x="122" y="18220"/>
                </a:lnTo>
                <a:lnTo>
                  <a:pt x="220" y="18342"/>
                </a:lnTo>
                <a:lnTo>
                  <a:pt x="342" y="18440"/>
                </a:lnTo>
                <a:lnTo>
                  <a:pt x="489" y="18488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7" y="18537"/>
                </a:lnTo>
                <a:lnTo>
                  <a:pt x="14654" y="18488"/>
                </a:lnTo>
                <a:lnTo>
                  <a:pt x="14800" y="18440"/>
                </a:lnTo>
                <a:lnTo>
                  <a:pt x="14923" y="18342"/>
                </a:lnTo>
                <a:lnTo>
                  <a:pt x="15020" y="18220"/>
                </a:lnTo>
                <a:lnTo>
                  <a:pt x="15069" y="18073"/>
                </a:lnTo>
                <a:lnTo>
                  <a:pt x="15118" y="17927"/>
                </a:lnTo>
                <a:lnTo>
                  <a:pt x="15142" y="17780"/>
                </a:lnTo>
                <a:lnTo>
                  <a:pt x="15142" y="782"/>
                </a:lnTo>
                <a:lnTo>
                  <a:pt x="15118" y="635"/>
                </a:lnTo>
                <a:lnTo>
                  <a:pt x="15069" y="489"/>
                </a:lnTo>
                <a:lnTo>
                  <a:pt x="15020" y="342"/>
                </a:lnTo>
                <a:lnTo>
                  <a:pt x="14923" y="220"/>
                </a:lnTo>
                <a:lnTo>
                  <a:pt x="14800" y="122"/>
                </a:lnTo>
                <a:lnTo>
                  <a:pt x="14654" y="73"/>
                </a:lnTo>
                <a:lnTo>
                  <a:pt x="14507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86B273-1344-C346-8401-BC394F4F7259}"/>
              </a:ext>
            </a:extLst>
          </p:cNvPr>
          <p:cNvSpPr/>
          <p:nvPr/>
        </p:nvSpPr>
        <p:spPr>
          <a:xfrm>
            <a:off x="4733365" y="3588444"/>
            <a:ext cx="1290917" cy="9374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1568C-726F-9B41-80B8-0DAADD8DE862}"/>
              </a:ext>
            </a:extLst>
          </p:cNvPr>
          <p:cNvSpPr txBox="1"/>
          <p:nvPr/>
        </p:nvSpPr>
        <p:spPr>
          <a:xfrm>
            <a:off x="4814502" y="3461978"/>
            <a:ext cx="1136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Difficult: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I Tried: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Problems:</a:t>
            </a:r>
          </a:p>
        </p:txBody>
      </p:sp>
    </p:spTree>
    <p:extLst>
      <p:ext uri="{BB962C8B-B14F-4D97-AF65-F5344CB8AC3E}">
        <p14:creationId xmlns:p14="http://schemas.microsoft.com/office/powerpoint/2010/main" val="419451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10B0D"/>
                </a:solidFill>
              </a:rPr>
              <a:t>Non-Functional</a:t>
            </a:r>
            <a:r>
              <a:rPr lang="en" dirty="0"/>
              <a:t> Code</a:t>
            </a:r>
            <a:endParaRPr dirty="0"/>
          </a:p>
        </p:txBody>
      </p:sp>
      <p:sp>
        <p:nvSpPr>
          <p:cNvPr id="3979" name="Google Shape;3979;p29"/>
          <p:cNvSpPr/>
          <p:nvPr/>
        </p:nvSpPr>
        <p:spPr>
          <a:xfrm>
            <a:off x="3063612" y="2138113"/>
            <a:ext cx="1824400" cy="1796380"/>
          </a:xfrm>
          <a:prstGeom prst="rect">
            <a:avLst/>
          </a:prstGeom>
          <a:noFill/>
          <a:ln w="76200" cap="flat" cmpd="sng">
            <a:solidFill>
              <a:srgbClr val="A10B0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get inputs from global state;</a:t>
            </a:r>
            <a:b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endParaRPr lang="en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use random, dates, or other varying data;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write results to global state;</a:t>
            </a:r>
            <a:endParaRPr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1" name="Google Shape;3981;p29"/>
          <p:cNvCxnSpPr/>
          <p:nvPr/>
        </p:nvCxnSpPr>
        <p:spPr>
          <a:xfrm>
            <a:off x="1956547" y="2404291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A10B0D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6E698-B23A-5F43-BD44-12067B829081}"/>
              </a:ext>
            </a:extLst>
          </p:cNvPr>
          <p:cNvSpPr txBox="1"/>
          <p:nvPr/>
        </p:nvSpPr>
        <p:spPr>
          <a:xfrm>
            <a:off x="813540" y="2232225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</a:rPr>
              <a:t>(No Inputs)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C3799-1BCC-1A4A-8B80-645A894DBBC8}"/>
              </a:ext>
            </a:extLst>
          </p:cNvPr>
          <p:cNvSpPr txBox="1"/>
          <p:nvPr/>
        </p:nvSpPr>
        <p:spPr>
          <a:xfrm>
            <a:off x="1842240" y="337399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</a:rPr>
              <a:t>(No Return)</a:t>
            </a:r>
          </a:p>
        </p:txBody>
      </p:sp>
    </p:spTree>
    <p:extLst>
      <p:ext uri="{BB962C8B-B14F-4D97-AF65-F5344CB8AC3E}">
        <p14:creationId xmlns:p14="http://schemas.microsoft.com/office/powerpoint/2010/main" val="53866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NON-FUNCTIONAL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FF0000"/>
                </a:solidFill>
              </a:rPr>
              <a:t>HARD</a:t>
            </a:r>
          </a:p>
        </p:txBody>
      </p:sp>
    </p:spTree>
    <p:extLst>
      <p:ext uri="{BB962C8B-B14F-4D97-AF65-F5344CB8AC3E}">
        <p14:creationId xmlns:p14="http://schemas.microsoft.com/office/powerpoint/2010/main" val="130733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r>
              <a:rPr lang="en-US" sz="8000" dirty="0"/>
              <a:t>Reduce To Functional</a:t>
            </a:r>
          </a:p>
        </p:txBody>
      </p:sp>
      <p:sp>
        <p:nvSpPr>
          <p:cNvPr id="5" name="Diamond 4"/>
          <p:cNvSpPr/>
          <p:nvPr/>
        </p:nvSpPr>
        <p:spPr>
          <a:xfrm>
            <a:off x="876300" y="1581150"/>
            <a:ext cx="1905000" cy="76200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Functional?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71800" y="1705841"/>
            <a:ext cx="1066800" cy="484909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81100" y="3486150"/>
            <a:ext cx="12954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 to</a:t>
            </a:r>
          </a:p>
          <a:p>
            <a:pPr algn="ctr"/>
            <a:r>
              <a:rPr lang="en-US" dirty="0"/>
              <a:t>Functional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26479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2781300" y="1948296"/>
            <a:ext cx="190500" cy="13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28800" y="2266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31328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1"/>
            <a:endCxn id="5" idx="1"/>
          </p:cNvCxnSpPr>
          <p:nvPr/>
        </p:nvCxnSpPr>
        <p:spPr>
          <a:xfrm rot="10800000">
            <a:off x="876300" y="1962150"/>
            <a:ext cx="304800" cy="1828800"/>
          </a:xfrm>
          <a:prstGeom prst="bentConnector3">
            <a:avLst>
              <a:gd name="adj1" fmla="val 175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6302" y="165735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Yes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05000" y="2266950"/>
            <a:ext cx="365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536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95600" y="771818"/>
            <a:ext cx="6172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System Configuration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5800" y="13525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19200" y="9715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19200" y="18374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752600" y="15049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1200150"/>
            <a:ext cx="40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Log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286000" y="1276350"/>
            <a:ext cx="1447800" cy="1600200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Easy Capture of Configuration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4CFD8B-9F7C-42E1-AD6E-7C9FEF40B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941" y="4566528"/>
            <a:ext cx="447269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SystemConfiguration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ending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start(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startingConfig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8D22C9-0B1C-4A3D-9CF7-F06A640EE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99" y="238418"/>
            <a:ext cx="109998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start()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4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Make the Implicit Explicit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127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In tests, as in life, the starting conditions make all the difference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0539226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1580</Words>
  <Application>Microsoft Office PowerPoint</Application>
  <PresentationFormat>On-screen Show (16:9)</PresentationFormat>
  <Paragraphs>262</Paragraphs>
  <Slides>32</Slides>
  <Notes>26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Consolas</vt:lpstr>
      <vt:lpstr>Dosis</vt:lpstr>
      <vt:lpstr>Dosis ExtraLight</vt:lpstr>
      <vt:lpstr>JetBrains Mono</vt:lpstr>
      <vt:lpstr>Titillium Web Light</vt:lpstr>
      <vt:lpstr>Trebuchet MS</vt:lpstr>
      <vt:lpstr>Zapf Dingbats</vt:lpstr>
      <vt:lpstr>Mowbray template</vt:lpstr>
      <vt:lpstr>Functional Harness</vt:lpstr>
      <vt:lpstr>FUNCTIONAL is EASY </vt:lpstr>
      <vt:lpstr>Functional Code</vt:lpstr>
      <vt:lpstr>Non-Functional Code</vt:lpstr>
      <vt:lpstr>NON-FUNCTIONAL is HARD</vt:lpstr>
      <vt:lpstr>Reduce To Functional</vt:lpstr>
      <vt:lpstr>  System Configuration</vt:lpstr>
      <vt:lpstr>PowerPoint Presentation</vt:lpstr>
      <vt:lpstr>PowerPoint Presentation</vt:lpstr>
      <vt:lpstr>PowerPoint Presentation</vt:lpstr>
      <vt:lpstr>  Logging</vt:lpstr>
      <vt:lpstr>PowerPoint Presentation</vt:lpstr>
      <vt:lpstr>PowerPoint Presentation</vt:lpstr>
      <vt:lpstr>PowerPoint Presentation</vt:lpstr>
      <vt:lpstr>  Files (name &amp; size is usually enough)</vt:lpstr>
      <vt:lpstr>  Databases</vt:lpstr>
      <vt:lpstr>PowerPoint Presentation</vt:lpstr>
      <vt:lpstr>PowerPoint Presentation</vt:lpstr>
      <vt:lpstr>The Hard Parts</vt:lpstr>
      <vt:lpstr>PowerPoint Presentation</vt:lpstr>
      <vt:lpstr>PowerPoint Presentation</vt:lpstr>
      <vt:lpstr>The 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Side Effects</vt:lpstr>
      <vt:lpstr>RETRO</vt:lpstr>
      <vt:lpstr>Further Resources</vt:lpstr>
      <vt:lpstr>Future Training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165</cp:revision>
  <dcterms:modified xsi:type="dcterms:W3CDTF">2020-09-20T20:10:42Z</dcterms:modified>
</cp:coreProperties>
</file>