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87" r:id="rId2"/>
    <p:sldId id="930" r:id="rId3"/>
    <p:sldId id="931" r:id="rId4"/>
    <p:sldId id="932" r:id="rId5"/>
    <p:sldId id="933" r:id="rId6"/>
    <p:sldId id="934" r:id="rId7"/>
    <p:sldId id="941" r:id="rId8"/>
    <p:sldId id="942" r:id="rId9"/>
    <p:sldId id="943" r:id="rId10"/>
    <p:sldId id="935" r:id="rId11"/>
    <p:sldId id="936" r:id="rId12"/>
    <p:sldId id="937" r:id="rId13"/>
    <p:sldId id="938" r:id="rId14"/>
    <p:sldId id="939" r:id="rId15"/>
    <p:sldId id="94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931"/>
            <p14:sldId id="932"/>
            <p14:sldId id="933"/>
            <p14:sldId id="934"/>
            <p14:sldId id="941"/>
            <p14:sldId id="942"/>
            <p14:sldId id="943"/>
            <p14:sldId id="935"/>
            <p14:sldId id="936"/>
          </p14:sldIdLst>
        </p14:section>
        <p14:section name="Inconsistent" id="{4998BBC6-F412-4C81-8B14-96AB1D1ACCD3}">
          <p14:sldIdLst>
            <p14:sldId id="937"/>
            <p14:sldId id="938"/>
            <p14:sldId id="939"/>
            <p14:sldId id="9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97F"/>
    <a:srgbClr val="80BFB7"/>
    <a:srgbClr val="D3EBD5"/>
    <a:srgbClr val="C20003"/>
    <a:srgbClr val="A10B0D"/>
    <a:srgbClr val="0B87A1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85259" autoAdjust="0"/>
  </p:normalViewPr>
  <p:slideViewPr>
    <p:cSldViewPr snapToGrid="0" snapToObjects="1" showGuides="1">
      <p:cViewPr varScale="1">
        <p:scale>
          <a:sx n="128" d="100"/>
          <a:sy n="128" d="100"/>
        </p:scale>
        <p:origin x="75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Edit is localised</a:t>
            </a:r>
          </a:p>
          <a:p>
            <a:r>
              <a:rPr lang="en-GB" dirty="0"/>
              <a:t>Pro: Convenient Intermediate step on way to better code</a:t>
            </a:r>
          </a:p>
          <a:p>
            <a:r>
              <a:rPr lang="en-GB" dirty="0"/>
              <a:t>Con: Requires code to be built twice – once for prod and once for testing</a:t>
            </a:r>
          </a:p>
          <a:p>
            <a:r>
              <a:rPr lang="en-GB" dirty="0"/>
              <a:t>Con: Risky – hack may get built in to production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Con: Tests don’t show intention, only results, as seed does not correlate with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73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Pro: Tests show intention, as random does correlate with result</a:t>
            </a:r>
          </a:p>
          <a:p>
            <a:r>
              <a:rPr lang="en-GB" dirty="0"/>
              <a:t>Con: Can be harder to understand the code enough to </a:t>
            </a:r>
            <a:r>
              <a:rPr lang="en-GB"/>
              <a:t>make this cut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08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All the test code is in test code</a:t>
            </a:r>
          </a:p>
          <a:p>
            <a:r>
              <a:rPr lang="en-GB" dirty="0"/>
              <a:t>Pro: This could affect every random number in your entire code</a:t>
            </a:r>
          </a:p>
          <a:p>
            <a:r>
              <a:rPr lang="en-GB" dirty="0"/>
              <a:t>Con: The tests are still not showing intention</a:t>
            </a:r>
          </a:p>
          <a:p>
            <a:r>
              <a:rPr lang="en-GB" dirty="0"/>
              <a:t>Con: Messier code (need to spot the reference on return value</a:t>
            </a:r>
          </a:p>
        </p:txBody>
      </p:sp>
    </p:spTree>
    <p:extLst>
      <p:ext uri="{BB962C8B-B14F-4D97-AF65-F5344CB8AC3E}">
        <p14:creationId xmlns:p14="http://schemas.microsoft.com/office/powerpoint/2010/main" val="15440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7/21/2020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7/21/2020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7/21/2020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58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71800" y="771818"/>
            <a:ext cx="60960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Files</a:t>
            </a:r>
            <a:br>
              <a:rPr lang="en-US" sz="8000" dirty="0"/>
            </a:br>
            <a:r>
              <a:rPr lang="en-US" sz="2800" dirty="0"/>
              <a:t>(name &amp; size is usually enough)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23950"/>
            <a:ext cx="3581400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FileA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34,368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FileB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15,632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FileC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28,453  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3A03E-C9AF-4A9E-AFE3-C7CA3029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878" y="4566528"/>
            <a:ext cx="44582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std::string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directoryFileList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writeFilesFor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(“Clare”);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76F44-D5E9-4459-9504-07A2BC04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631" y="238418"/>
            <a:ext cx="321273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writeFilesFor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(std::string name)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Databases</a:t>
            </a:r>
          </a:p>
        </p:txBody>
      </p:sp>
      <p:sp>
        <p:nvSpPr>
          <p:cNvPr id="2" name="Magnetic Disk 1"/>
          <p:cNvSpPr/>
          <p:nvPr/>
        </p:nvSpPr>
        <p:spPr>
          <a:xfrm>
            <a:off x="304800" y="1123950"/>
            <a:ext cx="2209800" cy="236220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creen shot 2012-09-22 at 10.5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90750"/>
            <a:ext cx="25527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0129" y="24922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EB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EB6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1D9EF-C7D9-4048-8DBF-929F93BC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91" y="4566528"/>
            <a:ext cx="550503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DatabaseLogs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sqlStatements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insertIntoDatabase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(parameters);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F5BD1-2393-4A0F-8BD7-F13BE9F2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4" y="238418"/>
            <a:ext cx="342273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insertIntoDatabase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(Parameters p)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#ifdef TESTING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TESTING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(time(0));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passIn(seed)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CE0F-5D58-4AD4-A8D7-CDD6F70AB3C5}"/>
              </a:ext>
            </a:extLst>
          </p:cNvPr>
          <p:cNvSpPr txBox="1"/>
          <p:nvPr/>
        </p:nvSpPr>
        <p:spPr>
          <a:xfrm>
            <a:off x="422823" y="1513751"/>
            <a:ext cx="3640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seed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(seed);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7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passIn(rand)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A7A72-FF4E-4D9D-89A0-8C0F1FB62CB5}"/>
              </a:ext>
            </a:extLst>
          </p:cNvPr>
          <p:cNvSpPr txBox="1"/>
          <p:nvPr/>
        </p:nvSpPr>
        <p:spPr>
          <a:xfrm>
            <a:off x="299071" y="1520927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(time(0));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43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601701-A956-442C-9576-76FDFE8D042A}"/>
              </a:ext>
            </a:extLst>
          </p:cNvPr>
          <p:cNvSpPr txBox="1"/>
          <p:nvPr/>
        </p:nvSpPr>
        <p:spPr>
          <a:xfrm>
            <a:off x="1290816" y="501661"/>
            <a:ext cx="627360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TEST_CASE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 with global seed in function"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500;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CHECK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3200"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Static seed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4857088" y="3748866"/>
            <a:ext cx="1917088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5207722" y="394905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Fake occurs here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5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5600" y="771818"/>
            <a:ext cx="6172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System Configuration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13525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9200" y="9715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18374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15049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12001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0" y="1276350"/>
            <a:ext cx="14478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Easy Capture of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CFD8B-9F7C-42E1-AD6E-7C9FEF40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41" y="4566528"/>
            <a:ext cx="447269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SystemConfiguration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ending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startingConfig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D22C9-0B1C-4A3D-9CF7-F06A640E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Logging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2800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8400" y="24955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5600" y="2571750"/>
            <a:ext cx="11430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Capture of behavior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30DAD-BFF9-4563-B4E8-6110676B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68" y="4566528"/>
            <a:ext cx="22124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Logs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2F3D3-01CE-469C-A090-0A6211D6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3649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192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-175260" y="2713216"/>
            <a:ext cx="3219384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99,999</a:t>
            </a:r>
          </a:p>
        </p:txBody>
      </p:sp>
      <p:grpSp>
        <p:nvGrpSpPr>
          <p:cNvPr id="5" name="Google Shape;4086;p39">
            <a:extLst>
              <a:ext uri="{FF2B5EF4-FFF2-40B4-BE49-F238E27FC236}">
                <a16:creationId xmlns:a16="http://schemas.microsoft.com/office/drawing/2014/main" id="{E2D53497-7556-4549-B140-269F478C60CB}"/>
              </a:ext>
            </a:extLst>
          </p:cNvPr>
          <p:cNvGrpSpPr/>
          <p:nvPr/>
        </p:nvGrpSpPr>
        <p:grpSpPr>
          <a:xfrm>
            <a:off x="4160107" y="395423"/>
            <a:ext cx="972883" cy="953691"/>
            <a:chOff x="5983625" y="301625"/>
            <a:chExt cx="403000" cy="395050"/>
          </a:xfrm>
          <a:solidFill>
            <a:schemeClr val="bg2"/>
          </a:solidFill>
        </p:grpSpPr>
        <p:sp>
          <p:nvSpPr>
            <p:cNvPr id="7" name="Google Shape;4087;p39">
              <a:extLst>
                <a:ext uri="{FF2B5EF4-FFF2-40B4-BE49-F238E27FC236}">
                  <a16:creationId xmlns:a16="http://schemas.microsoft.com/office/drawing/2014/main" id="{82282982-B4A7-4FB3-AB66-AD65471F4D6B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88;p39">
              <a:extLst>
                <a:ext uri="{FF2B5EF4-FFF2-40B4-BE49-F238E27FC236}">
                  <a16:creationId xmlns:a16="http://schemas.microsoft.com/office/drawing/2014/main" id="{74300AF7-68DC-466C-8FDC-53CD08BEC9CF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89;p39">
              <a:extLst>
                <a:ext uri="{FF2B5EF4-FFF2-40B4-BE49-F238E27FC236}">
                  <a16:creationId xmlns:a16="http://schemas.microsoft.com/office/drawing/2014/main" id="{B02A0BF4-C424-4EAA-A4CC-B7CD92649042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90;p39">
              <a:extLst>
                <a:ext uri="{FF2B5EF4-FFF2-40B4-BE49-F238E27FC236}">
                  <a16:creationId xmlns:a16="http://schemas.microsoft.com/office/drawing/2014/main" id="{85FC5FE8-AC5F-4684-B939-3E3D5F432ED5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91;p39">
              <a:extLst>
                <a:ext uri="{FF2B5EF4-FFF2-40B4-BE49-F238E27FC236}">
                  <a16:creationId xmlns:a16="http://schemas.microsoft.com/office/drawing/2014/main" id="{76EC9396-145A-4E17-84FF-E237AAB71CB8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92;p39">
              <a:extLst>
                <a:ext uri="{FF2B5EF4-FFF2-40B4-BE49-F238E27FC236}">
                  <a16:creationId xmlns:a16="http://schemas.microsoft.com/office/drawing/2014/main" id="{4BE2F97F-66CB-4604-A36D-0FAD7C43965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93;p39">
              <a:extLst>
                <a:ext uri="{FF2B5EF4-FFF2-40B4-BE49-F238E27FC236}">
                  <a16:creationId xmlns:a16="http://schemas.microsoft.com/office/drawing/2014/main" id="{5A150640-DC8D-430C-A438-4CB4BEE329B5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94;p39">
              <a:extLst>
                <a:ext uri="{FF2B5EF4-FFF2-40B4-BE49-F238E27FC236}">
                  <a16:creationId xmlns:a16="http://schemas.microsoft.com/office/drawing/2014/main" id="{8C18BDD6-D9C7-4C33-9651-270126A17E4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95;p39">
              <a:extLst>
                <a:ext uri="{FF2B5EF4-FFF2-40B4-BE49-F238E27FC236}">
                  <a16:creationId xmlns:a16="http://schemas.microsoft.com/office/drawing/2014/main" id="{56E85001-B947-4020-B17B-5D009DDC6484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96;p39">
              <a:extLst>
                <a:ext uri="{FF2B5EF4-FFF2-40B4-BE49-F238E27FC236}">
                  <a16:creationId xmlns:a16="http://schemas.microsoft.com/office/drawing/2014/main" id="{C392792B-0DD8-4E91-ACFF-4D6D67B37CE0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97;p39">
              <a:extLst>
                <a:ext uri="{FF2B5EF4-FFF2-40B4-BE49-F238E27FC236}">
                  <a16:creationId xmlns:a16="http://schemas.microsoft.com/office/drawing/2014/main" id="{14A21FB3-582F-43D0-89F8-9EEF68751BD8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98;p39">
              <a:extLst>
                <a:ext uri="{FF2B5EF4-FFF2-40B4-BE49-F238E27FC236}">
                  <a16:creationId xmlns:a16="http://schemas.microsoft.com/office/drawing/2014/main" id="{5259E827-2C73-494A-AD53-56A97C0EAF73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99;p39">
              <a:extLst>
                <a:ext uri="{FF2B5EF4-FFF2-40B4-BE49-F238E27FC236}">
                  <a16:creationId xmlns:a16="http://schemas.microsoft.com/office/drawing/2014/main" id="{44975912-3D62-4BE0-BD3D-4197E3D4F66E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00;p39">
              <a:extLst>
                <a:ext uri="{FF2B5EF4-FFF2-40B4-BE49-F238E27FC236}">
                  <a16:creationId xmlns:a16="http://schemas.microsoft.com/office/drawing/2014/main" id="{A77B7002-DE6E-4F70-91AE-A93ED933E18C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01;p39">
              <a:extLst>
                <a:ext uri="{FF2B5EF4-FFF2-40B4-BE49-F238E27FC236}">
                  <a16:creationId xmlns:a16="http://schemas.microsoft.com/office/drawing/2014/main" id="{8F18B84B-9E44-4902-841C-2B3A9FD989FD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02;p39">
              <a:extLst>
                <a:ext uri="{FF2B5EF4-FFF2-40B4-BE49-F238E27FC236}">
                  <a16:creationId xmlns:a16="http://schemas.microsoft.com/office/drawing/2014/main" id="{14C9BEFF-38D5-4A93-B6E0-4742F530628D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03;p39">
              <a:extLst>
                <a:ext uri="{FF2B5EF4-FFF2-40B4-BE49-F238E27FC236}">
                  <a16:creationId xmlns:a16="http://schemas.microsoft.com/office/drawing/2014/main" id="{BEAB1FBD-29F7-47F3-A2EA-AB8B56179795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04;p39">
              <a:extLst>
                <a:ext uri="{FF2B5EF4-FFF2-40B4-BE49-F238E27FC236}">
                  <a16:creationId xmlns:a16="http://schemas.microsoft.com/office/drawing/2014/main" id="{54C0C3BC-1B20-4517-AB6C-52D1420D4807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05;p39">
              <a:extLst>
                <a:ext uri="{FF2B5EF4-FFF2-40B4-BE49-F238E27FC236}">
                  <a16:creationId xmlns:a16="http://schemas.microsoft.com/office/drawing/2014/main" id="{91B09DC3-54E2-4F83-87FC-6AE04180915A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6;p39">
              <a:extLst>
                <a:ext uri="{FF2B5EF4-FFF2-40B4-BE49-F238E27FC236}">
                  <a16:creationId xmlns:a16="http://schemas.microsoft.com/office/drawing/2014/main" id="{5DF1864C-E7EB-4F2F-A823-93DFA6758AAE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107;p39">
            <a:extLst>
              <a:ext uri="{FF2B5EF4-FFF2-40B4-BE49-F238E27FC236}">
                <a16:creationId xmlns:a16="http://schemas.microsoft.com/office/drawing/2014/main" id="{417286B6-10E8-4348-A262-CE2AB97C6E48}"/>
              </a:ext>
            </a:extLst>
          </p:cNvPr>
          <p:cNvGrpSpPr/>
          <p:nvPr/>
        </p:nvGrpSpPr>
        <p:grpSpPr>
          <a:xfrm>
            <a:off x="4858808" y="1114734"/>
            <a:ext cx="782057" cy="780876"/>
            <a:chOff x="6660750" y="298550"/>
            <a:chExt cx="396900" cy="396300"/>
          </a:xfrm>
          <a:solidFill>
            <a:srgbClr val="01597F"/>
          </a:solidFill>
        </p:grpSpPr>
        <p:sp>
          <p:nvSpPr>
            <p:cNvPr id="29" name="Google Shape;4108;p39">
              <a:extLst>
                <a:ext uri="{FF2B5EF4-FFF2-40B4-BE49-F238E27FC236}">
                  <a16:creationId xmlns:a16="http://schemas.microsoft.com/office/drawing/2014/main" id="{B57EF967-207B-44D4-8172-0DBFAE335123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09;p39">
              <a:extLst>
                <a:ext uri="{FF2B5EF4-FFF2-40B4-BE49-F238E27FC236}">
                  <a16:creationId xmlns:a16="http://schemas.microsoft.com/office/drawing/2014/main" id="{2D804C21-9920-43BE-BDE3-13DD7BF9F821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itle 3">
            <a:extLst>
              <a:ext uri="{FF2B5EF4-FFF2-40B4-BE49-F238E27FC236}">
                <a16:creationId xmlns:a16="http://schemas.microsoft.com/office/drawing/2014/main" id="{38BD3CE1-7975-42D5-AF31-844BE047D31B}"/>
              </a:ext>
            </a:extLst>
          </p:cNvPr>
          <p:cNvSpPr txBox="1">
            <a:spLocks/>
          </p:cNvSpPr>
          <p:nvPr/>
        </p:nvSpPr>
        <p:spPr>
          <a:xfrm>
            <a:off x="464695" y="3750033"/>
            <a:ext cx="6962931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Specific Logging</a:t>
            </a:r>
          </a:p>
        </p:txBody>
      </p:sp>
    </p:spTree>
    <p:extLst>
      <p:ext uri="{BB962C8B-B14F-4D97-AF65-F5344CB8AC3E}">
        <p14:creationId xmlns:p14="http://schemas.microsoft.com/office/powerpoint/2010/main" val="247914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521</Words>
  <Application>Microsoft Office PowerPoint</Application>
  <PresentationFormat>On-screen Show (16:9)</PresentationFormat>
  <Paragraphs>127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Dosis ExtraLight</vt:lpstr>
      <vt:lpstr>JetBrains Mono</vt:lpstr>
      <vt:lpstr>Titillium Web Light</vt:lpstr>
      <vt:lpstr>Trebuchet MS</vt:lpstr>
      <vt:lpstr>Zapf Dingbats</vt:lpstr>
      <vt:lpstr>Mowbray template</vt:lpstr>
      <vt:lpstr>Functional Harness</vt:lpstr>
      <vt:lpstr>FUNCTIONAL is EASY </vt:lpstr>
      <vt:lpstr>NON-FUNCTIONAL is HARD</vt:lpstr>
      <vt:lpstr>Reduce To Functional</vt:lpstr>
      <vt:lpstr>  System Configuration</vt:lpstr>
      <vt:lpstr>  Logging</vt:lpstr>
      <vt:lpstr>PowerPoint Presentation</vt:lpstr>
      <vt:lpstr>PowerPoint Presentation</vt:lpstr>
      <vt:lpstr>PowerPoint Presentation</vt:lpstr>
      <vt:lpstr>  Files (name &amp; size is usually enough)</vt:lpstr>
      <vt:lpstr>  Databases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120</cp:revision>
  <dcterms:modified xsi:type="dcterms:W3CDTF">2020-07-21T11:13:22Z</dcterms:modified>
</cp:coreProperties>
</file>