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87" r:id="rId2"/>
    <p:sldId id="930" r:id="rId3"/>
    <p:sldId id="931" r:id="rId4"/>
    <p:sldId id="932" r:id="rId5"/>
    <p:sldId id="933" r:id="rId6"/>
    <p:sldId id="948" r:id="rId7"/>
    <p:sldId id="949" r:id="rId8"/>
    <p:sldId id="934" r:id="rId9"/>
    <p:sldId id="941" r:id="rId10"/>
    <p:sldId id="942" r:id="rId11"/>
    <p:sldId id="943" r:id="rId12"/>
    <p:sldId id="935" r:id="rId13"/>
    <p:sldId id="936" r:id="rId14"/>
    <p:sldId id="945" r:id="rId15"/>
    <p:sldId id="946" r:id="rId16"/>
    <p:sldId id="962" r:id="rId17"/>
    <p:sldId id="960" r:id="rId18"/>
    <p:sldId id="961" r:id="rId19"/>
    <p:sldId id="959" r:id="rId20"/>
    <p:sldId id="937" r:id="rId21"/>
    <p:sldId id="944" r:id="rId22"/>
    <p:sldId id="938" r:id="rId23"/>
    <p:sldId id="939" r:id="rId24"/>
    <p:sldId id="940" r:id="rId25"/>
    <p:sldId id="956" r:id="rId26"/>
    <p:sldId id="955" r:id="rId27"/>
    <p:sldId id="957" r:id="rId28"/>
    <p:sldId id="958" r:id="rId29"/>
    <p:sldId id="952" r:id="rId30"/>
    <p:sldId id="951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930"/>
            <p14:sldId id="931"/>
            <p14:sldId id="932"/>
          </p14:sldIdLst>
        </p14:section>
        <p14:section name="System Configuration" id="{AAA1549E-52E3-4867-8CA6-95129E36A67D}">
          <p14:sldIdLst>
            <p14:sldId id="933"/>
            <p14:sldId id="948"/>
            <p14:sldId id="949"/>
          </p14:sldIdLst>
        </p14:section>
        <p14:section name="Adding Logging" id="{5BA8BA05-9445-47FB-A35C-169BAEFD2166}">
          <p14:sldIdLst>
            <p14:sldId id="934"/>
            <p14:sldId id="941"/>
            <p14:sldId id="942"/>
            <p14:sldId id="943"/>
            <p14:sldId id="935"/>
            <p14:sldId id="936"/>
          </p14:sldIdLst>
        </p14:section>
        <p14:section name="Scrubbing - and Date and Time" id="{BBBD6F9F-91CC-45F9-929C-304B7A67BEF0}">
          <p14:sldIdLst>
            <p14:sldId id="945"/>
            <p14:sldId id="946"/>
            <p14:sldId id="962"/>
            <p14:sldId id="960"/>
            <p14:sldId id="961"/>
            <p14:sldId id="959"/>
          </p14:sldIdLst>
        </p14:section>
        <p14:section name="Inconsistent - Random" id="{4998BBC6-F412-4C81-8B14-96AB1D1ACCD3}">
          <p14:sldIdLst>
            <p14:sldId id="937"/>
            <p14:sldId id="944"/>
            <p14:sldId id="938"/>
            <p14:sldId id="939"/>
            <p14:sldId id="940"/>
          </p14:sldIdLst>
        </p14:section>
        <p14:section name="Side Effects" id="{D873C5AD-37BC-4CA6-884F-8EF35BB6BA63}">
          <p14:sldIdLst>
            <p14:sldId id="956"/>
          </p14:sldIdLst>
        </p14:section>
        <p14:section name="Missing Inputs" id="{92F3F8CF-A1CF-48B0-AA82-C05951E9621A}">
          <p14:sldIdLst>
            <p14:sldId id="955"/>
          </p14:sldIdLst>
        </p14:section>
        <p14:section name="Reduce to Functional" id="{FFEA653C-5D7D-4AC2-8908-2BDECDE710D2}">
          <p14:sldIdLst>
            <p14:sldId id="957"/>
            <p14:sldId id="958"/>
          </p14:sldIdLst>
        </p14:section>
        <p14:section name="Wrapping Up" id="{46B3A1FE-BBCE-4978-BACC-50CBEC3C8E2F}">
          <p14:sldIdLst>
            <p14:sldId id="952"/>
            <p14:sldId id="9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FFFF00"/>
    <a:srgbClr val="C20003"/>
    <a:srgbClr val="01597F"/>
    <a:srgbClr val="D3EBD5"/>
    <a:srgbClr val="A10B0D"/>
    <a:srgbClr val="0B87A1"/>
    <a:srgbClr val="399EB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01" autoAdjust="0"/>
    <p:restoredTop sz="85259" autoAdjust="0"/>
  </p:normalViewPr>
  <p:slideViewPr>
    <p:cSldViewPr snapToGrid="0" snapToObjects="1" showGuides="1">
      <p:cViewPr>
        <p:scale>
          <a:sx n="110" d="100"/>
          <a:sy n="110" d="100"/>
        </p:scale>
        <p:origin x="1986" y="13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7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code</a:t>
            </a:r>
          </a:p>
          <a:p>
            <a:r>
              <a:rPr lang="en-GB" dirty="0"/>
              <a:t>Bit in red is hurting us</a:t>
            </a:r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Edit is localised</a:t>
            </a:r>
          </a:p>
          <a:p>
            <a:r>
              <a:rPr lang="en-GB" dirty="0"/>
              <a:t>Pro: Convenient Intermediate step on way to better code</a:t>
            </a:r>
          </a:p>
          <a:p>
            <a:r>
              <a:rPr lang="en-GB" dirty="0"/>
              <a:t>Con: Requires code to be built twice – once for prod and once for testing</a:t>
            </a:r>
          </a:p>
          <a:p>
            <a:r>
              <a:rPr lang="en-GB" dirty="0"/>
              <a:t>Con: Risky – hack may get built in to production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96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Con: Tests don’t show intention, only results, as seed does not correlate with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7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Easier to understand</a:t>
            </a:r>
          </a:p>
          <a:p>
            <a:r>
              <a:rPr lang="en-GB" dirty="0"/>
              <a:t>Pro: Less global state</a:t>
            </a:r>
          </a:p>
          <a:p>
            <a:r>
              <a:rPr lang="en-GB" dirty="0"/>
              <a:t>Pro: Standard refactoring</a:t>
            </a:r>
          </a:p>
          <a:p>
            <a:r>
              <a:rPr lang="en-GB" dirty="0"/>
              <a:t>Pro: Tests show intention, as random does correlate with result</a:t>
            </a:r>
          </a:p>
          <a:p>
            <a:r>
              <a:rPr lang="en-GB" dirty="0"/>
              <a:t>Con: Can be harder to understand the code enough to </a:t>
            </a:r>
            <a:r>
              <a:rPr lang="en-GB"/>
              <a:t>make this cut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50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Pro: All the test code is in test code</a:t>
            </a:r>
          </a:p>
          <a:p>
            <a:r>
              <a:rPr lang="en-GB" dirty="0"/>
              <a:t>Pro: This could affect every random number in your entire code</a:t>
            </a:r>
          </a:p>
          <a:p>
            <a:r>
              <a:rPr lang="en-GB" dirty="0"/>
              <a:t>Con: The tests are still not showing intention</a:t>
            </a:r>
          </a:p>
          <a:p>
            <a:r>
              <a:rPr lang="en-GB" dirty="0"/>
              <a:t>Con: Messier code (need to spot the reference on return value</a:t>
            </a:r>
          </a:p>
        </p:txBody>
      </p:sp>
    </p:spTree>
    <p:extLst>
      <p:ext uri="{BB962C8B-B14F-4D97-AF65-F5344CB8AC3E}">
        <p14:creationId xmlns:p14="http://schemas.microsoft.com/office/powerpoint/2010/main" val="15440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7/21/2020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5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782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27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" y="1066500"/>
            <a:ext cx="8382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Harness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92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-175260" y="2713216"/>
            <a:ext cx="3219384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99,999</a:t>
            </a:r>
          </a:p>
        </p:txBody>
      </p:sp>
      <p:grpSp>
        <p:nvGrpSpPr>
          <p:cNvPr id="5" name="Google Shape;4086;p39">
            <a:extLst>
              <a:ext uri="{FF2B5EF4-FFF2-40B4-BE49-F238E27FC236}">
                <a16:creationId xmlns:a16="http://schemas.microsoft.com/office/drawing/2014/main" id="{E2D53497-7556-4549-B140-269F478C60CB}"/>
              </a:ext>
            </a:extLst>
          </p:cNvPr>
          <p:cNvGrpSpPr/>
          <p:nvPr/>
        </p:nvGrpSpPr>
        <p:grpSpPr>
          <a:xfrm>
            <a:off x="4160107" y="395423"/>
            <a:ext cx="972883" cy="953691"/>
            <a:chOff x="5983625" y="301625"/>
            <a:chExt cx="403000" cy="395050"/>
          </a:xfrm>
          <a:solidFill>
            <a:schemeClr val="bg2"/>
          </a:solidFill>
        </p:grpSpPr>
        <p:sp>
          <p:nvSpPr>
            <p:cNvPr id="7" name="Google Shape;4087;p39">
              <a:extLst>
                <a:ext uri="{FF2B5EF4-FFF2-40B4-BE49-F238E27FC236}">
                  <a16:creationId xmlns:a16="http://schemas.microsoft.com/office/drawing/2014/main" id="{82282982-B4A7-4FB3-AB66-AD65471F4D6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8;p39">
              <a:extLst>
                <a:ext uri="{FF2B5EF4-FFF2-40B4-BE49-F238E27FC236}">
                  <a16:creationId xmlns:a16="http://schemas.microsoft.com/office/drawing/2014/main" id="{74300AF7-68DC-466C-8FDC-53CD08BEC9CF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89;p39">
              <a:extLst>
                <a:ext uri="{FF2B5EF4-FFF2-40B4-BE49-F238E27FC236}">
                  <a16:creationId xmlns:a16="http://schemas.microsoft.com/office/drawing/2014/main" id="{B02A0BF4-C424-4EAA-A4CC-B7CD92649042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0;p39">
              <a:extLst>
                <a:ext uri="{FF2B5EF4-FFF2-40B4-BE49-F238E27FC236}">
                  <a16:creationId xmlns:a16="http://schemas.microsoft.com/office/drawing/2014/main" id="{85FC5FE8-AC5F-4684-B939-3E3D5F432ED5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1;p39">
              <a:extLst>
                <a:ext uri="{FF2B5EF4-FFF2-40B4-BE49-F238E27FC236}">
                  <a16:creationId xmlns:a16="http://schemas.microsoft.com/office/drawing/2014/main" id="{76EC9396-145A-4E17-84FF-E237AAB71CB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2;p39">
              <a:extLst>
                <a:ext uri="{FF2B5EF4-FFF2-40B4-BE49-F238E27FC236}">
                  <a16:creationId xmlns:a16="http://schemas.microsoft.com/office/drawing/2014/main" id="{4BE2F97F-66CB-4604-A36D-0FAD7C43965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3;p39">
              <a:extLst>
                <a:ext uri="{FF2B5EF4-FFF2-40B4-BE49-F238E27FC236}">
                  <a16:creationId xmlns:a16="http://schemas.microsoft.com/office/drawing/2014/main" id="{5A150640-DC8D-430C-A438-4CB4BEE329B5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4;p39">
              <a:extLst>
                <a:ext uri="{FF2B5EF4-FFF2-40B4-BE49-F238E27FC236}">
                  <a16:creationId xmlns:a16="http://schemas.microsoft.com/office/drawing/2014/main" id="{8C18BDD6-D9C7-4C33-9651-270126A17E4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5;p39">
              <a:extLst>
                <a:ext uri="{FF2B5EF4-FFF2-40B4-BE49-F238E27FC236}">
                  <a16:creationId xmlns:a16="http://schemas.microsoft.com/office/drawing/2014/main" id="{56E85001-B947-4020-B17B-5D009DDC6484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6;p39">
              <a:extLst>
                <a:ext uri="{FF2B5EF4-FFF2-40B4-BE49-F238E27FC236}">
                  <a16:creationId xmlns:a16="http://schemas.microsoft.com/office/drawing/2014/main" id="{C392792B-0DD8-4E91-ACFF-4D6D67B37CE0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7;p39">
              <a:extLst>
                <a:ext uri="{FF2B5EF4-FFF2-40B4-BE49-F238E27FC236}">
                  <a16:creationId xmlns:a16="http://schemas.microsoft.com/office/drawing/2014/main" id="{14A21FB3-582F-43D0-89F8-9EEF68751BD8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98;p39">
              <a:extLst>
                <a:ext uri="{FF2B5EF4-FFF2-40B4-BE49-F238E27FC236}">
                  <a16:creationId xmlns:a16="http://schemas.microsoft.com/office/drawing/2014/main" id="{5259E827-2C73-494A-AD53-56A97C0EAF73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9;p39">
              <a:extLst>
                <a:ext uri="{FF2B5EF4-FFF2-40B4-BE49-F238E27FC236}">
                  <a16:creationId xmlns:a16="http://schemas.microsoft.com/office/drawing/2014/main" id="{44975912-3D62-4BE0-BD3D-4197E3D4F66E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0;p39">
              <a:extLst>
                <a:ext uri="{FF2B5EF4-FFF2-40B4-BE49-F238E27FC236}">
                  <a16:creationId xmlns:a16="http://schemas.microsoft.com/office/drawing/2014/main" id="{A77B7002-DE6E-4F70-91AE-A93ED933E18C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1;p39">
              <a:extLst>
                <a:ext uri="{FF2B5EF4-FFF2-40B4-BE49-F238E27FC236}">
                  <a16:creationId xmlns:a16="http://schemas.microsoft.com/office/drawing/2014/main" id="{8F18B84B-9E44-4902-841C-2B3A9FD989FD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2;p39">
              <a:extLst>
                <a:ext uri="{FF2B5EF4-FFF2-40B4-BE49-F238E27FC236}">
                  <a16:creationId xmlns:a16="http://schemas.microsoft.com/office/drawing/2014/main" id="{14C9BEFF-38D5-4A93-B6E0-4742F530628D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3;p39">
              <a:extLst>
                <a:ext uri="{FF2B5EF4-FFF2-40B4-BE49-F238E27FC236}">
                  <a16:creationId xmlns:a16="http://schemas.microsoft.com/office/drawing/2014/main" id="{BEAB1FBD-29F7-47F3-A2EA-AB8B56179795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4;p39">
              <a:extLst>
                <a:ext uri="{FF2B5EF4-FFF2-40B4-BE49-F238E27FC236}">
                  <a16:creationId xmlns:a16="http://schemas.microsoft.com/office/drawing/2014/main" id="{54C0C3BC-1B20-4517-AB6C-52D1420D4807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5;p39">
              <a:extLst>
                <a:ext uri="{FF2B5EF4-FFF2-40B4-BE49-F238E27FC236}">
                  <a16:creationId xmlns:a16="http://schemas.microsoft.com/office/drawing/2014/main" id="{91B09DC3-54E2-4F83-87FC-6AE04180915A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6;p39">
              <a:extLst>
                <a:ext uri="{FF2B5EF4-FFF2-40B4-BE49-F238E27FC236}">
                  <a16:creationId xmlns:a16="http://schemas.microsoft.com/office/drawing/2014/main" id="{5DF1864C-E7EB-4F2F-A823-93DFA6758AAE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107;p39">
            <a:extLst>
              <a:ext uri="{FF2B5EF4-FFF2-40B4-BE49-F238E27FC236}">
                <a16:creationId xmlns:a16="http://schemas.microsoft.com/office/drawing/2014/main" id="{417286B6-10E8-4348-A262-CE2AB97C6E48}"/>
              </a:ext>
            </a:extLst>
          </p:cNvPr>
          <p:cNvGrpSpPr/>
          <p:nvPr/>
        </p:nvGrpSpPr>
        <p:grpSpPr>
          <a:xfrm>
            <a:off x="4858808" y="1114734"/>
            <a:ext cx="782057" cy="780876"/>
            <a:chOff x="6660750" y="298550"/>
            <a:chExt cx="396900" cy="396300"/>
          </a:xfrm>
          <a:solidFill>
            <a:srgbClr val="01597F"/>
          </a:solidFill>
        </p:grpSpPr>
        <p:sp>
          <p:nvSpPr>
            <p:cNvPr id="29" name="Google Shape;4108;p39">
              <a:extLst>
                <a:ext uri="{FF2B5EF4-FFF2-40B4-BE49-F238E27FC236}">
                  <a16:creationId xmlns:a16="http://schemas.microsoft.com/office/drawing/2014/main" id="{B57EF967-207B-44D4-8172-0DBFAE335123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9;p39">
              <a:extLst>
                <a:ext uri="{FF2B5EF4-FFF2-40B4-BE49-F238E27FC236}">
                  <a16:creationId xmlns:a16="http://schemas.microsoft.com/office/drawing/2014/main" id="{2D804C21-9920-43BE-BDE3-13DD7BF9F821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itle 3">
            <a:extLst>
              <a:ext uri="{FF2B5EF4-FFF2-40B4-BE49-F238E27FC236}">
                <a16:creationId xmlns:a16="http://schemas.microsoft.com/office/drawing/2014/main" id="{38BD3CE1-7975-42D5-AF31-844BE047D31B}"/>
              </a:ext>
            </a:extLst>
          </p:cNvPr>
          <p:cNvSpPr txBox="1">
            <a:spLocks/>
          </p:cNvSpPr>
          <p:nvPr/>
        </p:nvSpPr>
        <p:spPr>
          <a:xfrm>
            <a:off x="464695" y="3750033"/>
            <a:ext cx="6962931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Specific Logging</a:t>
            </a:r>
          </a:p>
        </p:txBody>
      </p:sp>
    </p:spTree>
    <p:extLst>
      <p:ext uri="{BB962C8B-B14F-4D97-AF65-F5344CB8AC3E}">
        <p14:creationId xmlns:p14="http://schemas.microsoft.com/office/powerpoint/2010/main" val="24791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71800" y="771818"/>
            <a:ext cx="60960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Files</a:t>
            </a:r>
            <a:br>
              <a:rPr lang="en-US" sz="8000" dirty="0"/>
            </a:br>
            <a:r>
              <a:rPr lang="en-US" sz="2800" dirty="0"/>
              <a:t>(name &amp; size is usually enough)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23950"/>
            <a:ext cx="3581400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FileA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34,368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FileB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15,632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/>
                <a:cs typeface="Consolas"/>
              </a:rPr>
              <a:t>FileC</a:t>
            </a:r>
            <a:r>
              <a:rPr lang="en-US" dirty="0">
                <a:solidFill>
                  <a:schemeClr val="accent6"/>
                </a:solidFill>
                <a:latin typeface="Consolas"/>
                <a:cs typeface="Consolas"/>
              </a:rPr>
              <a:t>   28,453  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A03E-C9AF-4A9E-AFE3-C7CA3029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878" y="4566528"/>
            <a:ext cx="44582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std::string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directoryFileList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writeFilesFor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(“Clare”);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76F44-D5E9-4459-9504-07A2BC04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631" y="238418"/>
            <a:ext cx="321273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writeFilesFor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(std::string name)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89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Databases</a:t>
            </a:r>
          </a:p>
        </p:txBody>
      </p:sp>
      <p:sp>
        <p:nvSpPr>
          <p:cNvPr id="2" name="Magnetic Disk 1"/>
          <p:cNvSpPr/>
          <p:nvPr/>
        </p:nvSpPr>
        <p:spPr>
          <a:xfrm>
            <a:off x="304800" y="1123950"/>
            <a:ext cx="2209800" cy="236220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creen shot 2012-09-22 at 10.5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750"/>
            <a:ext cx="25527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0129" y="2492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EB6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EB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1D9EF-C7D9-4048-8DBF-929F93BC7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91" y="4566528"/>
            <a:ext cx="5505033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DatabaseLogs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sqlStatements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altLang="en-US" sz="1600" dirty="0" err="1">
                <a:solidFill>
                  <a:srgbClr val="080808"/>
                </a:solidFill>
                <a:latin typeface="JetBrains Mono"/>
              </a:rPr>
              <a:t>insertIntoDatabase</a:t>
            </a:r>
            <a:r>
              <a:rPr lang="en-US" altLang="en-US" sz="1600" dirty="0">
                <a:solidFill>
                  <a:srgbClr val="080808"/>
                </a:solidFill>
                <a:latin typeface="JetBrains Mono"/>
              </a:rPr>
              <a:t>(parameters);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F5BD1-2393-4A0F-8BD7-F13BE9F2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34" y="238418"/>
            <a:ext cx="34227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insertIntoDatabase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(Parameters p)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14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026" name="Picture 2" descr="Scrubber Overview">
            <a:extLst>
              <a:ext uri="{FF2B5EF4-FFF2-40B4-BE49-F238E27FC236}">
                <a16:creationId xmlns:a16="http://schemas.microsoft.com/office/drawing/2014/main" id="{0344C6C4-B8DC-4F0F-877F-64F9F7A5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06" y="1323975"/>
            <a:ext cx="5575444" cy="14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Scrubbers</a:t>
            </a:r>
          </a:p>
        </p:txBody>
      </p:sp>
    </p:spTree>
    <p:extLst>
      <p:ext uri="{BB962C8B-B14F-4D97-AF65-F5344CB8AC3E}">
        <p14:creationId xmlns:p14="http://schemas.microsoft.com/office/powerpoint/2010/main" val="94841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68615-603C-4F2A-AC3D-7E36A47557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71547-EDC7-4E76-AAF6-DC6A5D70B8C4}"/>
              </a:ext>
            </a:extLst>
          </p:cNvPr>
          <p:cNvSpPr txBox="1"/>
          <p:nvPr/>
        </p:nvSpPr>
        <p:spPr>
          <a:xfrm>
            <a:off x="977463" y="14742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scrub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967BF-60E4-4088-B6D9-472A49AB64F1}"/>
              </a:ext>
            </a:extLst>
          </p:cNvPr>
          <p:cNvSpPr txBox="1"/>
          <p:nvPr/>
        </p:nvSpPr>
        <p:spPr>
          <a:xfrm>
            <a:off x="977463" y="3186096"/>
            <a:ext cx="5696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Scrubbers::</a:t>
            </a:r>
            <a:r>
              <a:rPr lang="en-US" sz="1400" dirty="0" err="1">
                <a:solidFill>
                  <a:srgbClr val="483D8B"/>
                </a:solidFill>
                <a:latin typeface="Consolas" panose="020B0609020204030204" pitchFamily="49" charset="0"/>
              </a:rPr>
              <a:t>createRegexScrubber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R"(\d+)"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"[number]"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3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C4B97-E55F-4D77-A88E-7E252505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C00000"/>
                </a:solidFill>
              </a:rPr>
              <a:t>Hard</a:t>
            </a:r>
            <a:r>
              <a:rPr lang="en-GB" dirty="0"/>
              <a:t> Parts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37E6-5CD6-4E89-B66D-5DBEE99DD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Non-deterministic code</a:t>
            </a:r>
          </a:p>
          <a:p>
            <a:r>
              <a:rPr lang="en-GB" sz="1800" dirty="0"/>
              <a:t>Third-party code</a:t>
            </a:r>
          </a:p>
          <a:p>
            <a:r>
              <a:rPr lang="en-GB" sz="1800" dirty="0"/>
              <a:t>Non-compiling code</a:t>
            </a:r>
          </a:p>
          <a:p>
            <a:r>
              <a:rPr lang="en-GB" sz="1800" dirty="0"/>
              <a:t>Hard-to-set-up code</a:t>
            </a:r>
          </a:p>
          <a:p>
            <a:r>
              <a:rPr lang="en-GB" sz="1800" dirty="0"/>
              <a:t>Code I don’t have a licence to run</a:t>
            </a:r>
          </a:p>
          <a:p>
            <a:r>
              <a:rPr lang="en-GB" sz="1800" dirty="0"/>
              <a:t>Slow-running code</a:t>
            </a:r>
          </a:p>
          <a:p>
            <a:r>
              <a:rPr lang="en-GB" sz="1800" dirty="0"/>
              <a:t>Code that needs other services, applications or hardware</a:t>
            </a:r>
          </a:p>
          <a:p>
            <a:r>
              <a:rPr lang="en-GB" sz="1800" dirty="0"/>
              <a:t>Anything else that annoys you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D66B5-1769-4081-B6AC-314035A03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Google Shape;4182;p39">
            <a:extLst>
              <a:ext uri="{FF2B5EF4-FFF2-40B4-BE49-F238E27FC236}">
                <a16:creationId xmlns:a16="http://schemas.microsoft.com/office/drawing/2014/main" id="{73C0C941-DFDC-47E2-B20E-D1BE5C4297CE}"/>
              </a:ext>
            </a:extLst>
          </p:cNvPr>
          <p:cNvSpPr/>
          <p:nvPr/>
        </p:nvSpPr>
        <p:spPr>
          <a:xfrm>
            <a:off x="831476" y="4404125"/>
            <a:ext cx="195472" cy="190462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7610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556028" y="1968996"/>
            <a:ext cx="1741289" cy="1580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1734622" y="2236887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1734622" y="246459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1931075" y="269230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1931075" y="286643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734622" y="3234780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Rectangle 7"/>
          <p:cNvSpPr>
            <a:spLocks/>
          </p:cNvSpPr>
          <p:nvPr/>
        </p:nvSpPr>
        <p:spPr bwMode="auto">
          <a:xfrm>
            <a:off x="1931075" y="3060651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Rectangle 8"/>
          <p:cNvSpPr>
            <a:spLocks/>
          </p:cNvSpPr>
          <p:nvPr/>
        </p:nvSpPr>
        <p:spPr bwMode="auto">
          <a:xfrm>
            <a:off x="5011817" y="2390924"/>
            <a:ext cx="1741289" cy="11385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9" name="Rectangle 9"/>
          <p:cNvSpPr>
            <a:spLocks/>
          </p:cNvSpPr>
          <p:nvPr/>
        </p:nvSpPr>
        <p:spPr bwMode="auto">
          <a:xfrm>
            <a:off x="5190411" y="2531567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Rectangle 10"/>
          <p:cNvSpPr>
            <a:spLocks/>
          </p:cNvSpPr>
          <p:nvPr/>
        </p:nvSpPr>
        <p:spPr bwMode="auto">
          <a:xfrm>
            <a:off x="5386864" y="2759274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1" name="Rectangle 11"/>
          <p:cNvSpPr>
            <a:spLocks/>
          </p:cNvSpPr>
          <p:nvPr/>
        </p:nvSpPr>
        <p:spPr bwMode="auto">
          <a:xfrm>
            <a:off x="5386864" y="293340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Rectangle 12"/>
          <p:cNvSpPr>
            <a:spLocks/>
          </p:cNvSpPr>
          <p:nvPr/>
        </p:nvSpPr>
        <p:spPr bwMode="auto">
          <a:xfrm>
            <a:off x="5190411" y="3301752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Rectangle 13"/>
          <p:cNvSpPr>
            <a:spLocks/>
          </p:cNvSpPr>
          <p:nvPr/>
        </p:nvSpPr>
        <p:spPr bwMode="auto">
          <a:xfrm>
            <a:off x="5386864" y="3127623"/>
            <a:ext cx="1116211" cy="937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Rectangle 14"/>
          <p:cNvSpPr>
            <a:spLocks/>
          </p:cNvSpPr>
          <p:nvPr/>
        </p:nvSpPr>
        <p:spPr bwMode="auto">
          <a:xfrm>
            <a:off x="5002887" y="1942207"/>
            <a:ext cx="1741289" cy="2745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5" name="Rectangle 15"/>
          <p:cNvSpPr>
            <a:spLocks/>
          </p:cNvSpPr>
          <p:nvPr/>
        </p:nvSpPr>
        <p:spPr bwMode="auto">
          <a:xfrm>
            <a:off x="5190411" y="2035969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rot="10800000" flipH="1">
            <a:off x="5871299" y="2207587"/>
            <a:ext cx="0" cy="18584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AutoShape 17"/>
          <p:cNvSpPr>
            <a:spLocks/>
          </p:cNvSpPr>
          <p:nvPr/>
        </p:nvSpPr>
        <p:spPr bwMode="auto">
          <a:xfrm>
            <a:off x="3708082" y="241101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9" name="Rectangle 19"/>
          <p:cNvSpPr>
            <a:spLocks/>
          </p:cNvSpPr>
          <p:nvPr/>
        </p:nvSpPr>
        <p:spPr bwMode="auto">
          <a:xfrm>
            <a:off x="5011817" y="1942207"/>
            <a:ext cx="1741289" cy="274588"/>
          </a:xfrm>
          <a:prstGeom prst="rect">
            <a:avLst/>
          </a:prstGeom>
          <a:solidFill>
            <a:srgbClr val="000000">
              <a:alpha val="50000"/>
            </a:srgbClr>
          </a:solidFill>
          <a:ln w="12700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The Peel</a:t>
            </a:r>
          </a:p>
        </p:txBody>
      </p:sp>
    </p:spTree>
    <p:extLst>
      <p:ext uri="{BB962C8B-B14F-4D97-AF65-F5344CB8AC3E}">
        <p14:creationId xmlns:p14="http://schemas.microsoft.com/office/powerpoint/2010/main" val="1389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48653B-EC49-4A4A-AB6F-151C0455B709}"/>
              </a:ext>
            </a:extLst>
          </p:cNvPr>
          <p:cNvGrpSpPr/>
          <p:nvPr/>
        </p:nvGrpSpPr>
        <p:grpSpPr>
          <a:xfrm>
            <a:off x="4499525" y="374664"/>
            <a:ext cx="2702463" cy="835813"/>
            <a:chOff x="1556028" y="1942207"/>
            <a:chExt cx="5197078" cy="1607344"/>
          </a:xfrm>
        </p:grpSpPr>
        <p:sp>
          <p:nvSpPr>
            <p:cNvPr id="5121" name="Rectangle 1"/>
            <p:cNvSpPr>
              <a:spLocks/>
            </p:cNvSpPr>
            <p:nvPr/>
          </p:nvSpPr>
          <p:spPr bwMode="auto">
            <a:xfrm>
              <a:off x="1556028" y="1968996"/>
              <a:ext cx="1741289" cy="15805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2" name="Rectangle 2"/>
            <p:cNvSpPr>
              <a:spLocks/>
            </p:cNvSpPr>
            <p:nvPr/>
          </p:nvSpPr>
          <p:spPr bwMode="auto">
            <a:xfrm>
              <a:off x="1734622" y="2236887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" name="Rectangle 3"/>
            <p:cNvSpPr>
              <a:spLocks/>
            </p:cNvSpPr>
            <p:nvPr/>
          </p:nvSpPr>
          <p:spPr bwMode="auto">
            <a:xfrm>
              <a:off x="1734622" y="246459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4" name="Rectangle 4"/>
            <p:cNvSpPr>
              <a:spLocks/>
            </p:cNvSpPr>
            <p:nvPr/>
          </p:nvSpPr>
          <p:spPr bwMode="auto">
            <a:xfrm>
              <a:off x="1931075" y="269230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/>
            </p:cNvSpPr>
            <p:nvPr/>
          </p:nvSpPr>
          <p:spPr bwMode="auto">
            <a:xfrm>
              <a:off x="1931075" y="286643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/>
            </p:cNvSpPr>
            <p:nvPr/>
          </p:nvSpPr>
          <p:spPr bwMode="auto">
            <a:xfrm>
              <a:off x="1734622" y="3234780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/>
            </p:cNvSpPr>
            <p:nvPr/>
          </p:nvSpPr>
          <p:spPr bwMode="auto">
            <a:xfrm>
              <a:off x="1931075" y="3060651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/>
            </p:cNvSpPr>
            <p:nvPr/>
          </p:nvSpPr>
          <p:spPr bwMode="auto">
            <a:xfrm>
              <a:off x="5011817" y="2390924"/>
              <a:ext cx="1741289" cy="113853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29" name="Rectangle 9"/>
            <p:cNvSpPr>
              <a:spLocks/>
            </p:cNvSpPr>
            <p:nvPr/>
          </p:nvSpPr>
          <p:spPr bwMode="auto">
            <a:xfrm>
              <a:off x="5190411" y="2531567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0" name="Rectangle 10"/>
            <p:cNvSpPr>
              <a:spLocks/>
            </p:cNvSpPr>
            <p:nvPr/>
          </p:nvSpPr>
          <p:spPr bwMode="auto">
            <a:xfrm>
              <a:off x="5386864" y="2759274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/>
            </p:cNvSpPr>
            <p:nvPr/>
          </p:nvSpPr>
          <p:spPr bwMode="auto">
            <a:xfrm>
              <a:off x="5386864" y="293340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2" name="Rectangle 12"/>
            <p:cNvSpPr>
              <a:spLocks/>
            </p:cNvSpPr>
            <p:nvPr/>
          </p:nvSpPr>
          <p:spPr bwMode="auto">
            <a:xfrm>
              <a:off x="5190411" y="3301752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3" name="Rectangle 13"/>
            <p:cNvSpPr>
              <a:spLocks/>
            </p:cNvSpPr>
            <p:nvPr/>
          </p:nvSpPr>
          <p:spPr bwMode="auto">
            <a:xfrm>
              <a:off x="5386864" y="3127623"/>
              <a:ext cx="1116211" cy="937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4" name="Rectangle 14"/>
            <p:cNvSpPr>
              <a:spLocks/>
            </p:cNvSpPr>
            <p:nvPr/>
          </p:nvSpPr>
          <p:spPr bwMode="auto">
            <a:xfrm>
              <a:off x="5002887" y="1942207"/>
              <a:ext cx="1741289" cy="2745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5" name="Rectangle 15"/>
            <p:cNvSpPr>
              <a:spLocks/>
            </p:cNvSpPr>
            <p:nvPr/>
          </p:nvSpPr>
          <p:spPr bwMode="auto">
            <a:xfrm>
              <a:off x="5190411" y="2035969"/>
              <a:ext cx="1116211" cy="93762"/>
            </a:xfrm>
            <a:prstGeom prst="rect">
              <a:avLst/>
            </a:prstGeom>
            <a:solidFill>
              <a:srgbClr val="D90B00"/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rot="10800000" flipH="1">
              <a:off x="5871299" y="2207587"/>
              <a:ext cx="0" cy="18584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37" name="AutoShape 17"/>
            <p:cNvSpPr>
              <a:spLocks/>
            </p:cNvSpPr>
            <p:nvPr/>
          </p:nvSpPr>
          <p:spPr bwMode="auto">
            <a:xfrm>
              <a:off x="3708082" y="2411016"/>
              <a:ext cx="892969" cy="669727"/>
            </a:xfrm>
            <a:prstGeom prst="rightArrow">
              <a:avLst>
                <a:gd name="adj1" fmla="val 32000"/>
                <a:gd name="adj2" fmla="val 44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45718" rIns="72000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5139" name="Rectangle 19"/>
            <p:cNvSpPr>
              <a:spLocks/>
            </p:cNvSpPr>
            <p:nvPr/>
          </p:nvSpPr>
          <p:spPr bwMode="auto">
            <a:xfrm>
              <a:off x="5011817" y="1942207"/>
              <a:ext cx="1741289" cy="27458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387054" y="171450"/>
            <a:ext cx="8375946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The Peel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5E36C-69FB-4281-8720-28C2E8A9C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sz="2000" dirty="0"/>
              <a:t>Identify that the </a:t>
            </a:r>
            <a:r>
              <a:rPr lang="en-US" sz="2000" b="1" dirty="0"/>
              <a:t>hard part</a:t>
            </a:r>
            <a:r>
              <a:rPr lang="en-US" sz="2000" dirty="0"/>
              <a:t> is all at the </a:t>
            </a:r>
            <a:r>
              <a:rPr lang="en-US" sz="2000" b="1" dirty="0"/>
              <a:t>beginning </a:t>
            </a:r>
            <a:r>
              <a:rPr lang="en-US" sz="2000" dirty="0"/>
              <a:t>(or end)</a:t>
            </a:r>
          </a:p>
          <a:p>
            <a:pPr lvl="1"/>
            <a:r>
              <a:rPr lang="en-US" sz="2000" dirty="0"/>
              <a:t>You may need to refactor for this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Refactor to extract</a:t>
            </a:r>
            <a:r>
              <a:rPr lang="en-US" sz="2000" dirty="0"/>
              <a:t> all else into a separate </a:t>
            </a:r>
            <a:r>
              <a:rPr lang="en-US" sz="2000" b="1" dirty="0"/>
              <a:t>method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dirty="0"/>
              <a:t>You now have two methods</a:t>
            </a:r>
          </a:p>
          <a:p>
            <a:pPr lvl="1"/>
            <a:r>
              <a:rPr lang="en-US" sz="2000" dirty="0"/>
              <a:t>The original method: small, simple, hard-to-test</a:t>
            </a:r>
          </a:p>
          <a:p>
            <a:pPr lvl="1"/>
            <a:r>
              <a:rPr lang="en-US" sz="2000" dirty="0"/>
              <a:t>Your new method: holds business logic, easy-to-test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000" b="1" dirty="0"/>
              <a:t>Test</a:t>
            </a:r>
            <a:r>
              <a:rPr lang="en-US" sz="2000" dirty="0"/>
              <a:t> the </a:t>
            </a:r>
            <a:r>
              <a:rPr lang="en-US" sz="2000" b="1" dirty="0"/>
              <a:t>easy</a:t>
            </a:r>
            <a:r>
              <a:rPr lang="en-US" sz="2000" dirty="0"/>
              <a:t> thing; ignore the hard thing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7663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2152055" y="1727894"/>
            <a:ext cx="1741289" cy="1379637"/>
          </a:xfrm>
          <a:prstGeom prst="rect">
            <a:avLst/>
          </a:prstGeom>
          <a:gradFill>
            <a:gsLst>
              <a:gs pos="0">
                <a:srgbClr val="808080"/>
              </a:gs>
              <a:gs pos="50000">
                <a:srgbClr val="B2B2B2"/>
              </a:gs>
              <a:gs pos="100000">
                <a:schemeClr val="accent5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5">
                <a:satMod val="300000"/>
              </a:schemeClr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2527102" y="2424410"/>
            <a:ext cx="1116211" cy="93762"/>
          </a:xfrm>
          <a:prstGeom prst="rect">
            <a:avLst/>
          </a:prstGeom>
          <a:solidFill>
            <a:srgbClr val="D90B00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2330648" y="2022574"/>
            <a:ext cx="1116211" cy="93762"/>
          </a:xfrm>
          <a:prstGeom prst="rect">
            <a:avLst/>
          </a:prstGeom>
          <a:solidFill>
            <a:srgbClr val="66B132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2527102" y="2250281"/>
            <a:ext cx="1116211" cy="93762"/>
          </a:xfrm>
          <a:prstGeom prst="rect">
            <a:avLst/>
          </a:prstGeom>
          <a:solidFill>
            <a:srgbClr val="66B132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2330648" y="1848445"/>
            <a:ext cx="1116211" cy="93762"/>
          </a:xfrm>
          <a:prstGeom prst="rect">
            <a:avLst/>
          </a:prstGeom>
          <a:solidFill>
            <a:srgbClr val="66B132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Rectangle 6"/>
          <p:cNvSpPr>
            <a:spLocks/>
          </p:cNvSpPr>
          <p:nvPr/>
        </p:nvSpPr>
        <p:spPr bwMode="auto">
          <a:xfrm>
            <a:off x="2330648" y="2792760"/>
            <a:ext cx="1116211" cy="93762"/>
          </a:xfrm>
          <a:prstGeom prst="rect">
            <a:avLst/>
          </a:prstGeom>
          <a:solidFill>
            <a:srgbClr val="66B132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2527102" y="2618631"/>
            <a:ext cx="1116211" cy="93762"/>
          </a:xfrm>
          <a:prstGeom prst="rect">
            <a:avLst/>
          </a:prstGeom>
          <a:solidFill>
            <a:srgbClr val="66B132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3982641" y="1968996"/>
            <a:ext cx="892969" cy="669727"/>
          </a:xfrm>
          <a:prstGeom prst="rightArrow">
            <a:avLst>
              <a:gd name="adj1" fmla="val 32000"/>
              <a:gd name="adj2" fmla="val 44000"/>
            </a:avLst>
          </a:prstGeom>
          <a:gradFill>
            <a:gsLst>
              <a:gs pos="0">
                <a:srgbClr val="808080"/>
              </a:gs>
              <a:gs pos="50000">
                <a:srgbClr val="B2B2B2"/>
              </a:gs>
              <a:gs pos="100000">
                <a:schemeClr val="accent5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5">
                <a:satMod val="300000"/>
              </a:schemeClr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0" name="Rectangle 10"/>
          <p:cNvSpPr>
            <a:spLocks/>
          </p:cNvSpPr>
          <p:nvPr/>
        </p:nvSpPr>
        <p:spPr bwMode="auto">
          <a:xfrm>
            <a:off x="4929188" y="1727894"/>
            <a:ext cx="1741289" cy="1379637"/>
          </a:xfrm>
          <a:prstGeom prst="rect">
            <a:avLst/>
          </a:prstGeom>
          <a:gradFill>
            <a:gsLst>
              <a:gs pos="0">
                <a:srgbClr val="808080"/>
              </a:gs>
              <a:gs pos="50000">
                <a:srgbClr val="B2B2B2"/>
              </a:gs>
              <a:gs pos="100000">
                <a:schemeClr val="accent5">
                  <a:tint val="95500"/>
                  <a:shade val="100000"/>
                  <a:satMod val="155000"/>
                </a:schemeClr>
              </a:gs>
            </a:gsLst>
            <a:lin ang="16200000" scaled="0"/>
          </a:gradFill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5">
                <a:satMod val="300000"/>
              </a:schemeClr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72000" tIns="45718" rIns="7200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5107781" y="2022574"/>
            <a:ext cx="1116211" cy="93762"/>
          </a:xfrm>
          <a:prstGeom prst="rect">
            <a:avLst/>
          </a:prstGeom>
          <a:solidFill>
            <a:srgbClr val="66B132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304234" y="2250281"/>
            <a:ext cx="1116211" cy="93762"/>
          </a:xfrm>
          <a:prstGeom prst="rect">
            <a:avLst/>
          </a:prstGeom>
          <a:solidFill>
            <a:srgbClr val="66B132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107781" y="1848445"/>
            <a:ext cx="1116211" cy="93762"/>
          </a:xfrm>
          <a:prstGeom prst="rect">
            <a:avLst/>
          </a:prstGeom>
          <a:solidFill>
            <a:srgbClr val="66B132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107781" y="2792760"/>
            <a:ext cx="1116211" cy="93762"/>
          </a:xfrm>
          <a:prstGeom prst="rect">
            <a:avLst/>
          </a:prstGeom>
          <a:solidFill>
            <a:srgbClr val="66B132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304234" y="2618631"/>
            <a:ext cx="1116211" cy="93762"/>
          </a:xfrm>
          <a:prstGeom prst="rect">
            <a:avLst/>
          </a:prstGeom>
          <a:solidFill>
            <a:srgbClr val="66B132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304234" y="2424410"/>
            <a:ext cx="1116211" cy="93762"/>
          </a:xfrm>
          <a:prstGeom prst="rect">
            <a:avLst/>
          </a:prstGeom>
          <a:solidFill>
            <a:srgbClr val="66B132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rot="10800000" flipH="1">
            <a:off x="6506394" y="2466268"/>
            <a:ext cx="714375" cy="837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8" name="Rectangle 18"/>
          <p:cNvSpPr>
            <a:spLocks/>
          </p:cNvSpPr>
          <p:nvPr/>
        </p:nvSpPr>
        <p:spPr bwMode="auto">
          <a:xfrm>
            <a:off x="7197329" y="2337346"/>
            <a:ext cx="1392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6280" bIns="0">
            <a:spAutoFit/>
          </a:bodyPr>
          <a:lstStyle/>
          <a:p>
            <a:pPr marL="35873"/>
            <a:r>
              <a:rPr lang="en-US">
                <a:solidFill>
                  <a:schemeClr val="tx1"/>
                </a:solidFill>
                <a:cs typeface="Arial" charset="0"/>
              </a:rPr>
              <a:t>return sample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7177236" y="2344881"/>
            <a:ext cx="66973" cy="282122"/>
          </a:xfrm>
          <a:prstGeom prst="line">
            <a:avLst/>
          </a:prstGeom>
          <a:noFill/>
          <a:ln w="508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054" y="171450"/>
            <a:ext cx="8412459" cy="498598"/>
          </a:xfrm>
        </p:spPr>
        <p:txBody>
          <a:bodyPr/>
          <a:lstStyle/>
          <a:p>
            <a:r>
              <a:rPr lang="en-US" dirty="0"/>
              <a:t>The Slice</a:t>
            </a:r>
          </a:p>
        </p:txBody>
      </p:sp>
    </p:spTree>
    <p:extLst>
      <p:ext uri="{BB962C8B-B14F-4D97-AF65-F5344CB8AC3E}">
        <p14:creationId xmlns:p14="http://schemas.microsoft.com/office/powerpoint/2010/main" val="34525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utoUpdateAnimBg="0"/>
      <p:bldP spid="102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008000"/>
                </a:solidFill>
              </a:rPr>
              <a:t>EASY</a:t>
            </a:r>
            <a:r>
              <a:rPr lang="en-US" sz="8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2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CE9835-8E77-468E-8F2B-312CE31C8E4A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4847E-4883-42DE-B419-A8C7B859AC8B}"/>
              </a:ext>
            </a:extLst>
          </p:cNvPr>
          <p:cNvSpPr/>
          <p:nvPr/>
        </p:nvSpPr>
        <p:spPr>
          <a:xfrm>
            <a:off x="1911926" y="2914163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#ifdef TESTING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CB82-1EEA-4F60-8324-5D96599EDCE4}"/>
              </a:ext>
            </a:extLst>
          </p:cNvPr>
          <p:cNvSpPr txBox="1"/>
          <p:nvPr/>
        </p:nvSpPr>
        <p:spPr>
          <a:xfrm>
            <a:off x="640231" y="1640649"/>
            <a:ext cx="5650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TESTING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547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97B6E4-ADBF-4F22-A316-9DB249106CCD}"/>
              </a:ext>
            </a:extLst>
          </p:cNvPr>
          <p:cNvSpPr/>
          <p:nvPr/>
        </p:nvSpPr>
        <p:spPr>
          <a:xfrm>
            <a:off x="1584877" y="3032351"/>
            <a:ext cx="1286791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C18D2-2305-48D2-82AC-5EADBEFAA1E8}"/>
              </a:ext>
            </a:extLst>
          </p:cNvPr>
          <p:cNvSpPr/>
          <p:nvPr/>
        </p:nvSpPr>
        <p:spPr>
          <a:xfrm>
            <a:off x="2456032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passIn(seed)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CE0F-5D58-4AD4-A8D7-CDD6F70AB3C5}"/>
              </a:ext>
            </a:extLst>
          </p:cNvPr>
          <p:cNvSpPr txBox="1"/>
          <p:nvPr/>
        </p:nvSpPr>
        <p:spPr>
          <a:xfrm>
            <a:off x="422823" y="1513751"/>
            <a:ext cx="3640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seed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(seed);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CC6C2C-F979-4877-A19C-420011D0DB70}"/>
              </a:ext>
            </a:extLst>
          </p:cNvPr>
          <p:cNvSpPr/>
          <p:nvPr/>
        </p:nvSpPr>
        <p:spPr>
          <a:xfrm>
            <a:off x="1678574" y="2053654"/>
            <a:ext cx="558306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34839-E434-410F-A8DE-152B8AF75E82}"/>
              </a:ext>
            </a:extLst>
          </p:cNvPr>
          <p:cNvSpPr/>
          <p:nvPr/>
        </p:nvSpPr>
        <p:spPr>
          <a:xfrm>
            <a:off x="2389280" y="2294050"/>
            <a:ext cx="48238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F1306B-8ADB-4F94-8CF9-0F0244015F24}"/>
              </a:ext>
            </a:extLst>
          </p:cNvPr>
          <p:cNvSpPr/>
          <p:nvPr/>
        </p:nvSpPr>
        <p:spPr>
          <a:xfrm>
            <a:off x="1463541" y="3032351"/>
            <a:ext cx="1166304" cy="239842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passIn(rand)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3135086" y="2798200"/>
            <a:ext cx="1436914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3485720" y="299838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Test This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A7A72-FF4E-4D9D-89A0-8C0F1FB62CB5}"/>
              </a:ext>
            </a:extLst>
          </p:cNvPr>
          <p:cNvSpPr txBox="1"/>
          <p:nvPr/>
        </p:nvSpPr>
        <p:spPr>
          <a:xfrm>
            <a:off x="299071" y="1520927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time(0)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BA6E7-D267-4EAB-A8AD-F6F1A3CC06AA}"/>
              </a:ext>
            </a:extLst>
          </p:cNvPr>
          <p:cNvSpPr/>
          <p:nvPr/>
        </p:nvSpPr>
        <p:spPr>
          <a:xfrm>
            <a:off x="1583194" y="2053654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601701-A956-442C-9576-76FDFE8D042A}"/>
              </a:ext>
            </a:extLst>
          </p:cNvPr>
          <p:cNvSpPr txBox="1"/>
          <p:nvPr/>
        </p:nvSpPr>
        <p:spPr>
          <a:xfrm>
            <a:off x="1290816" y="501661"/>
            <a:ext cx="627360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time(0);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10 + 1);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 with global seed in function"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getRandomSeed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500;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CHECK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3200"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868680" cy="86868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Static seed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9EF38A-10E2-4DB0-9971-16AE526AA4DF}"/>
              </a:ext>
            </a:extLst>
          </p:cNvPr>
          <p:cNvSpPr/>
          <p:nvPr/>
        </p:nvSpPr>
        <p:spPr>
          <a:xfrm rot="10800000">
            <a:off x="4857088" y="3748866"/>
            <a:ext cx="1917088" cy="708145"/>
          </a:xfrm>
          <a:prstGeom prst="rightArrow">
            <a:avLst/>
          </a:prstGeom>
          <a:solidFill>
            <a:srgbClr val="FFFF00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F0002-4446-4595-8BD1-A4149022A8D7}"/>
              </a:ext>
            </a:extLst>
          </p:cNvPr>
          <p:cNvSpPr txBox="1"/>
          <p:nvPr/>
        </p:nvSpPr>
        <p:spPr>
          <a:xfrm>
            <a:off x="5207722" y="394905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Fake occurs here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EA554F-64F4-4CE9-B9C2-CCFF84128799}"/>
              </a:ext>
            </a:extLst>
          </p:cNvPr>
          <p:cNvSpPr/>
          <p:nvPr/>
        </p:nvSpPr>
        <p:spPr>
          <a:xfrm>
            <a:off x="1911926" y="2173575"/>
            <a:ext cx="869059" cy="239842"/>
          </a:xfrm>
          <a:prstGeom prst="rect">
            <a:avLst/>
          </a:prstGeom>
          <a:solidFill>
            <a:srgbClr val="C20003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25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88C01D-481C-4DF0-B443-42A9B792F8C5}"/>
              </a:ext>
            </a:extLst>
          </p:cNvPr>
          <p:cNvSpPr/>
          <p:nvPr/>
        </p:nvSpPr>
        <p:spPr>
          <a:xfrm>
            <a:off x="1594884" y="1275907"/>
            <a:ext cx="3817088" cy="17969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accent4"/>
                </a:solidFill>
              </a:rPr>
              <a:t>TODO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9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26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88C01D-481C-4DF0-B443-42A9B792F8C5}"/>
              </a:ext>
            </a:extLst>
          </p:cNvPr>
          <p:cNvSpPr/>
          <p:nvPr/>
        </p:nvSpPr>
        <p:spPr>
          <a:xfrm>
            <a:off x="1594884" y="1275907"/>
            <a:ext cx="3817088" cy="17969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accent4"/>
                </a:solidFill>
              </a:rPr>
              <a:t>TODO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78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27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88C01D-481C-4DF0-B443-42A9B792F8C5}"/>
              </a:ext>
            </a:extLst>
          </p:cNvPr>
          <p:cNvSpPr/>
          <p:nvPr/>
        </p:nvSpPr>
        <p:spPr>
          <a:xfrm>
            <a:off x="1594884" y="1275907"/>
            <a:ext cx="3817088" cy="17969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accent4"/>
                </a:solidFill>
              </a:rPr>
              <a:t>TODO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90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7803-0A7D-4F87-A603-1A61210A7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28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9BD477-821B-4F52-9F58-42BD13E3E893}"/>
              </a:ext>
            </a:extLst>
          </p:cNvPr>
          <p:cNvSpPr txBox="1">
            <a:spLocks/>
          </p:cNvSpPr>
          <p:nvPr/>
        </p:nvSpPr>
        <p:spPr>
          <a:xfrm>
            <a:off x="2039007" y="3415664"/>
            <a:ext cx="4648200" cy="133678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8000" dirty="0">
              <a:solidFill>
                <a:schemeClr val="dk2"/>
              </a:solidFill>
              <a:latin typeface="Dosis ExtraLight"/>
              <a:sym typeface="Dosis Extra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88C01D-481C-4DF0-B443-42A9B792F8C5}"/>
              </a:ext>
            </a:extLst>
          </p:cNvPr>
          <p:cNvSpPr/>
          <p:nvPr/>
        </p:nvSpPr>
        <p:spPr>
          <a:xfrm>
            <a:off x="1594884" y="1275907"/>
            <a:ext cx="3817088" cy="17969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accent4"/>
                </a:solidFill>
              </a:rPr>
              <a:t>TODO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25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1D86-8316-4DF9-A20F-7F31D03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D83A-4DB0-4213-A281-FCD269E12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https://github.com/claremacrae/talks/blob/main/Workshop_Testing_Legacy_Code_Effectively_with_Approval_Tests.md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B2E5-26E6-4D77-AE9B-86C2B37F8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DDAFAE-AE47-4435-8FBF-F90A19FEE1C7}"/>
              </a:ext>
            </a:extLst>
          </p:cNvPr>
          <p:cNvSpPr/>
          <p:nvPr/>
        </p:nvSpPr>
        <p:spPr>
          <a:xfrm>
            <a:off x="3009014" y="3120099"/>
            <a:ext cx="3817088" cy="17969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accent4"/>
                </a:solidFill>
              </a:rPr>
              <a:t>TODO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/>
              <a:t>NON-FUNCTIONAL</a:t>
            </a:r>
            <a:br>
              <a:rPr lang="en-US" sz="8000" dirty="0"/>
            </a:br>
            <a:r>
              <a:rPr lang="en-US" sz="8000" dirty="0"/>
              <a:t>is </a:t>
            </a:r>
            <a:r>
              <a:rPr lang="en-US" sz="8000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307334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667B-0846-4EA9-BCCE-477508ED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Training</a:t>
            </a:r>
            <a:endParaRPr lang="en-US" dirty="0"/>
          </a:p>
        </p:txBody>
      </p:sp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Run over several days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Option to review your testing challenges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73F5E-C41A-4026-AFC6-0C5658D7D37B}"/>
              </a:ext>
            </a:extLst>
          </p:cNvPr>
          <p:cNvSpPr/>
          <p:nvPr/>
        </p:nvSpPr>
        <p:spPr>
          <a:xfrm>
            <a:off x="1754372" y="3053923"/>
            <a:ext cx="3817088" cy="17969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accent4"/>
                </a:solidFill>
              </a:rPr>
              <a:t>TODO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Reduce To Functional</a:t>
            </a:r>
          </a:p>
        </p:txBody>
      </p:sp>
      <p:sp>
        <p:nvSpPr>
          <p:cNvPr id="5" name="Diamond 4"/>
          <p:cNvSpPr/>
          <p:nvPr/>
        </p:nvSpPr>
        <p:spPr>
          <a:xfrm>
            <a:off x="876300" y="1581150"/>
            <a:ext cx="1905000" cy="762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Functional?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1705841"/>
            <a:ext cx="1066800" cy="484909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81100" y="3486150"/>
            <a:ext cx="1295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to</a:t>
            </a:r>
          </a:p>
          <a:p>
            <a:pPr algn="ctr"/>
            <a:r>
              <a:rPr lang="en-US" dirty="0"/>
              <a:t>Functional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2781300" y="1948296"/>
            <a:ext cx="190500" cy="13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1"/>
            <a:endCxn id="5" idx="1"/>
          </p:cNvCxnSpPr>
          <p:nvPr/>
        </p:nvCxnSpPr>
        <p:spPr>
          <a:xfrm rot="10800000">
            <a:off x="876300" y="1962150"/>
            <a:ext cx="304800" cy="1828800"/>
          </a:xfrm>
          <a:prstGeom prst="bentConnector3">
            <a:avLst>
              <a:gd name="adj1" fmla="val 17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6302" y="16573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5000" y="2266950"/>
            <a:ext cx="36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53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95600" y="771818"/>
            <a:ext cx="6172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System Configuration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5800" y="13525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19200" y="9715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18374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15049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12001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0" y="1276350"/>
            <a:ext cx="14478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Easy Capture of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CFD8B-9F7C-42E1-AD6E-7C9FEF4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41" y="4566528"/>
            <a:ext cx="447269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SystemConfiguration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ending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startingConfig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D22C9-0B1C-4A3D-9CF7-F06A640E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 tests, as in life, the starting conditions make all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53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C58EF-746F-44FF-97C4-4E59829C90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93009D-99AD-4F8B-B447-7E13C6333BBA}"/>
              </a:ext>
            </a:extLst>
          </p:cNvPr>
          <p:cNvSpPr/>
          <p:nvPr/>
        </p:nvSpPr>
        <p:spPr>
          <a:xfrm>
            <a:off x="893378" y="355862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BD9A7-CC3C-4C6A-B1BB-A8215232C720}"/>
              </a:ext>
            </a:extLst>
          </p:cNvPr>
          <p:cNvSpPr/>
          <p:nvPr/>
        </p:nvSpPr>
        <p:spPr>
          <a:xfrm>
            <a:off x="1157449" y="765765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3ABAA-0535-48BE-934A-1EA177851F0F}"/>
              </a:ext>
            </a:extLst>
          </p:cNvPr>
          <p:cNvSpPr txBox="1"/>
          <p:nvPr/>
        </p:nvSpPr>
        <p:spPr>
          <a:xfrm>
            <a:off x="846082" y="1885118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In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C744C-B9A0-4A02-80EB-F5C5D1DC379D}"/>
              </a:ext>
            </a:extLst>
          </p:cNvPr>
          <p:cNvSpPr/>
          <p:nvPr/>
        </p:nvSpPr>
        <p:spPr>
          <a:xfrm>
            <a:off x="4850528" y="355862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981B4-8EB1-43C0-B26E-7B1E0B1C0CE0}"/>
              </a:ext>
            </a:extLst>
          </p:cNvPr>
          <p:cNvSpPr/>
          <p:nvPr/>
        </p:nvSpPr>
        <p:spPr>
          <a:xfrm>
            <a:off x="5114599" y="765765"/>
            <a:ext cx="764629" cy="3626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EC7C5-FC06-4A30-B28D-1AEBCF4DFE2E}"/>
              </a:ext>
            </a:extLst>
          </p:cNvPr>
          <p:cNvSpPr txBox="1"/>
          <p:nvPr/>
        </p:nvSpPr>
        <p:spPr>
          <a:xfrm>
            <a:off x="4803232" y="1885118"/>
            <a:ext cx="184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#ifdef in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A5753-02A3-4D76-814F-6DFADA29FE59}"/>
              </a:ext>
            </a:extLst>
          </p:cNvPr>
          <p:cNvSpPr/>
          <p:nvPr/>
        </p:nvSpPr>
        <p:spPr>
          <a:xfrm>
            <a:off x="893378" y="2942893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A0D6B-6884-439E-8C7D-F2040953A5FC}"/>
              </a:ext>
            </a:extLst>
          </p:cNvPr>
          <p:cNvSpPr/>
          <p:nvPr/>
        </p:nvSpPr>
        <p:spPr>
          <a:xfrm>
            <a:off x="2271546" y="3352796"/>
            <a:ext cx="76462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DC2C6-9ED1-43D3-99A5-6C7284EBC5D0}"/>
              </a:ext>
            </a:extLst>
          </p:cNvPr>
          <p:cNvSpPr txBox="1"/>
          <p:nvPr/>
        </p:nvSpPr>
        <p:spPr>
          <a:xfrm>
            <a:off x="846082" y="4472149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In separate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ED72-960E-4132-A5AC-F99571774D64}"/>
              </a:ext>
            </a:extLst>
          </p:cNvPr>
          <p:cNvSpPr/>
          <p:nvPr/>
        </p:nvSpPr>
        <p:spPr>
          <a:xfrm>
            <a:off x="4850528" y="2942894"/>
            <a:ext cx="1292773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05993-ED5F-4F8F-82A9-26D6D2F34C14}"/>
              </a:ext>
            </a:extLst>
          </p:cNvPr>
          <p:cNvSpPr txBox="1"/>
          <p:nvPr/>
        </p:nvSpPr>
        <p:spPr>
          <a:xfrm>
            <a:off x="4803232" y="4472150"/>
            <a:ext cx="194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In test 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82C35-B4CB-4CB7-AF4E-574F25F5A7E5}"/>
              </a:ext>
            </a:extLst>
          </p:cNvPr>
          <p:cNvSpPr/>
          <p:nvPr/>
        </p:nvSpPr>
        <p:spPr>
          <a:xfrm>
            <a:off x="6424453" y="2942893"/>
            <a:ext cx="825062" cy="129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2D052-B1B3-44CE-99F4-F154A27A34D2}"/>
              </a:ext>
            </a:extLst>
          </p:cNvPr>
          <p:cNvSpPr/>
          <p:nvPr/>
        </p:nvSpPr>
        <p:spPr>
          <a:xfrm>
            <a:off x="6506564" y="3355774"/>
            <a:ext cx="660839" cy="36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19600" y="771818"/>
            <a:ext cx="4648200" cy="3628732"/>
          </a:xfrm>
        </p:spPr>
        <p:txBody>
          <a:bodyPr>
            <a:noAutofit/>
          </a:bodyPr>
          <a:lstStyle/>
          <a:p>
            <a:pPr algn="r"/>
            <a:br>
              <a:rPr lang="en-US" sz="8000" dirty="0"/>
            </a:br>
            <a:r>
              <a:rPr lang="en-US" sz="8000" dirty="0"/>
              <a:t> Logging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95400" y="2647950"/>
            <a:ext cx="1066800" cy="484909"/>
          </a:xfrm>
          <a:prstGeom prst="roundRect">
            <a:avLst/>
          </a:prstGeom>
          <a:solidFill>
            <a:srgbClr val="C2000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226695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3132859"/>
            <a:ext cx="0" cy="353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280035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8400" y="2495550"/>
            <a:ext cx="40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95600" y="2571750"/>
            <a:ext cx="1143000" cy="1600200"/>
          </a:xfrm>
          <a:prstGeom prst="round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Capture of behavior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30DAD-BFF9-4563-B4E8-6110676B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68" y="4566528"/>
            <a:ext cx="22124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Logs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eventLogs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start();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2F3D3-01CE-469C-A090-0A6211D6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99" y="238418"/>
            <a:ext cx="10999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080"/>
                </a:solidFill>
                <a:latin typeface="JetBrains Mono"/>
              </a:rPr>
              <a:t>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5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C1A9-57BA-4ED9-B97B-6BF3DB55D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7AF3132-15AC-4D72-B873-4995D752EE70}"/>
              </a:ext>
            </a:extLst>
          </p:cNvPr>
          <p:cNvSpPr txBox="1">
            <a:spLocks/>
          </p:cNvSpPr>
          <p:nvPr/>
        </p:nvSpPr>
        <p:spPr>
          <a:xfrm>
            <a:off x="2435902" y="2713216"/>
            <a:ext cx="4460198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+Logging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2C1881D-AFD9-40B7-801E-F99E48ABEAFE}"/>
              </a:ext>
            </a:extLst>
          </p:cNvPr>
          <p:cNvSpPr txBox="1">
            <a:spLocks/>
          </p:cNvSpPr>
          <p:nvPr/>
        </p:nvSpPr>
        <p:spPr>
          <a:xfrm>
            <a:off x="1593956" y="2713216"/>
            <a:ext cx="1229192" cy="187470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8000" dirty="0"/>
              <a:t> </a:t>
            </a:r>
            <a:r>
              <a:rPr lang="en-US" sz="8000" dirty="0">
                <a:solidFill>
                  <a:schemeClr val="dk2"/>
                </a:solidFill>
                <a:latin typeface="Dosis ExtraLight"/>
                <a:sym typeface="Dosis ExtraLigh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64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780</Words>
  <Application>Microsoft Office PowerPoint</Application>
  <PresentationFormat>On-screen Show (16:9)</PresentationFormat>
  <Paragraphs>185</Paragraphs>
  <Slides>30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Consolas</vt:lpstr>
      <vt:lpstr>Dosis</vt:lpstr>
      <vt:lpstr>Dosis ExtraLight</vt:lpstr>
      <vt:lpstr>JetBrains Mono</vt:lpstr>
      <vt:lpstr>Titillium Web Light</vt:lpstr>
      <vt:lpstr>Trebuchet MS</vt:lpstr>
      <vt:lpstr>Zapf Dingbats</vt:lpstr>
      <vt:lpstr>Mowbray template</vt:lpstr>
      <vt:lpstr>Functional Harness</vt:lpstr>
      <vt:lpstr>FUNCTIONAL is EASY </vt:lpstr>
      <vt:lpstr>NON-FUNCTIONAL is HARD</vt:lpstr>
      <vt:lpstr>Reduce To Functional</vt:lpstr>
      <vt:lpstr>  System Configuration</vt:lpstr>
      <vt:lpstr>PowerPoint Presentation</vt:lpstr>
      <vt:lpstr>PowerPoint Presentation</vt:lpstr>
      <vt:lpstr>  Logging</vt:lpstr>
      <vt:lpstr>PowerPoint Presentation</vt:lpstr>
      <vt:lpstr>PowerPoint Presentation</vt:lpstr>
      <vt:lpstr>PowerPoint Presentation</vt:lpstr>
      <vt:lpstr>  Files (name &amp; size is usually enough)</vt:lpstr>
      <vt:lpstr>  Databases</vt:lpstr>
      <vt:lpstr>PowerPoint Presentation</vt:lpstr>
      <vt:lpstr>PowerPoint Presentation</vt:lpstr>
      <vt:lpstr>The Hard Parts</vt:lpstr>
      <vt:lpstr>PowerPoint Presentation</vt:lpstr>
      <vt:lpstr>PowerPoint Presentation</vt:lpstr>
      <vt:lpstr>The 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Resources</vt:lpstr>
      <vt:lpstr>Future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141</cp:revision>
  <dcterms:modified xsi:type="dcterms:W3CDTF">2020-07-21T15:55:15Z</dcterms:modified>
</cp:coreProperties>
</file>