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87" r:id="rId2"/>
    <p:sldId id="930" r:id="rId3"/>
    <p:sldId id="931" r:id="rId4"/>
    <p:sldId id="932" r:id="rId5"/>
    <p:sldId id="933" r:id="rId6"/>
    <p:sldId id="934" r:id="rId7"/>
    <p:sldId id="935" r:id="rId8"/>
    <p:sldId id="936" r:id="rId9"/>
    <p:sldId id="937" r:id="rId10"/>
    <p:sldId id="938" r:id="rId11"/>
    <p:sldId id="939" r:id="rId12"/>
    <p:sldId id="940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62F2B2-2E5F-A647-B698-D80317EE50F9}">
          <p14:sldIdLst>
            <p14:sldId id="287"/>
            <p14:sldId id="930"/>
            <p14:sldId id="931"/>
            <p14:sldId id="932"/>
            <p14:sldId id="933"/>
            <p14:sldId id="934"/>
            <p14:sldId id="935"/>
            <p14:sldId id="936"/>
          </p14:sldIdLst>
        </p14:section>
        <p14:section name="Inconsistent" id="{4998BBC6-F412-4C81-8B14-96AB1D1ACCD3}">
          <p14:sldIdLst>
            <p14:sldId id="937"/>
            <p14:sldId id="938"/>
            <p14:sldId id="939"/>
            <p14:sldId id="9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0003"/>
    <a:srgbClr val="A10B0D"/>
    <a:srgbClr val="80BFB7"/>
    <a:srgbClr val="0B87A1"/>
    <a:srgbClr val="D3EBD5"/>
    <a:srgbClr val="399EB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/>
    <p:restoredTop sz="85259" autoAdjust="0"/>
  </p:normalViewPr>
  <p:slideViewPr>
    <p:cSldViewPr snapToGrid="0" snapToObjects="1" showGuides="1">
      <p:cViewPr varScale="1">
        <p:scale>
          <a:sx n="137" d="100"/>
          <a:sy n="137" d="100"/>
        </p:scale>
        <p:origin x="942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Edit is localised</a:t>
            </a:r>
          </a:p>
          <a:p>
            <a:r>
              <a:rPr lang="en-GB" dirty="0"/>
              <a:t>Pro: Convenient Intermediate step on way to better code</a:t>
            </a:r>
          </a:p>
          <a:p>
            <a:r>
              <a:rPr lang="en-GB" dirty="0"/>
              <a:t>Con: Requires code to be built twice – once for prod and once for testing</a:t>
            </a:r>
          </a:p>
          <a:p>
            <a:r>
              <a:rPr lang="en-GB" dirty="0"/>
              <a:t>Con: Risky – hack may get built in to production code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Easier to understand</a:t>
            </a:r>
          </a:p>
          <a:p>
            <a:r>
              <a:rPr lang="en-GB" dirty="0"/>
              <a:t>Pro: Less global state</a:t>
            </a:r>
          </a:p>
          <a:p>
            <a:r>
              <a:rPr lang="en-GB" dirty="0"/>
              <a:t>Pro: Standard refactoring</a:t>
            </a:r>
          </a:p>
          <a:p>
            <a:r>
              <a:rPr lang="en-GB" dirty="0"/>
              <a:t>Con: Tests don’t show intention, only results, as seed does not correlate with result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573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Easier to understand</a:t>
            </a:r>
          </a:p>
          <a:p>
            <a:r>
              <a:rPr lang="en-GB" dirty="0"/>
              <a:t>Pro: Less global state</a:t>
            </a:r>
          </a:p>
          <a:p>
            <a:r>
              <a:rPr lang="en-GB" dirty="0"/>
              <a:t>Pro: Standard refactoring</a:t>
            </a:r>
          </a:p>
          <a:p>
            <a:r>
              <a:rPr lang="en-GB" dirty="0"/>
              <a:t>Pro: Tests show intention, as random does correlate with result</a:t>
            </a:r>
          </a:p>
          <a:p>
            <a:r>
              <a:rPr lang="en-GB" dirty="0"/>
              <a:t>Con: Can be harder to understand the code enough to </a:t>
            </a:r>
            <a:r>
              <a:rPr lang="en-GB"/>
              <a:t>make this cut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508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All the test code is in test code</a:t>
            </a:r>
          </a:p>
          <a:p>
            <a:r>
              <a:rPr lang="en-GB" dirty="0"/>
              <a:t>Pro: This could affect every random number in your entire code</a:t>
            </a:r>
          </a:p>
          <a:p>
            <a:r>
              <a:rPr lang="en-GB" dirty="0"/>
              <a:t>Con: The tests are still not showing intention</a:t>
            </a:r>
          </a:p>
          <a:p>
            <a:r>
              <a:rPr lang="en-GB" dirty="0"/>
              <a:t>Con: Messier code (need to spot the reference on return value</a:t>
            </a:r>
          </a:p>
        </p:txBody>
      </p:sp>
    </p:spTree>
    <p:extLst>
      <p:ext uri="{BB962C8B-B14F-4D97-AF65-F5344CB8AC3E}">
        <p14:creationId xmlns:p14="http://schemas.microsoft.com/office/powerpoint/2010/main" val="154409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7/20/2020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7/20/2020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-377199" y="1924115"/>
            <a:ext cx="8256028" cy="638423"/>
          </a:xfrm>
          <a:noFill/>
          <a:ln>
            <a:noFill/>
          </a:ln>
        </p:spPr>
        <p:txBody>
          <a:bodyPr>
            <a:normAutofit/>
          </a:bodyPr>
          <a:lstStyle>
            <a:lvl1pPr algn="r">
              <a:defRPr sz="3200" b="0" i="0" cap="none" spc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/>
                <a:latin typeface="Trebuchet MS"/>
                <a:cs typeface="Trebuchet M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96612" y="2564010"/>
            <a:ext cx="6400800" cy="552372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0414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59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7/20/2020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0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7658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2" r:id="rId2"/>
    <p:sldLayoutId id="2147483664" r:id="rId3"/>
    <p:sldLayoutId id="2147483665" r:id="rId4"/>
    <p:sldLayoutId id="214748366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 Harness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Retrospective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passIn(seed)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ACE0F-5D58-4AD4-A8D7-CDD6F70AB3C5}"/>
              </a:ext>
            </a:extLst>
          </p:cNvPr>
          <p:cNvSpPr txBox="1"/>
          <p:nvPr/>
        </p:nvSpPr>
        <p:spPr>
          <a:xfrm>
            <a:off x="422823" y="1513751"/>
            <a:ext cx="364041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seed = time(0);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(seed);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3135086" y="2798200"/>
            <a:ext cx="1436914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3485720" y="299838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Test This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97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passIn(rand)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3135086" y="2798200"/>
            <a:ext cx="1436914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3485720" y="299838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Test This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FA7A72-FF4E-4D9D-89A0-8C0F1FB62CB5}"/>
              </a:ext>
            </a:extLst>
          </p:cNvPr>
          <p:cNvSpPr txBox="1"/>
          <p:nvPr/>
        </p:nvSpPr>
        <p:spPr>
          <a:xfrm>
            <a:off x="299071" y="1520927"/>
            <a:ext cx="4572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(time(0));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(rand());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431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6601701-A956-442C-9576-76FDFE8D042A}"/>
              </a:ext>
            </a:extLst>
          </p:cNvPr>
          <p:cNvSpPr txBox="1"/>
          <p:nvPr/>
        </p:nvSpPr>
        <p:spPr>
          <a:xfrm>
            <a:off x="1290816" y="501661"/>
            <a:ext cx="6273609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time(0);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TEST_CASE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"Test with global seed in function"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 500;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CHECK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== 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3200"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4.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Static seed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4857088" y="3748866"/>
            <a:ext cx="1917088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5207722" y="3949051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Fake occurs here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15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/>
              <a:t>FUNCTIONAL</a:t>
            </a:r>
            <a:br>
              <a:rPr lang="en-US" sz="8000" dirty="0"/>
            </a:br>
            <a:r>
              <a:rPr lang="en-US" sz="8000" dirty="0"/>
              <a:t>is </a:t>
            </a:r>
            <a:r>
              <a:rPr lang="en-US" sz="8000" dirty="0">
                <a:solidFill>
                  <a:srgbClr val="008000"/>
                </a:solidFill>
              </a:rPr>
              <a:t>EASY</a:t>
            </a:r>
            <a:r>
              <a:rPr lang="en-US" sz="8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922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/>
              <a:t>NON-FUNCTIONAL</a:t>
            </a:r>
            <a:br>
              <a:rPr lang="en-US" sz="8000" dirty="0"/>
            </a:br>
            <a:r>
              <a:rPr lang="en-US" sz="8000" dirty="0"/>
              <a:t>is </a:t>
            </a:r>
            <a:r>
              <a:rPr lang="en-US" sz="8000" dirty="0">
                <a:solidFill>
                  <a:srgbClr val="FF0000"/>
                </a:solidFill>
              </a:rPr>
              <a:t>HARD</a:t>
            </a:r>
          </a:p>
        </p:txBody>
      </p:sp>
    </p:spTree>
    <p:extLst>
      <p:ext uri="{BB962C8B-B14F-4D97-AF65-F5344CB8AC3E}">
        <p14:creationId xmlns:p14="http://schemas.microsoft.com/office/powerpoint/2010/main" val="130733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r>
              <a:rPr lang="en-US" sz="8000" dirty="0"/>
              <a:t>Reduce To Functional</a:t>
            </a:r>
          </a:p>
        </p:txBody>
      </p:sp>
      <p:sp>
        <p:nvSpPr>
          <p:cNvPr id="5" name="Diamond 4"/>
          <p:cNvSpPr/>
          <p:nvPr/>
        </p:nvSpPr>
        <p:spPr>
          <a:xfrm>
            <a:off x="876300" y="1581150"/>
            <a:ext cx="1905000" cy="76200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Functional?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71800" y="1705841"/>
            <a:ext cx="1066800" cy="484909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81100" y="3486150"/>
            <a:ext cx="12954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 to</a:t>
            </a:r>
          </a:p>
          <a:p>
            <a:pPr algn="ctr"/>
            <a:r>
              <a:rPr lang="en-US" dirty="0"/>
              <a:t>Functional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95400" y="26479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2781300" y="1948296"/>
            <a:ext cx="190500" cy="13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28800" y="2266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31328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1"/>
            <a:endCxn id="5" idx="1"/>
          </p:cNvCxnSpPr>
          <p:nvPr/>
        </p:nvCxnSpPr>
        <p:spPr>
          <a:xfrm rot="10800000">
            <a:off x="876300" y="1962150"/>
            <a:ext cx="304800" cy="1828800"/>
          </a:xfrm>
          <a:prstGeom prst="bentConnector3">
            <a:avLst>
              <a:gd name="adj1" fmla="val 175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56302" y="165735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Yes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05000" y="2266950"/>
            <a:ext cx="365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536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95600" y="771818"/>
            <a:ext cx="6172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System Configuration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5800" y="13525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19200" y="9715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19200" y="18374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752600" y="15049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8800" y="1200150"/>
            <a:ext cx="40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Log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286000" y="1276350"/>
            <a:ext cx="1447800" cy="1600200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Easy Capture of Configuration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4CFD8B-9F7C-42E1-AD6E-7C9FEF40B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941" y="4566528"/>
            <a:ext cx="447269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SystemConfiguration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ending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start(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startingConfig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8D22C9-0B1C-4A3D-9CF7-F06A640EE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99" y="238418"/>
            <a:ext cx="109998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start()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4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Logging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95400" y="26479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828800" y="2266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31328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62200" y="28003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38400" y="2495550"/>
            <a:ext cx="40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Log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895600" y="2571750"/>
            <a:ext cx="1143000" cy="1600200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 Capture of behavior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630DAD-BFF9-4563-B4E8-6110676B7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768" y="4566528"/>
            <a:ext cx="221246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Logs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eventLogs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start();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12F3D3-01CE-469C-A090-0A6211D6B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99" y="238418"/>
            <a:ext cx="109998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start()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51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971800" y="771818"/>
            <a:ext cx="60960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Files</a:t>
            </a:r>
            <a:br>
              <a:rPr lang="en-US" sz="8000" dirty="0"/>
            </a:br>
            <a:r>
              <a:rPr lang="en-US" sz="2800" dirty="0"/>
              <a:t>(name &amp; size is usually enough)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1123950"/>
            <a:ext cx="3581400" cy="138499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FileA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34,368</a:t>
            </a:r>
          </a:p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FileB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15,632</a:t>
            </a:r>
          </a:p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FileC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28,453   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A3A03E-C9AF-4A9E-AFE3-C7CA3029D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2878" y="4566528"/>
            <a:ext cx="445827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std::string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directoryFileList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altLang="en-US" sz="1600" dirty="0" err="1">
                <a:solidFill>
                  <a:srgbClr val="080808"/>
                </a:solidFill>
                <a:latin typeface="JetBrains Mono"/>
              </a:rPr>
              <a:t>writeFilesFor</a:t>
            </a:r>
            <a:r>
              <a:rPr lang="en-US" altLang="en-US" sz="1600" dirty="0">
                <a:solidFill>
                  <a:srgbClr val="080808"/>
                </a:solidFill>
                <a:latin typeface="JetBrains Mono"/>
              </a:rPr>
              <a:t>(“Clare”);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076F44-D5E9-4459-9504-07A2BC04A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631" y="238418"/>
            <a:ext cx="321273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writeFilesFor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(std::string name)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89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Databases</a:t>
            </a:r>
          </a:p>
        </p:txBody>
      </p:sp>
      <p:sp>
        <p:nvSpPr>
          <p:cNvPr id="2" name="Magnetic Disk 1"/>
          <p:cNvSpPr/>
          <p:nvPr/>
        </p:nvSpPr>
        <p:spPr>
          <a:xfrm>
            <a:off x="304800" y="1123950"/>
            <a:ext cx="2209800" cy="2362200"/>
          </a:xfrm>
          <a:prstGeom prst="flowChartMagneticDis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Screen shot 2012-09-22 at 10.53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90750"/>
            <a:ext cx="25527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0129" y="249227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EB6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rgbClr val="0EB6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91D9EF-C7D9-4048-8DBF-929F93BC7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491" y="4566528"/>
            <a:ext cx="5505033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DatabaseLogs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sqlStatements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altLang="en-US" sz="1600" dirty="0" err="1">
                <a:solidFill>
                  <a:srgbClr val="080808"/>
                </a:solidFill>
                <a:latin typeface="JetBrains Mono"/>
              </a:rPr>
              <a:t>insertIntoDatabase</a:t>
            </a:r>
            <a:r>
              <a:rPr lang="en-US" altLang="en-US" sz="1600" dirty="0">
                <a:solidFill>
                  <a:srgbClr val="080808"/>
                </a:solidFill>
                <a:latin typeface="JetBrains Mono"/>
              </a:rPr>
              <a:t>(parameters);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7F5BD1-2393-4A0F-8BD7-F13BE9F20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634" y="238418"/>
            <a:ext cx="342273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insertIntoDatabase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(Parameters p)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8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#ifdef TESTING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6CB82-1EEA-4F60-8324-5D96599EDCE4}"/>
              </a:ext>
            </a:extLst>
          </p:cNvPr>
          <p:cNvSpPr txBox="1"/>
          <p:nvPr/>
        </p:nvSpPr>
        <p:spPr>
          <a:xfrm>
            <a:off x="640231" y="1640649"/>
            <a:ext cx="56505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#ifdef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TESTING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(500);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(time(0));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8803651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502</Words>
  <Application>Microsoft Office PowerPoint</Application>
  <PresentationFormat>On-screen Show (16:9)</PresentationFormat>
  <Paragraphs>117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Consolas</vt:lpstr>
      <vt:lpstr>Dosis ExtraLight</vt:lpstr>
      <vt:lpstr>JetBrains Mono</vt:lpstr>
      <vt:lpstr>Titillium Web Light</vt:lpstr>
      <vt:lpstr>Trebuchet MS</vt:lpstr>
      <vt:lpstr>Zapf Dingbats</vt:lpstr>
      <vt:lpstr>Mowbray template</vt:lpstr>
      <vt:lpstr>Functional Harness</vt:lpstr>
      <vt:lpstr>FUNCTIONAL is EASY </vt:lpstr>
      <vt:lpstr>NON-FUNCTIONAL is HARD</vt:lpstr>
      <vt:lpstr>Reduce To Functional</vt:lpstr>
      <vt:lpstr>  System Configuration</vt:lpstr>
      <vt:lpstr>  Logging</vt:lpstr>
      <vt:lpstr>  Files (name &amp; size is usually enough)</vt:lpstr>
      <vt:lpstr>  Databases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117</cp:revision>
  <dcterms:modified xsi:type="dcterms:W3CDTF">2020-07-19T23:50:37Z</dcterms:modified>
</cp:coreProperties>
</file>