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9"/>
  </p:notesMasterIdLst>
  <p:sldIdLst>
    <p:sldId id="287" r:id="rId2"/>
    <p:sldId id="386" r:id="rId3"/>
    <p:sldId id="382" r:id="rId4"/>
    <p:sldId id="383" r:id="rId5"/>
    <p:sldId id="385" r:id="rId6"/>
    <p:sldId id="384" r:id="rId7"/>
    <p:sldId id="289" r:id="rId8"/>
    <p:sldId id="290" r:id="rId9"/>
    <p:sldId id="291" r:id="rId10"/>
    <p:sldId id="293" r:id="rId11"/>
    <p:sldId id="294" r:id="rId12"/>
    <p:sldId id="377" r:id="rId13"/>
    <p:sldId id="378" r:id="rId14"/>
    <p:sldId id="367" r:id="rId15"/>
    <p:sldId id="368" r:id="rId16"/>
    <p:sldId id="369" r:id="rId17"/>
    <p:sldId id="370" r:id="rId18"/>
    <p:sldId id="374" r:id="rId19"/>
    <p:sldId id="375" r:id="rId20"/>
    <p:sldId id="380" r:id="rId21"/>
    <p:sldId id="381" r:id="rId22"/>
    <p:sldId id="379" r:id="rId23"/>
    <p:sldId id="300" r:id="rId24"/>
    <p:sldId id="361" r:id="rId25"/>
    <p:sldId id="295" r:id="rId26"/>
    <p:sldId id="297" r:id="rId27"/>
    <p:sldId id="296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9D62F2B2-2E5F-A647-B698-D80317EE50F9}">
          <p14:sldIdLst>
            <p14:sldId id="287"/>
            <p14:sldId id="386"/>
            <p14:sldId id="382"/>
            <p14:sldId id="383"/>
            <p14:sldId id="385"/>
            <p14:sldId id="384"/>
            <p14:sldId id="289"/>
            <p14:sldId id="290"/>
          </p14:sldIdLst>
        </p14:section>
        <p14:section name="Easy to Test" id="{FD421E68-F537-3746-8FEC-B8BD46791B9C}">
          <p14:sldIdLst>
            <p14:sldId id="291"/>
            <p14:sldId id="293"/>
            <p14:sldId id="294"/>
          </p14:sldIdLst>
        </p14:section>
        <p14:section name="Definitions" id="{8D59F48C-A820-F745-AB67-E33739910243}">
          <p14:sldIdLst>
            <p14:sldId id="377"/>
            <p14:sldId id="378"/>
            <p14:sldId id="367"/>
            <p14:sldId id="368"/>
            <p14:sldId id="369"/>
            <p14:sldId id="370"/>
            <p14:sldId id="374"/>
            <p14:sldId id="375"/>
            <p14:sldId id="380"/>
            <p14:sldId id="381"/>
            <p14:sldId id="379"/>
            <p14:sldId id="300"/>
            <p14:sldId id="361"/>
          </p14:sldIdLst>
        </p14:section>
        <p14:section name="Next Steps" id="{E6BC68B0-FE0A-0E47-87BF-41A2D5E45DEF}">
          <p14:sldIdLst>
            <p14:sldId id="295"/>
            <p14:sldId id="297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EBD5"/>
    <a:srgbClr val="399EB3"/>
    <a:srgbClr val="A10B0D"/>
    <a:srgbClr val="C20003"/>
    <a:srgbClr val="D4EBD6"/>
    <a:srgbClr val="0B3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76FE98-043C-4AAA-A547-3E761658DB7C}">
  <a:tblStyle styleId="{4076FE98-043C-4AAA-A547-3E761658DB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2226"/>
    <p:restoredTop sz="86395"/>
  </p:normalViewPr>
  <p:slideViewPr>
    <p:cSldViewPr snapToGrid="0" snapToObjects="1" showGuides="1">
      <p:cViewPr varScale="1">
        <p:scale>
          <a:sx n="185" d="100"/>
          <a:sy n="185" d="100"/>
        </p:scale>
        <p:origin x="1368" y="15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5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507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150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2105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052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7791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66946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2906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Both</a:t>
            </a: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00DF43D-6EDD-D241-A334-2551E607D419}" type="slidenum">
              <a:rPr lang="en-US" sz="120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9257325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80846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3634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7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031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7062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557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03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9083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914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8130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85950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7/7/2020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10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1818"/>
            <a:ext cx="7772400" cy="82774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7/7/2020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52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74949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6" r:id="rId4"/>
    <p:sldLayoutId id="2147483657" r:id="rId5"/>
    <p:sldLayoutId id="2147483661" r:id="rId6"/>
    <p:sldLayoutId id="2147483662" r:id="rId7"/>
    <p:sldLayoutId id="2147483663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mindmup.com/map/new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mindmup.com/map/new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128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Testing Functional</a:t>
            </a:r>
            <a:br>
              <a:rPr lang="en" dirty="0"/>
            </a:br>
            <a:r>
              <a:rPr lang="en" dirty="0"/>
              <a:t>Code</a:t>
            </a:r>
            <a:endParaRPr dirty="0"/>
          </a:p>
        </p:txBody>
      </p:sp>
      <p:sp>
        <p:nvSpPr>
          <p:cNvPr id="3" name="Google Shape;3878;p19">
            <a:extLst>
              <a:ext uri="{FF2B5EF4-FFF2-40B4-BE49-F238E27FC236}">
                <a16:creationId xmlns:a16="http://schemas.microsoft.com/office/drawing/2014/main" id="{F96D625B-6C19-AE4B-A969-068FA733E5DD}"/>
              </a:ext>
            </a:extLst>
          </p:cNvPr>
          <p:cNvSpPr txBox="1">
            <a:spLocks/>
          </p:cNvSpPr>
          <p:nvPr/>
        </p:nvSpPr>
        <p:spPr>
          <a:xfrm>
            <a:off x="712800" y="3295524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- Retrospective</a:t>
            </a:r>
          </a:p>
        </p:txBody>
      </p:sp>
      <p:sp>
        <p:nvSpPr>
          <p:cNvPr id="4" name="Google Shape;3878;p19">
            <a:extLst>
              <a:ext uri="{FF2B5EF4-FFF2-40B4-BE49-F238E27FC236}">
                <a16:creationId xmlns:a16="http://schemas.microsoft.com/office/drawing/2014/main" id="{AC0FBEE3-1DA9-AE44-8D0C-6F449F8F09FB}"/>
              </a:ext>
            </a:extLst>
          </p:cNvPr>
          <p:cNvSpPr txBox="1">
            <a:spLocks/>
          </p:cNvSpPr>
          <p:nvPr/>
        </p:nvSpPr>
        <p:spPr>
          <a:xfrm>
            <a:off x="712800" y="361886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Exercise:</a:t>
            </a:r>
          </a:p>
        </p:txBody>
      </p:sp>
    </p:spTree>
    <p:extLst>
      <p:ext uri="{BB962C8B-B14F-4D97-AF65-F5344CB8AC3E}">
        <p14:creationId xmlns:p14="http://schemas.microsoft.com/office/powerpoint/2010/main" val="3974765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Simple code</a:t>
            </a:r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 of slides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7382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Small methods?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399D47-EA5D-B44F-B99F-8F93AD9911FA}"/>
              </a:ext>
            </a:extLst>
          </p:cNvPr>
          <p:cNvSpPr/>
          <p:nvPr/>
        </p:nvSpPr>
        <p:spPr>
          <a:xfrm>
            <a:off x="383241" y="866462"/>
            <a:ext cx="2548218" cy="63094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700" dirty="0">
                <a:solidFill>
                  <a:srgbClr val="0033B3"/>
                </a:solidFill>
              </a:rPr>
              <a:t>double </a:t>
            </a:r>
            <a:r>
              <a:rPr lang="en-GB" sz="700" dirty="0" err="1">
                <a:solidFill>
                  <a:srgbClr val="008080"/>
                </a:solidFill>
              </a:rPr>
              <a:t>TrigMath</a:t>
            </a:r>
            <a:r>
              <a:rPr lang="en-GB" sz="700" dirty="0"/>
              <a:t>::</a:t>
            </a:r>
            <a:r>
              <a:rPr lang="en-GB" sz="700" dirty="0">
                <a:solidFill>
                  <a:srgbClr val="00627A"/>
                </a:solidFill>
              </a:rPr>
              <a:t>tan</a:t>
            </a:r>
            <a:r>
              <a:rPr lang="en-GB" sz="700" dirty="0"/>
              <a:t>(</a:t>
            </a:r>
            <a:r>
              <a:rPr lang="en-GB" sz="700" dirty="0">
                <a:solidFill>
                  <a:srgbClr val="0033B3"/>
                </a:solidFill>
              </a:rPr>
              <a:t>double </a:t>
            </a:r>
            <a:r>
              <a:rPr lang="en-GB" sz="700" dirty="0"/>
              <a:t>angle) {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>
                <a:solidFill>
                  <a:srgbClr val="0033B3"/>
                </a:solidFill>
              </a:rPr>
              <a:t>auto </a:t>
            </a:r>
            <a:r>
              <a:rPr lang="en-GB" sz="700" dirty="0" err="1"/>
              <a:t>idx</a:t>
            </a:r>
            <a:r>
              <a:rPr lang="en-GB" sz="700" dirty="0"/>
              <a:t> = floor(angle * </a:t>
            </a:r>
            <a:r>
              <a:rPr lang="en-GB" sz="700" dirty="0">
                <a:solidFill>
                  <a:srgbClr val="660E7A"/>
                </a:solidFill>
              </a:rPr>
              <a:t>SIN_CONVERSION_FACTOR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>
                <a:solidFill>
                  <a:srgbClr val="0033B3"/>
                </a:solidFill>
              </a:rPr>
              <a:t>return </a:t>
            </a:r>
            <a:r>
              <a:rPr lang="en-GB" sz="700" dirty="0" err="1"/>
              <a:t>sinRaw</a:t>
            </a:r>
            <a:r>
              <a:rPr lang="en-GB" sz="700" dirty="0"/>
              <a:t>(</a:t>
            </a:r>
            <a:r>
              <a:rPr lang="en-GB" sz="700" dirty="0" err="1"/>
              <a:t>idx</a:t>
            </a:r>
            <a:r>
              <a:rPr lang="en-GB" sz="700" dirty="0"/>
              <a:t>) / </a:t>
            </a:r>
            <a:r>
              <a:rPr lang="en-GB" sz="700" dirty="0" err="1"/>
              <a:t>cosRaw</a:t>
            </a:r>
            <a:r>
              <a:rPr lang="en-GB" sz="700" dirty="0"/>
              <a:t>(</a:t>
            </a:r>
            <a:r>
              <a:rPr lang="en-GB" sz="700" dirty="0" err="1"/>
              <a:t>idx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}</a:t>
            </a:r>
            <a:br>
              <a:rPr lang="en-GB" sz="700" dirty="0"/>
            </a:br>
            <a:endParaRPr lang="en-GB" sz="7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671322-6855-F04C-B96F-78C00DFC9BF1}"/>
              </a:ext>
            </a:extLst>
          </p:cNvPr>
          <p:cNvSpPr/>
          <p:nvPr/>
        </p:nvSpPr>
        <p:spPr>
          <a:xfrm>
            <a:off x="4397188" y="386719"/>
            <a:ext cx="2608729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700" dirty="0">
                <a:solidFill>
                  <a:srgbClr val="0033B3"/>
                </a:solidFill>
              </a:rPr>
              <a:t>double </a:t>
            </a:r>
            <a:r>
              <a:rPr lang="en-GB" sz="700" dirty="0" err="1">
                <a:solidFill>
                  <a:srgbClr val="008080"/>
                </a:solidFill>
              </a:rPr>
              <a:t>TrigMath</a:t>
            </a:r>
            <a:r>
              <a:rPr lang="en-GB" sz="700" dirty="0"/>
              <a:t>::</a:t>
            </a:r>
            <a:r>
              <a:rPr lang="en-GB" sz="700" dirty="0">
                <a:solidFill>
                  <a:srgbClr val="00627A"/>
                </a:solidFill>
              </a:rPr>
              <a:t>cot</a:t>
            </a:r>
            <a:r>
              <a:rPr lang="en-GB" sz="700" dirty="0"/>
              <a:t>(</a:t>
            </a:r>
            <a:r>
              <a:rPr lang="en-GB" sz="700" dirty="0">
                <a:solidFill>
                  <a:srgbClr val="0033B3"/>
                </a:solidFill>
              </a:rPr>
              <a:t>double </a:t>
            </a:r>
            <a:r>
              <a:rPr lang="en-GB" sz="700" dirty="0"/>
              <a:t>angle) {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>
                <a:solidFill>
                  <a:srgbClr val="0033B3"/>
                </a:solidFill>
              </a:rPr>
              <a:t>auto </a:t>
            </a:r>
            <a:r>
              <a:rPr lang="en-GB" sz="700" dirty="0" err="1"/>
              <a:t>idx</a:t>
            </a:r>
            <a:r>
              <a:rPr lang="en-GB" sz="700" dirty="0"/>
              <a:t> = floor(angle * </a:t>
            </a:r>
            <a:r>
              <a:rPr lang="en-GB" sz="700" dirty="0">
                <a:solidFill>
                  <a:srgbClr val="660E7A"/>
                </a:solidFill>
              </a:rPr>
              <a:t>SIN_CONVERSION_FACTOR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+= </a:t>
            </a:r>
            <a:r>
              <a:rPr lang="en-GB" sz="700" dirty="0">
                <a:solidFill>
                  <a:srgbClr val="1750EB"/>
                </a:solidFill>
              </a:rPr>
              <a:t>1</a:t>
            </a:r>
            <a:r>
              <a:rPr lang="en-GB" sz="700" dirty="0"/>
              <a:t>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</a:t>
            </a:r>
            <a:r>
              <a:rPr lang="en-GB" sz="700" dirty="0">
                <a:solidFill>
                  <a:srgbClr val="1750EB"/>
                </a:solidFill>
              </a:rPr>
              <a:t>3.1 </a:t>
            </a:r>
            <a:r>
              <a:rPr lang="en-GB" sz="700" dirty="0"/>
              <a:t>* </a:t>
            </a:r>
            <a:r>
              <a:rPr lang="en-GB" sz="700" dirty="0" err="1"/>
              <a:t>idx</a:t>
            </a:r>
            <a:r>
              <a:rPr lang="en-GB" sz="700" dirty="0"/>
              <a:t>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>
                <a:solidFill>
                  <a:srgbClr val="0033B3"/>
                </a:solidFill>
              </a:rPr>
              <a:t>auto </a:t>
            </a:r>
            <a:r>
              <a:rPr lang="en-GB" sz="700" dirty="0"/>
              <a:t>dx = </a:t>
            </a:r>
            <a:r>
              <a:rPr lang="en-GB" sz="700" dirty="0">
                <a:solidFill>
                  <a:srgbClr val="1750EB"/>
                </a:solidFill>
              </a:rPr>
              <a:t>2.1</a:t>
            </a:r>
            <a:r>
              <a:rPr lang="en-GB" sz="700" dirty="0"/>
              <a:t>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>
                <a:solidFill>
                  <a:srgbClr val="0033B3"/>
                </a:solidFill>
              </a:rPr>
              <a:t>for </a:t>
            </a:r>
            <a:r>
              <a:rPr lang="en-GB" sz="700" dirty="0"/>
              <a:t>( </a:t>
            </a:r>
            <a:r>
              <a:rPr lang="en-GB" sz="700" dirty="0">
                <a:solidFill>
                  <a:srgbClr val="0033B3"/>
                </a:solidFill>
              </a:rPr>
              <a:t>int </a:t>
            </a:r>
            <a:r>
              <a:rPr lang="en-GB" sz="700" dirty="0"/>
              <a:t>i = </a:t>
            </a:r>
            <a:r>
              <a:rPr lang="en-GB" sz="700" dirty="0">
                <a:solidFill>
                  <a:srgbClr val="1750EB"/>
                </a:solidFill>
              </a:rPr>
              <a:t>0</a:t>
            </a:r>
            <a:r>
              <a:rPr lang="en-GB" sz="700" dirty="0"/>
              <a:t>; i &lt;= </a:t>
            </a:r>
            <a:r>
              <a:rPr lang="en-GB" sz="700" dirty="0">
                <a:solidFill>
                  <a:srgbClr val="1750EB"/>
                </a:solidFill>
              </a:rPr>
              <a:t>10</a:t>
            </a:r>
            <a:r>
              <a:rPr lang="en-GB" sz="700" dirty="0"/>
              <a:t>; ++i )</a:t>
            </a:r>
            <a:br>
              <a:rPr lang="en-GB" sz="700" dirty="0"/>
            </a:br>
            <a:r>
              <a:rPr lang="en-GB" sz="700" dirty="0"/>
              <a:t>    {</a:t>
            </a:r>
            <a:br>
              <a:rPr lang="en-GB" sz="700" dirty="0"/>
            </a:br>
            <a:r>
              <a:rPr lang="en-GB" sz="700" dirty="0"/>
              <a:t>      </a:t>
            </a:r>
            <a:r>
              <a:rPr lang="en-GB" sz="700" dirty="0" err="1"/>
              <a:t>idx</a:t>
            </a:r>
            <a:r>
              <a:rPr lang="en-GB" sz="700" dirty="0"/>
              <a:t> = (</a:t>
            </a:r>
            <a:r>
              <a:rPr lang="en-GB" sz="700" dirty="0" err="1"/>
              <a:t>idx</a:t>
            </a:r>
            <a:r>
              <a:rPr lang="en-GB" sz="700" dirty="0"/>
              <a:t> * dx * </a:t>
            </a:r>
            <a:r>
              <a:rPr lang="en-GB" sz="700" dirty="0">
                <a:solidFill>
                  <a:srgbClr val="1750EB"/>
                </a:solidFill>
              </a:rPr>
              <a:t>9.7</a:t>
            </a:r>
            <a:r>
              <a:rPr lang="en-GB" sz="700" dirty="0"/>
              <a:t>) / </a:t>
            </a:r>
            <a:r>
              <a:rPr lang="en-GB" sz="700" dirty="0">
                <a:solidFill>
                  <a:srgbClr val="1750EB"/>
                </a:solidFill>
              </a:rPr>
              <a:t>42.0</a:t>
            </a:r>
            <a:r>
              <a:rPr lang="en-GB" sz="700" dirty="0"/>
              <a:t>;</a:t>
            </a:r>
            <a:br>
              <a:rPr lang="en-GB" sz="700" dirty="0"/>
            </a:br>
            <a:r>
              <a:rPr lang="en-GB" sz="700" dirty="0"/>
              <a:t>    }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integrate(</a:t>
            </a:r>
            <a:r>
              <a:rPr lang="en-GB" sz="700" dirty="0" err="1"/>
              <a:t>idx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2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13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+= pow(</a:t>
            </a:r>
            <a:r>
              <a:rPr lang="en-GB" sz="700" dirty="0" err="1"/>
              <a:t>idx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2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tan(</a:t>
            </a:r>
            <a:r>
              <a:rPr lang="en-GB" sz="700" dirty="0" err="1"/>
              <a:t>idx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</a:t>
            </a:r>
            <a:r>
              <a:rPr lang="en-GB" sz="700" dirty="0" err="1"/>
              <a:t>idx</a:t>
            </a:r>
            <a:r>
              <a:rPr lang="en-GB" sz="700" dirty="0"/>
              <a:t> * </a:t>
            </a:r>
            <a:r>
              <a:rPr lang="en-GB" sz="700" dirty="0">
                <a:solidFill>
                  <a:srgbClr val="660E7A"/>
                </a:solidFill>
              </a:rPr>
              <a:t>DEG_TO_RAD</a:t>
            </a:r>
            <a:r>
              <a:rPr lang="en-GB" sz="700" dirty="0"/>
              <a:t>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integrate(</a:t>
            </a:r>
            <a:r>
              <a:rPr lang="en-GB" sz="700" dirty="0" err="1"/>
              <a:t>idx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2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13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+= pow(</a:t>
            </a:r>
            <a:r>
              <a:rPr lang="en-GB" sz="700" dirty="0" err="1"/>
              <a:t>idx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2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tan(</a:t>
            </a:r>
            <a:r>
              <a:rPr lang="en-GB" sz="700" dirty="0" err="1"/>
              <a:t>idx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</a:t>
            </a:r>
            <a:r>
              <a:rPr lang="en-GB" sz="700" dirty="0" err="1"/>
              <a:t>idx</a:t>
            </a:r>
            <a:r>
              <a:rPr lang="en-GB" sz="700" dirty="0"/>
              <a:t> * </a:t>
            </a:r>
            <a:r>
              <a:rPr lang="en-GB" sz="700" dirty="0">
                <a:solidFill>
                  <a:srgbClr val="660E7A"/>
                </a:solidFill>
              </a:rPr>
              <a:t>DEG_TO_RAD</a:t>
            </a:r>
            <a:r>
              <a:rPr lang="en-GB" sz="700" dirty="0"/>
              <a:t>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integrate(</a:t>
            </a:r>
            <a:r>
              <a:rPr lang="en-GB" sz="700" dirty="0" err="1"/>
              <a:t>idx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2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13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+= pow(</a:t>
            </a:r>
            <a:r>
              <a:rPr lang="en-GB" sz="700" dirty="0" err="1"/>
              <a:t>idx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2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tan(</a:t>
            </a:r>
            <a:r>
              <a:rPr lang="en-GB" sz="700" dirty="0" err="1"/>
              <a:t>idx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</a:t>
            </a:r>
            <a:r>
              <a:rPr lang="en-GB" sz="700" dirty="0" err="1"/>
              <a:t>idx</a:t>
            </a:r>
            <a:r>
              <a:rPr lang="en-GB" sz="700" dirty="0"/>
              <a:t> * </a:t>
            </a:r>
            <a:r>
              <a:rPr lang="en-GB" sz="700" dirty="0">
                <a:solidFill>
                  <a:srgbClr val="660E7A"/>
                </a:solidFill>
              </a:rPr>
              <a:t>DEG_TO_RAD</a:t>
            </a:r>
            <a:r>
              <a:rPr lang="en-GB" sz="700" dirty="0"/>
              <a:t>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>
                <a:solidFill>
                  <a:srgbClr val="0033B3"/>
                </a:solidFill>
              </a:rPr>
              <a:t>return </a:t>
            </a:r>
            <a:r>
              <a:rPr lang="en-GB" sz="700" dirty="0" err="1"/>
              <a:t>cosRaw</a:t>
            </a:r>
            <a:r>
              <a:rPr lang="en-GB" sz="700" dirty="0"/>
              <a:t>(</a:t>
            </a:r>
            <a:r>
              <a:rPr lang="en-GB" sz="700" dirty="0" err="1"/>
              <a:t>idx</a:t>
            </a:r>
            <a:r>
              <a:rPr lang="en-GB" sz="700" dirty="0"/>
              <a:t>) / </a:t>
            </a:r>
            <a:r>
              <a:rPr lang="en-GB" sz="700" dirty="0" err="1"/>
              <a:t>sinRaw</a:t>
            </a:r>
            <a:r>
              <a:rPr lang="en-GB" sz="700" dirty="0"/>
              <a:t>(</a:t>
            </a:r>
            <a:r>
              <a:rPr lang="en-GB" sz="700" dirty="0" err="1"/>
              <a:t>idx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}</a:t>
            </a:r>
            <a:br>
              <a:rPr lang="en-GB" sz="700" dirty="0"/>
            </a:br>
            <a:endParaRPr lang="en-GB" sz="7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64D95C-7E36-9743-8292-C72648F635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D5D57E-0F95-DE4D-9C4E-A7F2CA5913EB}"/>
              </a:ext>
            </a:extLst>
          </p:cNvPr>
          <p:cNvSpPr/>
          <p:nvPr/>
        </p:nvSpPr>
        <p:spPr>
          <a:xfrm>
            <a:off x="2138083" y="2078489"/>
            <a:ext cx="1674159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700" dirty="0">
                <a:solidFill>
                  <a:srgbClr val="0033B3"/>
                </a:solidFill>
              </a:rPr>
              <a:t>double </a:t>
            </a:r>
            <a:r>
              <a:rPr lang="en-GB" sz="700" dirty="0" err="1">
                <a:solidFill>
                  <a:srgbClr val="008080"/>
                </a:solidFill>
              </a:rPr>
              <a:t>TrigMath</a:t>
            </a:r>
            <a:r>
              <a:rPr lang="en-GB" sz="700" dirty="0"/>
              <a:t>::</a:t>
            </a:r>
            <a:r>
              <a:rPr lang="en-GB" sz="700" dirty="0">
                <a:solidFill>
                  <a:srgbClr val="00627A"/>
                </a:solidFill>
              </a:rPr>
              <a:t>sec</a:t>
            </a:r>
            <a:r>
              <a:rPr lang="en-GB" sz="700" dirty="0"/>
              <a:t>(</a:t>
            </a:r>
            <a:r>
              <a:rPr lang="en-GB" sz="700" dirty="0">
                <a:solidFill>
                  <a:srgbClr val="0033B3"/>
                </a:solidFill>
              </a:rPr>
              <a:t>double </a:t>
            </a:r>
            <a:r>
              <a:rPr lang="en-GB" sz="700" dirty="0"/>
              <a:t>angle) {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>
                <a:solidFill>
                  <a:srgbClr val="0033B3"/>
                </a:solidFill>
              </a:rPr>
              <a:t>return </a:t>
            </a:r>
            <a:r>
              <a:rPr lang="en-GB" sz="700" dirty="0"/>
              <a:t>angle / rand();</a:t>
            </a:r>
            <a:br>
              <a:rPr lang="en-GB" sz="700" dirty="0"/>
            </a:br>
            <a:r>
              <a:rPr lang="en-GB" sz="700" dirty="0"/>
              <a:t>}</a:t>
            </a:r>
            <a:br>
              <a:rPr lang="en-GB" sz="700" dirty="0"/>
            </a:br>
            <a:endParaRPr lang="en-GB" sz="7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00CB79-A9E9-4AC0-A171-0717181F4592}"/>
              </a:ext>
            </a:extLst>
          </p:cNvPr>
          <p:cNvSpPr txBox="1"/>
          <p:nvPr/>
        </p:nvSpPr>
        <p:spPr>
          <a:xfrm>
            <a:off x="222142" y="578603"/>
            <a:ext cx="557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399EB3"/>
                </a:solidFill>
                <a:latin typeface="Dosis ExtraLight"/>
              </a:rPr>
              <a:t>#1</a:t>
            </a:r>
            <a:endParaRPr lang="en-US" dirty="0">
              <a:solidFill>
                <a:srgbClr val="399EB3"/>
              </a:solidFill>
              <a:latin typeface="Dosis Extra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8BB8C6-F378-4ADD-8567-FB8AD1DF4EDF}"/>
              </a:ext>
            </a:extLst>
          </p:cNvPr>
          <p:cNvSpPr txBox="1"/>
          <p:nvPr/>
        </p:nvSpPr>
        <p:spPr>
          <a:xfrm>
            <a:off x="1914040" y="1726411"/>
            <a:ext cx="557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399EB3"/>
                </a:solidFill>
                <a:latin typeface="Dosis ExtraLight"/>
              </a:rPr>
              <a:t>#3</a:t>
            </a:r>
            <a:endParaRPr lang="en-US" dirty="0">
              <a:solidFill>
                <a:srgbClr val="399EB3"/>
              </a:solidFill>
              <a:latin typeface="Dosis Extra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431B03-309F-4C7F-8A3D-4C59C3FF12D4}"/>
              </a:ext>
            </a:extLst>
          </p:cNvPr>
          <p:cNvSpPr txBox="1"/>
          <p:nvPr/>
        </p:nvSpPr>
        <p:spPr>
          <a:xfrm>
            <a:off x="4070888" y="78943"/>
            <a:ext cx="557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399EB3"/>
                </a:solidFill>
                <a:latin typeface="Dosis ExtraLight"/>
              </a:rPr>
              <a:t>#2</a:t>
            </a:r>
            <a:endParaRPr lang="en-US" dirty="0">
              <a:solidFill>
                <a:srgbClr val="399EB3"/>
              </a:solidFill>
              <a:latin typeface="Dosis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870598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Functional Code</a:t>
            </a:r>
            <a:endParaRPr dirty="0"/>
          </a:p>
        </p:txBody>
      </p:sp>
      <p:sp>
        <p:nvSpPr>
          <p:cNvPr id="3979" name="Google Shape;3979;p29"/>
          <p:cNvSpPr/>
          <p:nvPr/>
        </p:nvSpPr>
        <p:spPr>
          <a:xfrm>
            <a:off x="3063612" y="2138113"/>
            <a:ext cx="1824400" cy="179638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2. deterministic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1" name="Google Shape;3981;p29"/>
          <p:cNvCxnSpPr/>
          <p:nvPr/>
        </p:nvCxnSpPr>
        <p:spPr>
          <a:xfrm>
            <a:off x="1956547" y="2404291"/>
            <a:ext cx="1081009" cy="0"/>
          </a:xfrm>
          <a:prstGeom prst="straightConnector1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cxnSp>
        <p:nvCxnSpPr>
          <p:cNvPr id="9" name="Google Shape;3981;p29">
            <a:extLst>
              <a:ext uri="{FF2B5EF4-FFF2-40B4-BE49-F238E27FC236}">
                <a16:creationId xmlns:a16="http://schemas.microsoft.com/office/drawing/2014/main" id="{2FEE7901-A1C8-2440-8C67-5635E5FE9AC5}"/>
              </a:ext>
            </a:extLst>
          </p:cNvPr>
          <p:cNvCxnSpPr/>
          <p:nvPr/>
        </p:nvCxnSpPr>
        <p:spPr>
          <a:xfrm>
            <a:off x="1956547" y="3554015"/>
            <a:ext cx="1081009" cy="0"/>
          </a:xfrm>
          <a:prstGeom prst="straightConnector1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stealth" w="lg" len="lg"/>
            <a:tailEnd type="none" w="sm" len="sm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EE6E698-B23A-5F43-BD44-12067B829081}"/>
              </a:ext>
            </a:extLst>
          </p:cNvPr>
          <p:cNvSpPr txBox="1"/>
          <p:nvPr/>
        </p:nvSpPr>
        <p:spPr>
          <a:xfrm>
            <a:off x="813540" y="2232225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1. All inputs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4C3799-1BCC-1A4A-8B80-645A894DBBC8}"/>
              </a:ext>
            </a:extLst>
          </p:cNvPr>
          <p:cNvSpPr txBox="1"/>
          <p:nvPr/>
        </p:nvSpPr>
        <p:spPr>
          <a:xfrm>
            <a:off x="813540" y="3373994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3. All results</a:t>
            </a:r>
          </a:p>
        </p:txBody>
      </p:sp>
    </p:spTree>
    <p:extLst>
      <p:ext uri="{BB962C8B-B14F-4D97-AF65-F5344CB8AC3E}">
        <p14:creationId xmlns:p14="http://schemas.microsoft.com/office/powerpoint/2010/main" val="2376890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A10B0D"/>
                </a:solidFill>
              </a:rPr>
              <a:t>Non-Functional</a:t>
            </a:r>
            <a:r>
              <a:rPr lang="en" dirty="0"/>
              <a:t> Code</a:t>
            </a:r>
            <a:endParaRPr dirty="0"/>
          </a:p>
        </p:txBody>
      </p:sp>
      <p:sp>
        <p:nvSpPr>
          <p:cNvPr id="3979" name="Google Shape;3979;p29"/>
          <p:cNvSpPr/>
          <p:nvPr/>
        </p:nvSpPr>
        <p:spPr>
          <a:xfrm>
            <a:off x="3063612" y="2138113"/>
            <a:ext cx="1824400" cy="1796380"/>
          </a:xfrm>
          <a:prstGeom prst="rect">
            <a:avLst/>
          </a:prstGeom>
          <a:noFill/>
          <a:ln w="76200" cap="flat" cmpd="sng">
            <a:solidFill>
              <a:srgbClr val="A10B0D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get inputs from global state;</a:t>
            </a:r>
            <a:b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endParaRPr lang="en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use random, dates, or other varying data;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write results to global state;</a:t>
            </a:r>
            <a:endParaRPr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1" name="Google Shape;3981;p29"/>
          <p:cNvCxnSpPr/>
          <p:nvPr/>
        </p:nvCxnSpPr>
        <p:spPr>
          <a:xfrm>
            <a:off x="1956547" y="2404291"/>
            <a:ext cx="1081009" cy="0"/>
          </a:xfrm>
          <a:prstGeom prst="straightConnector1">
            <a:avLst/>
          </a:prstGeom>
          <a:noFill/>
          <a:ln w="76200" cap="flat" cmpd="sng">
            <a:solidFill>
              <a:srgbClr val="A10B0D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E6E698-B23A-5F43-BD44-12067B829081}"/>
              </a:ext>
            </a:extLst>
          </p:cNvPr>
          <p:cNvSpPr txBox="1"/>
          <p:nvPr/>
        </p:nvSpPr>
        <p:spPr>
          <a:xfrm>
            <a:off x="813540" y="2232225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</a:rPr>
              <a:t>(No Inputs)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4C3799-1BCC-1A4A-8B80-645A894DBBC8}"/>
              </a:ext>
            </a:extLst>
          </p:cNvPr>
          <p:cNvSpPr txBox="1"/>
          <p:nvPr/>
        </p:nvSpPr>
        <p:spPr>
          <a:xfrm>
            <a:off x="1842240" y="3373994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</a:rPr>
              <a:t>(No Return)</a:t>
            </a:r>
          </a:p>
        </p:txBody>
      </p:sp>
    </p:spTree>
    <p:extLst>
      <p:ext uri="{BB962C8B-B14F-4D97-AF65-F5344CB8AC3E}">
        <p14:creationId xmlns:p14="http://schemas.microsoft.com/office/powerpoint/2010/main" val="1617466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iped Right Arrow 9"/>
          <p:cNvSpPr/>
          <p:nvPr/>
        </p:nvSpPr>
        <p:spPr>
          <a:xfrm rot="5400000">
            <a:off x="5334000" y="1809750"/>
            <a:ext cx="1219200" cy="1066800"/>
          </a:xfrm>
          <a:prstGeom prst="stripedRigh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76400" y="1352550"/>
            <a:ext cx="4572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public</a:t>
            </a:r>
            <a:r>
              <a:rPr lang="en-US" dirty="0"/>
              <a:t> double calculate</a:t>
            </a:r>
            <a:r>
              <a:rPr lang="en-US" b="1" dirty="0"/>
              <a:t>(</a:t>
            </a:r>
            <a:r>
              <a:rPr lang="en-US" dirty="0"/>
              <a:t>double amount</a:t>
            </a:r>
            <a:r>
              <a:rPr lang="en-US" b="1" dirty="0"/>
              <a:t>)</a:t>
            </a:r>
            <a:endParaRPr lang="en-US" dirty="0"/>
          </a:p>
          <a:p>
            <a:r>
              <a:rPr lang="en-US" b="1" dirty="0"/>
              <a:t>{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step1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dirty="0" err="1"/>
              <a:t>int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dirty="0"/>
              <a:t>amount </a:t>
            </a:r>
            <a:r>
              <a:rPr lang="en-US" b="1" dirty="0"/>
              <a:t>*</a:t>
            </a:r>
            <a:r>
              <a:rPr lang="en-US" dirty="0"/>
              <a:t> 2</a:t>
            </a:r>
            <a:r>
              <a:rPr lang="en-US" b="1" dirty="0"/>
              <a:t>);</a:t>
            </a:r>
            <a:endParaRPr lang="en-US" dirty="0"/>
          </a:p>
          <a:p>
            <a:r>
              <a:rPr lang="nb-NO" dirty="0"/>
              <a:t>	double step2 </a:t>
            </a:r>
            <a:r>
              <a:rPr lang="nb-NO" b="1" dirty="0"/>
              <a:t>=</a:t>
            </a:r>
            <a:r>
              <a:rPr lang="nb-NO" dirty="0"/>
              <a:t> step1 </a:t>
            </a:r>
            <a:r>
              <a:rPr lang="nb-NO" b="1" dirty="0"/>
              <a:t>*</a:t>
            </a:r>
            <a:r>
              <a:rPr lang="nb-NO" dirty="0"/>
              <a:t> 1.5</a:t>
            </a:r>
            <a:r>
              <a:rPr lang="nb-NO" b="1" dirty="0"/>
              <a:t>;</a:t>
            </a:r>
            <a:endParaRPr lang="nb-NO" dirty="0"/>
          </a:p>
          <a:p>
            <a:r>
              <a:rPr lang="nb-NO" dirty="0"/>
              <a:t>	</a:t>
            </a:r>
            <a:r>
              <a:rPr lang="nb-NO" b="1" dirty="0" err="1"/>
              <a:t>return</a:t>
            </a:r>
            <a:r>
              <a:rPr lang="nb-NO" dirty="0"/>
              <a:t> step2</a:t>
            </a:r>
            <a:r>
              <a:rPr lang="nb-NO" b="1" dirty="0"/>
              <a:t>;</a:t>
            </a:r>
            <a:endParaRPr lang="nb-NO" dirty="0"/>
          </a:p>
          <a:p>
            <a:r>
              <a:rPr lang="nb-NO" b="1" dirty="0"/>
              <a:t>}</a:t>
            </a:r>
            <a:endParaRPr lang="nb-NO" dirty="0"/>
          </a:p>
        </p:txBody>
      </p:sp>
      <p:sp>
        <p:nvSpPr>
          <p:cNvPr id="2" name="Right Arrow 1"/>
          <p:cNvSpPr/>
          <p:nvPr/>
        </p:nvSpPr>
        <p:spPr>
          <a:xfrm rot="9898140">
            <a:off x="4749038" y="1000369"/>
            <a:ext cx="14478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9720438">
            <a:off x="2203313" y="3072742"/>
            <a:ext cx="14478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0599" y="3562352"/>
            <a:ext cx="2193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All results out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48402" y="590550"/>
            <a:ext cx="1899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All inputs in</a:t>
            </a:r>
          </a:p>
        </p:txBody>
      </p:sp>
      <p:sp>
        <p:nvSpPr>
          <p:cNvPr id="9" name="Rectangle 8"/>
          <p:cNvSpPr/>
          <p:nvPr/>
        </p:nvSpPr>
        <p:spPr>
          <a:xfrm>
            <a:off x="6439010" y="1885950"/>
            <a:ext cx="21409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Deterministic</a:t>
            </a:r>
          </a:p>
        </p:txBody>
      </p:sp>
    </p:spTree>
    <p:extLst>
      <p:ext uri="{BB962C8B-B14F-4D97-AF65-F5344CB8AC3E}">
        <p14:creationId xmlns:p14="http://schemas.microsoft.com/office/powerpoint/2010/main" val="58521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  <p:bldP spid="6" grpId="0" animBg="1"/>
      <p:bldP spid="7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135255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Advance</a:t>
            </a:r>
            <a:r>
              <a:rPr lang="en-US" b="1" dirty="0"/>
              <a:t>()</a:t>
            </a:r>
            <a:endParaRPr lang="en-US" dirty="0"/>
          </a:p>
          <a:p>
            <a:r>
              <a:rPr lang="en-US" b="1" dirty="0"/>
              <a:t>{</a:t>
            </a:r>
            <a:endParaRPr lang="en-US" dirty="0"/>
          </a:p>
          <a:p>
            <a:r>
              <a:rPr lang="en-US" dirty="0"/>
              <a:t>	return </a:t>
            </a:r>
            <a:r>
              <a:rPr lang="x-none" dirty="0"/>
              <a:t>steps++</a:t>
            </a:r>
            <a:r>
              <a:rPr lang="nb-NO" b="1" dirty="0"/>
              <a:t>;</a:t>
            </a:r>
            <a:endParaRPr lang="nb-NO" dirty="0"/>
          </a:p>
          <a:p>
            <a:r>
              <a:rPr lang="nb-NO" b="1" dirty="0"/>
              <a:t>}</a:t>
            </a:r>
            <a:endParaRPr lang="nb-NO" dirty="0"/>
          </a:p>
        </p:txBody>
      </p:sp>
      <p:sp>
        <p:nvSpPr>
          <p:cNvPr id="2" name="Right Arrow 1"/>
          <p:cNvSpPr/>
          <p:nvPr/>
        </p:nvSpPr>
        <p:spPr>
          <a:xfrm rot="9898140">
            <a:off x="4749038" y="1000369"/>
            <a:ext cx="14478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48402" y="590550"/>
            <a:ext cx="2066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All inputs in?</a:t>
            </a:r>
          </a:p>
        </p:txBody>
      </p:sp>
    </p:spTree>
    <p:extLst>
      <p:ext uri="{BB962C8B-B14F-4D97-AF65-F5344CB8AC3E}">
        <p14:creationId xmlns:p14="http://schemas.microsoft.com/office/powerpoint/2010/main" val="327071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iped Right Arrow 9"/>
          <p:cNvSpPr/>
          <p:nvPr/>
        </p:nvSpPr>
        <p:spPr>
          <a:xfrm rot="5400000">
            <a:off x="5334000" y="1809750"/>
            <a:ext cx="1219200" cy="1066800"/>
          </a:xfrm>
          <a:prstGeom prst="stripedRigh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ight Arrow 1"/>
          <p:cNvSpPr/>
          <p:nvPr/>
        </p:nvSpPr>
        <p:spPr>
          <a:xfrm rot="9898140">
            <a:off x="4749038" y="1000369"/>
            <a:ext cx="14478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48402" y="590550"/>
            <a:ext cx="2066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All inputs in?</a:t>
            </a:r>
          </a:p>
        </p:txBody>
      </p:sp>
      <p:sp>
        <p:nvSpPr>
          <p:cNvPr id="9" name="Rectangle 8"/>
          <p:cNvSpPr/>
          <p:nvPr/>
        </p:nvSpPr>
        <p:spPr>
          <a:xfrm>
            <a:off x="6355817" y="1885950"/>
            <a:ext cx="23073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Deterministic?</a:t>
            </a:r>
          </a:p>
        </p:txBody>
      </p:sp>
      <p:sp>
        <p:nvSpPr>
          <p:cNvPr id="3" name="Rectangle 2"/>
          <p:cNvSpPr/>
          <p:nvPr/>
        </p:nvSpPr>
        <p:spPr>
          <a:xfrm>
            <a:off x="990600" y="1504950"/>
            <a:ext cx="4572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age</a:t>
            </a:r>
            <a:r>
              <a:rPr lang="en-US" b="1" dirty="0"/>
              <a:t>(</a:t>
            </a:r>
            <a:r>
              <a:rPr lang="en-US" dirty="0" err="1"/>
              <a:t>DateTime</a:t>
            </a:r>
            <a:r>
              <a:rPr lang="en-US" dirty="0"/>
              <a:t> </a:t>
            </a:r>
            <a:r>
              <a:rPr lang="en-US" dirty="0" err="1"/>
              <a:t>birthDate</a:t>
            </a:r>
            <a:r>
              <a:rPr lang="en-US" b="1" dirty="0"/>
              <a:t>)</a:t>
            </a:r>
            <a:endParaRPr lang="en-US" dirty="0"/>
          </a:p>
          <a:p>
            <a:r>
              <a:rPr lang="en-US" b="1" dirty="0"/>
              <a:t>{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timeSpan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/>
              <a:t>DateTime</a:t>
            </a:r>
            <a:r>
              <a:rPr lang="en-US" b="1" dirty="0" err="1"/>
              <a:t>.</a:t>
            </a:r>
            <a:r>
              <a:rPr lang="en-US" dirty="0" err="1"/>
              <a:t>Now</a:t>
            </a:r>
            <a:r>
              <a:rPr lang="en-US" dirty="0"/>
              <a:t> </a:t>
            </a:r>
            <a:r>
              <a:rPr lang="en-US" b="1" dirty="0"/>
              <a:t>-</a:t>
            </a:r>
            <a:r>
              <a:rPr lang="en-US" dirty="0"/>
              <a:t> </a:t>
            </a:r>
            <a:r>
              <a:rPr lang="en-US" dirty="0" err="1"/>
              <a:t>birthDate</a:t>
            </a:r>
            <a:r>
              <a:rPr lang="en-US" b="1" dirty="0"/>
              <a:t>;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age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/>
              <a:t>DateTime</a:t>
            </a:r>
            <a:r>
              <a:rPr lang="en-US" b="1" dirty="0" err="1"/>
              <a:t>.</a:t>
            </a:r>
            <a:r>
              <a:rPr lang="en-US" dirty="0" err="1"/>
              <a:t>MinValue</a:t>
            </a:r>
            <a:r>
              <a:rPr lang="en-US" dirty="0"/>
              <a:t> </a:t>
            </a:r>
            <a:r>
              <a:rPr lang="en-US" b="1" dirty="0"/>
              <a:t>+</a:t>
            </a:r>
            <a:r>
              <a:rPr lang="en-US" dirty="0"/>
              <a:t> </a:t>
            </a:r>
            <a:r>
              <a:rPr lang="en-US" dirty="0" err="1"/>
              <a:t>timeSpan</a:t>
            </a:r>
            <a:r>
              <a:rPr lang="en-US" b="1" dirty="0"/>
              <a:t>;</a:t>
            </a:r>
            <a:endParaRPr lang="en-US" dirty="0"/>
          </a:p>
          <a:p>
            <a:r>
              <a:rPr lang="en-US" dirty="0"/>
              <a:t>	</a:t>
            </a:r>
            <a:r>
              <a:rPr lang="en-US" b="1" dirty="0"/>
              <a:t>return</a:t>
            </a:r>
            <a:r>
              <a:rPr lang="en-US" dirty="0"/>
              <a:t> age</a:t>
            </a:r>
            <a:r>
              <a:rPr lang="en-US" b="1" dirty="0"/>
              <a:t>.</a:t>
            </a:r>
            <a:r>
              <a:rPr lang="en-US" dirty="0"/>
              <a:t>Year</a:t>
            </a:r>
            <a:r>
              <a:rPr lang="en-US" b="1" dirty="0"/>
              <a:t>-</a:t>
            </a:r>
            <a:r>
              <a:rPr lang="en-US" dirty="0"/>
              <a:t>1</a:t>
            </a:r>
            <a:r>
              <a:rPr lang="en-US" b="1" dirty="0"/>
              <a:t>;</a:t>
            </a:r>
            <a:endParaRPr lang="en-US" dirty="0"/>
          </a:p>
          <a:p>
            <a:r>
              <a:rPr lang="en-US" b="1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16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1352550"/>
            <a:ext cx="5257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public</a:t>
            </a:r>
            <a:r>
              <a:rPr lang="en-US" dirty="0"/>
              <a:t> void </a:t>
            </a:r>
            <a:r>
              <a:rPr lang="en-US" dirty="0" err="1"/>
              <a:t>saveFile</a:t>
            </a:r>
            <a:r>
              <a:rPr lang="en-US" b="1" dirty="0"/>
              <a:t>(</a:t>
            </a:r>
            <a:r>
              <a:rPr lang="en-US" dirty="0"/>
              <a:t>Person info</a:t>
            </a:r>
            <a:r>
              <a:rPr lang="en-US" b="1" dirty="0"/>
              <a:t>,</a:t>
            </a:r>
            <a:r>
              <a:rPr lang="en-US" dirty="0"/>
              <a:t> string </a:t>
            </a:r>
            <a:r>
              <a:rPr lang="en-US" dirty="0" err="1"/>
              <a:t>fileName</a:t>
            </a:r>
            <a:r>
              <a:rPr lang="en-US" b="1" dirty="0"/>
              <a:t>)</a:t>
            </a:r>
            <a:endParaRPr lang="en-US" dirty="0"/>
          </a:p>
          <a:p>
            <a:r>
              <a:rPr lang="en-US" b="1" dirty="0"/>
              <a:t>{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File</a:t>
            </a:r>
            <a:r>
              <a:rPr lang="en-US" b="1" dirty="0" err="1"/>
              <a:t>.</a:t>
            </a:r>
            <a:r>
              <a:rPr lang="en-US" dirty="0" err="1"/>
              <a:t>WriteAllText</a:t>
            </a:r>
            <a:r>
              <a:rPr lang="en-US" b="1" dirty="0"/>
              <a:t>(</a:t>
            </a:r>
            <a:r>
              <a:rPr lang="en-US" dirty="0" err="1"/>
              <a:t>fileName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dirty="0" err="1"/>
              <a:t>info</a:t>
            </a:r>
            <a:r>
              <a:rPr lang="en-US" b="1" dirty="0" err="1"/>
              <a:t>.</a:t>
            </a:r>
            <a:r>
              <a:rPr lang="en-US" dirty="0" err="1"/>
              <a:t>ToString</a:t>
            </a:r>
            <a:r>
              <a:rPr lang="en-US" b="1" dirty="0"/>
              <a:t>());</a:t>
            </a:r>
            <a:endParaRPr lang="en-US" dirty="0"/>
          </a:p>
          <a:p>
            <a:r>
              <a:rPr lang="en-US" b="1" dirty="0"/>
              <a:t>}</a:t>
            </a:r>
            <a:endParaRPr lang="nb-NO" dirty="0"/>
          </a:p>
        </p:txBody>
      </p:sp>
      <p:sp>
        <p:nvSpPr>
          <p:cNvPr id="6" name="Right Arrow 5"/>
          <p:cNvSpPr/>
          <p:nvPr/>
        </p:nvSpPr>
        <p:spPr>
          <a:xfrm rot="9335822">
            <a:off x="2681034" y="872612"/>
            <a:ext cx="14478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91000" y="438150"/>
            <a:ext cx="2360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All results out?</a:t>
            </a:r>
          </a:p>
        </p:txBody>
      </p:sp>
    </p:spTree>
    <p:extLst>
      <p:ext uri="{BB962C8B-B14F-4D97-AF65-F5344CB8AC3E}">
        <p14:creationId xmlns:p14="http://schemas.microsoft.com/office/powerpoint/2010/main" val="400296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7150"/>
            <a:ext cx="7772400" cy="1022350"/>
          </a:xfrm>
        </p:spPr>
        <p:txBody>
          <a:bodyPr>
            <a:normAutofit fontScale="90000"/>
          </a:bodyPr>
          <a:lstStyle/>
          <a:p>
            <a:r>
              <a:rPr lang="en-US" dirty="0"/>
              <a:t>Why functional is easier for tests</a:t>
            </a:r>
          </a:p>
        </p:txBody>
      </p:sp>
      <p:sp>
        <p:nvSpPr>
          <p:cNvPr id="4" name="Rectangle 3"/>
          <p:cNvSpPr/>
          <p:nvPr/>
        </p:nvSpPr>
        <p:spPr>
          <a:xfrm>
            <a:off x="2362200" y="971550"/>
            <a:ext cx="4495800" cy="3657600"/>
          </a:xfrm>
          <a:prstGeom prst="rect">
            <a:avLst/>
          </a:prstGeom>
          <a:solidFill>
            <a:srgbClr val="72BC5C"/>
          </a:solidFill>
          <a:ln w="76200" cmpd="sng">
            <a:prstDash val="dash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/>
              <a:t>Unit Test</a:t>
            </a:r>
          </a:p>
        </p:txBody>
      </p:sp>
      <p:sp>
        <p:nvSpPr>
          <p:cNvPr id="5" name="Rectangle 4"/>
          <p:cNvSpPr/>
          <p:nvPr/>
        </p:nvSpPr>
        <p:spPr>
          <a:xfrm>
            <a:off x="3200400" y="2266950"/>
            <a:ext cx="2895600" cy="1600200"/>
          </a:xfrm>
          <a:prstGeom prst="rect">
            <a:avLst/>
          </a:prstGeom>
          <a:solidFill>
            <a:srgbClr val="72BC5C"/>
          </a:solidFill>
          <a:ln w="76200" cmpd="sng">
            <a:prstDash val="dash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/>
              <a:t>Production Code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Do</a:t>
            </a:r>
          </a:p>
          <a:p>
            <a:pPr algn="ctr"/>
            <a:r>
              <a:rPr lang="en-US" sz="2000" b="1" dirty="0"/>
              <a:t>Verify</a:t>
            </a:r>
          </a:p>
        </p:txBody>
      </p:sp>
    </p:spTree>
    <p:extLst>
      <p:ext uri="{BB962C8B-B14F-4D97-AF65-F5344CB8AC3E}">
        <p14:creationId xmlns:p14="http://schemas.microsoft.com/office/powerpoint/2010/main" val="2757368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7150"/>
            <a:ext cx="7772400" cy="1022350"/>
          </a:xfrm>
        </p:spPr>
        <p:txBody>
          <a:bodyPr>
            <a:normAutofit fontScale="90000"/>
          </a:bodyPr>
          <a:lstStyle/>
          <a:p>
            <a:r>
              <a:rPr lang="en-US" dirty="0"/>
              <a:t>Why functional is easier for tests</a:t>
            </a:r>
          </a:p>
        </p:txBody>
      </p:sp>
      <p:sp>
        <p:nvSpPr>
          <p:cNvPr id="4" name="Rectangle 3"/>
          <p:cNvSpPr/>
          <p:nvPr/>
        </p:nvSpPr>
        <p:spPr>
          <a:xfrm>
            <a:off x="2362200" y="971550"/>
            <a:ext cx="4495800" cy="3657600"/>
          </a:xfrm>
          <a:prstGeom prst="rect">
            <a:avLst/>
          </a:prstGeom>
          <a:solidFill>
            <a:srgbClr val="72BC5C"/>
          </a:solidFill>
          <a:ln w="76200" cmpd="sng">
            <a:prstDash val="dash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/>
              <a:t>Unit Test</a:t>
            </a:r>
          </a:p>
        </p:txBody>
      </p:sp>
      <p:sp>
        <p:nvSpPr>
          <p:cNvPr id="5" name="Rectangle 4"/>
          <p:cNvSpPr/>
          <p:nvPr/>
        </p:nvSpPr>
        <p:spPr>
          <a:xfrm>
            <a:off x="3200400" y="2266950"/>
            <a:ext cx="2895600" cy="1600200"/>
          </a:xfrm>
          <a:prstGeom prst="rect">
            <a:avLst/>
          </a:prstGeom>
          <a:solidFill>
            <a:srgbClr val="9A312C"/>
          </a:solidFill>
          <a:ln w="76200" cmpd="sng">
            <a:prstDash val="dash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/>
              <a:t>Production Code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Do</a:t>
            </a:r>
          </a:p>
          <a:p>
            <a:pPr algn="ctr"/>
            <a:r>
              <a:rPr lang="en-US" sz="2000" b="1" dirty="0"/>
              <a:t>Verify</a:t>
            </a:r>
          </a:p>
        </p:txBody>
      </p:sp>
      <p:sp>
        <p:nvSpPr>
          <p:cNvPr id="3" name="Oval 2"/>
          <p:cNvSpPr/>
          <p:nvPr/>
        </p:nvSpPr>
        <p:spPr>
          <a:xfrm>
            <a:off x="2667000" y="1428750"/>
            <a:ext cx="3886200" cy="2971800"/>
          </a:xfrm>
          <a:prstGeom prst="ellipse">
            <a:avLst/>
          </a:prstGeom>
          <a:solidFill>
            <a:srgbClr val="72BC5C">
              <a:alpha val="76000"/>
            </a:srgbClr>
          </a:solidFill>
          <a:ln w="76200" cmpd="sng">
            <a:prstDash val="dash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/>
              <a:t>Functional Harness</a:t>
            </a:r>
          </a:p>
        </p:txBody>
      </p:sp>
    </p:spTree>
    <p:extLst>
      <p:ext uri="{BB962C8B-B14F-4D97-AF65-F5344CB8AC3E}">
        <p14:creationId xmlns:p14="http://schemas.microsoft.com/office/powerpoint/2010/main" val="226857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The purpose of this lesson is to show it is </a:t>
            </a:r>
            <a:r>
              <a:rPr lang="en-US" b="1" dirty="0">
                <a:solidFill>
                  <a:srgbClr val="D3EBD5"/>
                </a:solidFill>
              </a:rPr>
              <a:t>possible</a:t>
            </a:r>
            <a:r>
              <a:rPr lang="en-US" dirty="0"/>
              <a:t> to have code that is simple to test…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Because many people have </a:t>
            </a:r>
            <a:r>
              <a:rPr lang="en-US" b="1" dirty="0">
                <a:solidFill>
                  <a:srgbClr val="D3EBD5"/>
                </a:solidFill>
              </a:rPr>
              <a:t>never experienced </a:t>
            </a:r>
            <a:r>
              <a:rPr lang="en-US" dirty="0"/>
              <a:t>that.</a:t>
            </a: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4667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Benefits of Unit Tests</a:t>
            </a:r>
            <a:endParaRPr dirty="0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E23C693-8FA3-D74D-B380-286535A7CDE7}"/>
              </a:ext>
            </a:extLst>
          </p:cNvPr>
          <p:cNvSpPr txBox="1">
            <a:spLocks/>
          </p:cNvSpPr>
          <p:nvPr/>
        </p:nvSpPr>
        <p:spPr>
          <a:xfrm>
            <a:off x="898450" y="1902758"/>
            <a:ext cx="6400800" cy="234315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Specification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Feedback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Regression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Granularity</a:t>
            </a:r>
          </a:p>
        </p:txBody>
      </p:sp>
    </p:spTree>
    <p:extLst>
      <p:ext uri="{BB962C8B-B14F-4D97-AF65-F5344CB8AC3E}">
        <p14:creationId xmlns:p14="http://schemas.microsoft.com/office/powerpoint/2010/main" val="2122820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Benefits of Unit Tests</a:t>
            </a:r>
            <a:endParaRPr dirty="0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E23C693-8FA3-D74D-B380-286535A7CDE7}"/>
              </a:ext>
            </a:extLst>
          </p:cNvPr>
          <p:cNvSpPr txBox="1">
            <a:spLocks/>
          </p:cNvSpPr>
          <p:nvPr/>
        </p:nvSpPr>
        <p:spPr>
          <a:xfrm>
            <a:off x="898450" y="1902758"/>
            <a:ext cx="6400800" cy="234315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strike="sngStrike" dirty="0">
                <a:solidFill>
                  <a:schemeClr val="tx1"/>
                </a:solidFill>
                <a:latin typeface="Calibri" charset="0"/>
              </a:rPr>
              <a:t>Specification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strike="sngStrike" dirty="0">
                <a:solidFill>
                  <a:schemeClr val="tx1"/>
                </a:solidFill>
                <a:latin typeface="Calibri" charset="0"/>
              </a:rPr>
              <a:t>Feedback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Regression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strike="sngStrike" dirty="0">
                <a:solidFill>
                  <a:schemeClr val="tx1"/>
                </a:solidFill>
                <a:latin typeface="Calibri" charset="0"/>
              </a:rPr>
              <a:t>Granularity</a:t>
            </a:r>
          </a:p>
        </p:txBody>
      </p:sp>
    </p:spTree>
    <p:extLst>
      <p:ext uri="{BB962C8B-B14F-4D97-AF65-F5344CB8AC3E}">
        <p14:creationId xmlns:p14="http://schemas.microsoft.com/office/powerpoint/2010/main" val="1792619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Regression</a:t>
            </a:r>
          </a:p>
        </p:txBody>
      </p:sp>
      <p:sp>
        <p:nvSpPr>
          <p:cNvPr id="32770" name="Content Placeholder 8"/>
          <p:cNvSpPr>
            <a:spLocks noGrp="1"/>
          </p:cNvSpPr>
          <p:nvPr>
            <p:ph type="subTitle" idx="4294967295"/>
          </p:nvPr>
        </p:nvSpPr>
        <p:spPr>
          <a:xfrm>
            <a:off x="0" y="1600200"/>
            <a:ext cx="6400800" cy="2343150"/>
          </a:xfrm>
        </p:spPr>
        <p:txBody>
          <a:bodyPr/>
          <a:lstStyle/>
          <a:p>
            <a:pPr eaLnBrk="1" hangingPunct="1"/>
            <a:r>
              <a:rPr lang="en-US" sz="3600">
                <a:latin typeface="Calibri" charset="0"/>
              </a:rPr>
              <a:t>If I used to get :   </a:t>
            </a:r>
          </a:p>
          <a:p>
            <a:pPr eaLnBrk="1" hangingPunct="1"/>
            <a:r>
              <a:rPr lang="en-US" sz="3600">
                <a:latin typeface="Calibri" charset="0"/>
              </a:rPr>
              <a:t>Then I still get : </a:t>
            </a:r>
          </a:p>
        </p:txBody>
      </p:sp>
      <p:sp>
        <p:nvSpPr>
          <p:cNvPr id="2" name="Rectangle 1"/>
          <p:cNvSpPr/>
          <p:nvPr/>
        </p:nvSpPr>
        <p:spPr>
          <a:xfrm>
            <a:off x="3733800" y="1428750"/>
            <a:ext cx="607859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x-none" sz="5400" b="1" dirty="0">
                <a:ln/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A</a:t>
            </a:r>
          </a:p>
        </p:txBody>
      </p:sp>
      <p:sp>
        <p:nvSpPr>
          <p:cNvPr id="5" name="Rectangle 4"/>
          <p:cNvSpPr/>
          <p:nvPr/>
        </p:nvSpPr>
        <p:spPr>
          <a:xfrm>
            <a:off x="3733800" y="1419820"/>
            <a:ext cx="607859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x-none" sz="5400" b="1" dirty="0">
                <a:ln/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19306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1573 L 0.00034 0.1351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br>
              <a:rPr lang="en-US" sz="8000" dirty="0"/>
            </a:br>
            <a:br>
              <a:rPr lang="en-US" sz="8000" dirty="0"/>
            </a:br>
            <a:r>
              <a:rPr lang="en-US" sz="8000" dirty="0"/>
              <a:t>Locking</a:t>
            </a:r>
            <a:br>
              <a:rPr lang="en-US" sz="8000" dirty="0"/>
            </a:br>
            <a:r>
              <a:rPr lang="en-US" sz="8000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9587362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094614" y="1996889"/>
            <a:ext cx="5257800" cy="1250232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Poke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4D55A8-F682-445B-A611-6601E75A5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315" y="1913621"/>
            <a:ext cx="16573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576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 Steps</a:t>
            </a:r>
            <a:endParaRPr dirty="0"/>
          </a:p>
        </p:txBody>
      </p:sp>
      <p:sp>
        <p:nvSpPr>
          <p:cNvPr id="3977" name="Google Shape;3977;p29"/>
          <p:cNvSpPr/>
          <p:nvPr/>
        </p:nvSpPr>
        <p:spPr>
          <a:xfrm>
            <a:off x="863800" y="226695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making your code easy</a:t>
            </a:r>
            <a:b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to test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31551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 Steps</a:t>
            </a:r>
            <a:endParaRPr dirty="0"/>
          </a:p>
        </p:txBody>
      </p:sp>
      <p:sp>
        <p:nvSpPr>
          <p:cNvPr id="3977" name="Google Shape;3977;p29"/>
          <p:cNvSpPr/>
          <p:nvPr/>
        </p:nvSpPr>
        <p:spPr>
          <a:xfrm>
            <a:off x="863800" y="226695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making your code easy</a:t>
            </a:r>
            <a:b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to test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2" name="Multiply 1">
            <a:extLst>
              <a:ext uri="{FF2B5EF4-FFF2-40B4-BE49-F238E27FC236}">
                <a16:creationId xmlns:a16="http://schemas.microsoft.com/office/drawing/2014/main" id="{E5036342-8F91-1B4C-8B01-8C17161AE054}"/>
              </a:ext>
            </a:extLst>
          </p:cNvPr>
          <p:cNvSpPr/>
          <p:nvPr/>
        </p:nvSpPr>
        <p:spPr>
          <a:xfrm>
            <a:off x="586439" y="1969986"/>
            <a:ext cx="2096245" cy="2091018"/>
          </a:xfrm>
          <a:prstGeom prst="mathMultiply">
            <a:avLst>
              <a:gd name="adj1" fmla="val 13231"/>
            </a:avLst>
          </a:prstGeom>
          <a:solidFill>
            <a:srgbClr val="C00000">
              <a:alpha val="52000"/>
            </a:srgbClr>
          </a:solidFill>
          <a:ln>
            <a:solidFill>
              <a:srgbClr val="C20003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390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 Steps</a:t>
            </a:r>
            <a:endParaRPr dirty="0"/>
          </a:p>
        </p:txBody>
      </p:sp>
      <p:sp>
        <p:nvSpPr>
          <p:cNvPr id="3977" name="Google Shape;3977;p29"/>
          <p:cNvSpPr/>
          <p:nvPr/>
        </p:nvSpPr>
        <p:spPr>
          <a:xfrm>
            <a:off x="5287882" y="226695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making your code easy</a:t>
            </a:r>
            <a:b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to test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9" name="Google Shape;3979;p29"/>
          <p:cNvSpPr/>
          <p:nvPr/>
        </p:nvSpPr>
        <p:spPr>
          <a:xfrm>
            <a:off x="3107050" y="2266953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better ways of testing functional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0" name="Google Shape;3980;p29"/>
          <p:cNvCxnSpPr/>
          <p:nvPr/>
        </p:nvCxnSpPr>
        <p:spPr>
          <a:xfrm flipV="1">
            <a:off x="4669750" y="3036297"/>
            <a:ext cx="618132" cy="3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diamond" w="sm" len="sm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8342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Awareness (show)</a:t>
            </a:r>
            <a:br>
              <a:rPr lang="en-GB" dirty="0"/>
            </a:br>
            <a:r>
              <a:rPr lang="en-GB" dirty="0"/>
              <a:t>Proficiency (do)</a:t>
            </a:r>
            <a:br>
              <a:rPr lang="en-GB" dirty="0"/>
            </a:br>
            <a:r>
              <a:rPr lang="en-GB" dirty="0"/>
              <a:t>Fluency (repeat)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A0230-4388-264C-80C7-9AC624AA6A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82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D09D3-28D0-794B-BDF2-24825C75CF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0 -&gt;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D8C89-1FD3-7746-AEA2-F08058E462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298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81465-36F7-8C4E-83C2-C6BE47D7D5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200" dirty="0"/>
              <a:t>Steps</a:t>
            </a:r>
            <a:br>
              <a:rPr lang="en-GB" sz="3200" dirty="0"/>
            </a:br>
            <a:r>
              <a:rPr lang="en-GB" sz="3200" dirty="0"/>
              <a:t>1. Test (fail, get information)</a:t>
            </a:r>
            <a:br>
              <a:rPr lang="en-GB" sz="3200" dirty="0"/>
            </a:br>
            <a:r>
              <a:rPr lang="en-GB" sz="3200" dirty="0"/>
              <a:t>2. Test (pass, locking results)</a:t>
            </a:r>
            <a:br>
              <a:rPr lang="en-GB" sz="3200" dirty="0"/>
            </a:br>
            <a:r>
              <a:rPr lang="en-GB" sz="3200" dirty="0"/>
              <a:t>3. Check coverage (guidance)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980F10-E008-CB46-913D-AF4EF436AF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792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49"/>
            <a:ext cx="6965576" cy="20700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>
                <a:solidFill>
                  <a:srgbClr val="D3EBD5"/>
                </a:solidFill>
              </a:rPr>
              <a:t>HOW HARD</a:t>
            </a:r>
            <a:br>
              <a:rPr lang="en-GB" sz="7200" dirty="0">
                <a:solidFill>
                  <a:srgbClr val="D3EBD5"/>
                </a:solidFill>
              </a:rPr>
            </a:br>
            <a:r>
              <a:rPr lang="en-GB" sz="7200" dirty="0">
                <a:solidFill>
                  <a:srgbClr val="D3EBD5"/>
                </a:solidFill>
              </a:rPr>
              <a:t>WAS THIS?</a:t>
            </a: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4" name="Google Shape;3878;p19">
            <a:extLst>
              <a:ext uri="{FF2B5EF4-FFF2-40B4-BE49-F238E27FC236}">
                <a16:creationId xmlns:a16="http://schemas.microsoft.com/office/drawing/2014/main" id="{15F691F9-F141-F441-9CB9-5B8BA311B601}"/>
              </a:ext>
            </a:extLst>
          </p:cNvPr>
          <p:cNvSpPr txBox="1">
            <a:spLocks/>
          </p:cNvSpPr>
          <p:nvPr/>
        </p:nvSpPr>
        <p:spPr>
          <a:xfrm>
            <a:off x="5304917" y="1708423"/>
            <a:ext cx="699141" cy="498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sz="1000" dirty="0">
                <a:solidFill>
                  <a:schemeClr val="tx2"/>
                </a:solidFill>
              </a:rPr>
              <a:t>Not at all</a:t>
            </a:r>
          </a:p>
        </p:txBody>
      </p:sp>
      <p:sp>
        <p:nvSpPr>
          <p:cNvPr id="15" name="Google Shape;3878;p19">
            <a:extLst>
              <a:ext uri="{FF2B5EF4-FFF2-40B4-BE49-F238E27FC236}">
                <a16:creationId xmlns:a16="http://schemas.microsoft.com/office/drawing/2014/main" id="{A3219CBF-9438-D346-B762-8C59A1AF1299}"/>
              </a:ext>
            </a:extLst>
          </p:cNvPr>
          <p:cNvSpPr txBox="1">
            <a:spLocks/>
          </p:cNvSpPr>
          <p:nvPr/>
        </p:nvSpPr>
        <p:spPr>
          <a:xfrm>
            <a:off x="1957566" y="1708423"/>
            <a:ext cx="839373" cy="498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 algn="ctr">
              <a:buFont typeface="Titillium Web Light"/>
              <a:buNone/>
            </a:pPr>
            <a:r>
              <a:rPr lang="en-GB" sz="1000" dirty="0">
                <a:solidFill>
                  <a:schemeClr val="tx2"/>
                </a:solidFill>
              </a:rPr>
              <a:t>Very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60E666-E681-484E-8575-905497C99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566" y="1265423"/>
            <a:ext cx="42799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780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50"/>
            <a:ext cx="5495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D3EBD5"/>
                </a:solidFill>
              </a:rPr>
              <a:t>HOW DID THIS FEEL?</a:t>
            </a:r>
            <a:endParaRPr sz="7200" dirty="0">
              <a:solidFill>
                <a:srgbClr val="D3EBD5"/>
              </a:solidFill>
            </a:endParaRP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8" name="Google Shape;4276;p39">
            <a:extLst>
              <a:ext uri="{FF2B5EF4-FFF2-40B4-BE49-F238E27FC236}">
                <a16:creationId xmlns:a16="http://schemas.microsoft.com/office/drawing/2014/main" id="{A1992654-D614-7C4A-9CB0-E75628503107}"/>
              </a:ext>
            </a:extLst>
          </p:cNvPr>
          <p:cNvSpPr/>
          <p:nvPr/>
        </p:nvSpPr>
        <p:spPr>
          <a:xfrm>
            <a:off x="6090189" y="2095291"/>
            <a:ext cx="893007" cy="893062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Google Shape;4277;p39">
            <a:extLst>
              <a:ext uri="{FF2B5EF4-FFF2-40B4-BE49-F238E27FC236}">
                <a16:creationId xmlns:a16="http://schemas.microsoft.com/office/drawing/2014/main" id="{0CC0ED15-C7B9-4E45-B179-6731CC3E663C}"/>
              </a:ext>
            </a:extLst>
          </p:cNvPr>
          <p:cNvSpPr/>
          <p:nvPr/>
        </p:nvSpPr>
        <p:spPr>
          <a:xfrm>
            <a:off x="6536692" y="611162"/>
            <a:ext cx="893007" cy="780406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Google Shape;4278;p39">
            <a:extLst>
              <a:ext uri="{FF2B5EF4-FFF2-40B4-BE49-F238E27FC236}">
                <a16:creationId xmlns:a16="http://schemas.microsoft.com/office/drawing/2014/main" id="{4DEF142F-734E-CD4E-832B-2C80921E1C92}"/>
              </a:ext>
            </a:extLst>
          </p:cNvPr>
          <p:cNvSpPr/>
          <p:nvPr/>
        </p:nvSpPr>
        <p:spPr>
          <a:xfrm>
            <a:off x="4977338" y="843432"/>
            <a:ext cx="901134" cy="901079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D4EB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EAFA8E-E76D-224A-9B78-C4BD36AA1C38}"/>
              </a:ext>
            </a:extLst>
          </p:cNvPr>
          <p:cNvSpPr/>
          <p:nvPr/>
        </p:nvSpPr>
        <p:spPr>
          <a:xfrm>
            <a:off x="6680776" y="4236808"/>
            <a:ext cx="95891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💬</a:t>
            </a:r>
            <a:endParaRPr lang="en-GB" sz="4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962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49"/>
            <a:ext cx="6965576" cy="20700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>
                <a:solidFill>
                  <a:srgbClr val="D3EBD5"/>
                </a:solidFill>
              </a:rPr>
              <a:t>RELEVANCE TO YOUR WORK?</a:t>
            </a: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4" name="Google Shape;3878;p19">
            <a:extLst>
              <a:ext uri="{FF2B5EF4-FFF2-40B4-BE49-F238E27FC236}">
                <a16:creationId xmlns:a16="http://schemas.microsoft.com/office/drawing/2014/main" id="{15F691F9-F141-F441-9CB9-5B8BA311B601}"/>
              </a:ext>
            </a:extLst>
          </p:cNvPr>
          <p:cNvSpPr txBox="1">
            <a:spLocks/>
          </p:cNvSpPr>
          <p:nvPr/>
        </p:nvSpPr>
        <p:spPr>
          <a:xfrm>
            <a:off x="5304917" y="1708423"/>
            <a:ext cx="699141" cy="498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sz="1000" dirty="0">
                <a:solidFill>
                  <a:schemeClr val="tx2"/>
                </a:solidFill>
              </a:rPr>
              <a:t>Not at all</a:t>
            </a:r>
          </a:p>
        </p:txBody>
      </p:sp>
      <p:sp>
        <p:nvSpPr>
          <p:cNvPr id="15" name="Google Shape;3878;p19">
            <a:extLst>
              <a:ext uri="{FF2B5EF4-FFF2-40B4-BE49-F238E27FC236}">
                <a16:creationId xmlns:a16="http://schemas.microsoft.com/office/drawing/2014/main" id="{A3219CBF-9438-D346-B762-8C59A1AF1299}"/>
              </a:ext>
            </a:extLst>
          </p:cNvPr>
          <p:cNvSpPr txBox="1">
            <a:spLocks/>
          </p:cNvSpPr>
          <p:nvPr/>
        </p:nvSpPr>
        <p:spPr>
          <a:xfrm>
            <a:off x="1957566" y="1708423"/>
            <a:ext cx="839373" cy="498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 algn="ctr">
              <a:buFont typeface="Titillium Web Light"/>
              <a:buNone/>
            </a:pPr>
            <a:r>
              <a:rPr lang="en-GB" sz="1000" dirty="0">
                <a:solidFill>
                  <a:schemeClr val="tx2"/>
                </a:solidFill>
              </a:rPr>
              <a:t>Completely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97C05B-2697-4146-A2BA-CF92F7466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068" y="1265423"/>
            <a:ext cx="42799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255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799" y="2650150"/>
            <a:ext cx="671205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>
                <a:solidFill>
                  <a:srgbClr val="D3EBD5"/>
                </a:solidFill>
              </a:rPr>
              <a:t>EASIER TO TEST…</a:t>
            </a:r>
            <a:br>
              <a:rPr lang="en-GB" sz="7200" dirty="0">
                <a:solidFill>
                  <a:srgbClr val="D3EBD5"/>
                </a:solidFill>
              </a:rPr>
            </a:br>
            <a:r>
              <a:rPr lang="en-GB" sz="7200" dirty="0">
                <a:solidFill>
                  <a:srgbClr val="D3EBD5"/>
                </a:solidFill>
              </a:rPr>
              <a:t>WHY?</a:t>
            </a: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EAFA8E-E76D-224A-9B78-C4BD36AA1C38}"/>
              </a:ext>
            </a:extLst>
          </p:cNvPr>
          <p:cNvSpPr/>
          <p:nvPr/>
        </p:nvSpPr>
        <p:spPr>
          <a:xfrm>
            <a:off x="6680776" y="4236808"/>
            <a:ext cx="95891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💬</a:t>
            </a:r>
            <a:endParaRPr lang="en-GB" sz="4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980035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692</Words>
  <Application>Microsoft Office PowerPoint</Application>
  <PresentationFormat>On-screen Show (16:9)</PresentationFormat>
  <Paragraphs>115</Paragraphs>
  <Slides>27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Dosis</vt:lpstr>
      <vt:lpstr>Dosis ExtraLight</vt:lpstr>
      <vt:lpstr>Titillium Web Light</vt:lpstr>
      <vt:lpstr>Mowbray template</vt:lpstr>
      <vt:lpstr>Testing Functional Code</vt:lpstr>
      <vt:lpstr>PowerPoint Presentation</vt:lpstr>
      <vt:lpstr>Awareness (show) Proficiency (do) Fluency (repeat)</vt:lpstr>
      <vt:lpstr>0 -&gt; 1</vt:lpstr>
      <vt:lpstr>Steps 1. Test (fail, get information) 2. Test (pass, locking results) 3. Check coverage (guidance)</vt:lpstr>
      <vt:lpstr>HOW HARD WAS THIS?</vt:lpstr>
      <vt:lpstr>HOW DID THIS FEEL?</vt:lpstr>
      <vt:lpstr>RELEVANCE TO YOUR WORK?</vt:lpstr>
      <vt:lpstr>EASIER TO TEST… WHY?</vt:lpstr>
      <vt:lpstr>Simple code</vt:lpstr>
      <vt:lpstr>Small methods?</vt:lpstr>
      <vt:lpstr>Functional Code</vt:lpstr>
      <vt:lpstr>Non-Functional Code</vt:lpstr>
      <vt:lpstr>PowerPoint Presentation</vt:lpstr>
      <vt:lpstr>PowerPoint Presentation</vt:lpstr>
      <vt:lpstr>PowerPoint Presentation</vt:lpstr>
      <vt:lpstr>PowerPoint Presentation</vt:lpstr>
      <vt:lpstr>Why functional is easier for tests</vt:lpstr>
      <vt:lpstr>Why functional is easier for tests</vt:lpstr>
      <vt:lpstr>Benefits of Unit Tests</vt:lpstr>
      <vt:lpstr>Benefits of Unit Tests</vt:lpstr>
      <vt:lpstr>Regression</vt:lpstr>
      <vt:lpstr>  Locking test</vt:lpstr>
      <vt:lpstr>Poke</vt:lpstr>
      <vt:lpstr>Next Steps</vt:lpstr>
      <vt:lpstr>Next Steps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Clare Macrae</cp:lastModifiedBy>
  <cp:revision>56</cp:revision>
  <dcterms:modified xsi:type="dcterms:W3CDTF">2020-07-07T19:53:02Z</dcterms:modified>
</cp:coreProperties>
</file>