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6"/>
  </p:notesMasterIdLst>
  <p:handoutMasterIdLst>
    <p:handoutMasterId r:id="rId77"/>
  </p:handoutMasterIdLst>
  <p:sldIdLst>
    <p:sldId id="284" r:id="rId2"/>
    <p:sldId id="399" r:id="rId3"/>
    <p:sldId id="400" r:id="rId4"/>
    <p:sldId id="364" r:id="rId5"/>
    <p:sldId id="367" r:id="rId6"/>
    <p:sldId id="366" r:id="rId7"/>
    <p:sldId id="303" r:id="rId8"/>
    <p:sldId id="369" r:id="rId9"/>
    <p:sldId id="370" r:id="rId10"/>
    <p:sldId id="425" r:id="rId11"/>
    <p:sldId id="368" r:id="rId12"/>
    <p:sldId id="424" r:id="rId13"/>
    <p:sldId id="426" r:id="rId14"/>
    <p:sldId id="427" r:id="rId15"/>
    <p:sldId id="430" r:id="rId16"/>
    <p:sldId id="429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23" r:id="rId27"/>
    <p:sldId id="373" r:id="rId28"/>
    <p:sldId id="374" r:id="rId29"/>
    <p:sldId id="375" r:id="rId30"/>
    <p:sldId id="441" r:id="rId31"/>
    <p:sldId id="440" r:id="rId32"/>
    <p:sldId id="376" r:id="rId33"/>
    <p:sldId id="377" r:id="rId34"/>
    <p:sldId id="379" r:id="rId35"/>
    <p:sldId id="380" r:id="rId36"/>
    <p:sldId id="381" r:id="rId37"/>
    <p:sldId id="378" r:id="rId38"/>
    <p:sldId id="382" r:id="rId39"/>
    <p:sldId id="384" r:id="rId40"/>
    <p:sldId id="385" r:id="rId41"/>
    <p:sldId id="386" r:id="rId42"/>
    <p:sldId id="387" r:id="rId43"/>
    <p:sldId id="389" r:id="rId44"/>
    <p:sldId id="405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401" r:id="rId53"/>
    <p:sldId id="402" r:id="rId54"/>
    <p:sldId id="403" r:id="rId55"/>
    <p:sldId id="406" r:id="rId56"/>
    <p:sldId id="410" r:id="rId57"/>
    <p:sldId id="408" r:id="rId58"/>
    <p:sldId id="409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20" r:id="rId67"/>
    <p:sldId id="418" r:id="rId68"/>
    <p:sldId id="419" r:id="rId69"/>
    <p:sldId id="422" r:id="rId70"/>
    <p:sldId id="421" r:id="rId71"/>
    <p:sldId id="397" r:id="rId72"/>
    <p:sldId id="365" r:id="rId73"/>
    <p:sldId id="305" r:id="rId74"/>
    <p:sldId id="310" r:id="rId7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122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97" indent="-28573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918" indent="-22858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85" indent="-22858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52" indent="-22858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419" indent="-2285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85" indent="-2285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752" indent="-2285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919" indent="-2285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227CA4-6EDE-9546-B31B-1ABB698C5907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4/18/17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4/18/17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4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886419"/>
            <a:ext cx="7358063" cy="171837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2651060"/>
            <a:ext cx="7358063" cy="58821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292242" algn="ctr">
              <a:spcBef>
                <a:spcPts val="0"/>
              </a:spcBef>
              <a:buSzTx/>
              <a:buNone/>
              <a:defRPr sz="1800"/>
            </a:lvl2pPr>
            <a:lvl3pPr marL="0" indent="584484" algn="ctr">
              <a:spcBef>
                <a:spcPts val="0"/>
              </a:spcBef>
              <a:buSzTx/>
              <a:buNone/>
              <a:defRPr sz="1800"/>
            </a:lvl3pPr>
            <a:lvl4pPr marL="0" indent="876727" algn="ctr">
              <a:spcBef>
                <a:spcPts val="0"/>
              </a:spcBef>
              <a:buSzTx/>
              <a:buNone/>
              <a:defRPr sz="1800"/>
            </a:lvl4pPr>
            <a:lvl5pPr marL="0" indent="1168969" algn="ctr"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41328" y="4848600"/>
            <a:ext cx="252416" cy="188230"/>
          </a:xfrm>
          <a:prstGeom prst="rect">
            <a:avLst/>
          </a:prstGeom>
        </p:spPr>
        <p:txBody>
          <a:bodyPr lIns="116897" tIns="58448" rIns="116897" bIns="5844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842657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4/18/17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90550"/>
            <a:ext cx="71628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Comparing         ApprovalTests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91000" y="1307523"/>
            <a:ext cx="6301612" cy="426027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1800" i="1" dirty="0" smtClean="0"/>
              <a:t>With </a:t>
            </a:r>
            <a:r>
              <a:rPr lang="en-US" sz="1800" dirty="0" smtClean="0"/>
              <a:t>@LlewellynFalco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14350"/>
            <a:ext cx="8890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4767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42950"/>
            <a:ext cx="8458200" cy="3352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 Black"/>
                <a:cs typeface="Arial Black"/>
              </a:rPr>
              <a:t>CODE</a:t>
            </a:r>
            <a:endParaRPr lang="en-US" sz="16600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4200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1620619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Handwriting - Dakota"/>
                <a:cs typeface="Handwriting - Dakota"/>
              </a:rPr>
              <a:t>1 is 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 is </a:t>
            </a:r>
            <a:r>
              <a:rPr lang="en-US" i="1" dirty="0" smtClean="0">
                <a:latin typeface="Handwriting - Dakota"/>
                <a:cs typeface="Handwriting - Dakota"/>
              </a:rPr>
              <a:t>II</a:t>
            </a:r>
            <a:endParaRPr lang="en-US" i="1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406532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9624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66950"/>
            <a:ext cx="388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test2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II"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2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0117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{ 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1,2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118510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1 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2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II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6477000" y="2343150"/>
            <a:ext cx="38100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2190750"/>
            <a:ext cx="83820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86600" y="4585955"/>
            <a:ext cx="68580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42950"/>
            <a:ext cx="8458200" cy="3352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 Black"/>
                <a:cs typeface="Arial Black"/>
              </a:rPr>
              <a:t>CODE</a:t>
            </a:r>
            <a:endParaRPr lang="en-US" sz="16600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390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1620619"/>
            <a:ext cx="12618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Handwriting - Dakota"/>
                <a:cs typeface="Handwriting - Dakota"/>
              </a:rPr>
              <a:t>1 is 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 is </a:t>
            </a:r>
            <a:r>
              <a:rPr lang="en-US" i="1" dirty="0" smtClean="0">
                <a:latin typeface="Handwriting - Dakota"/>
                <a:cs typeface="Handwriting - Dakota"/>
              </a:rPr>
              <a:t>II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3 is III</a:t>
            </a:r>
            <a:endParaRPr lang="en-US" i="1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29628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962400" cy="28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66950"/>
            <a:ext cx="388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test2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II"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2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test3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III"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3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0117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{ 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1,2,3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11851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1 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2 =&gt; II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3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III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42950"/>
            <a:ext cx="8458200" cy="3352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 Black"/>
                <a:cs typeface="Arial Black"/>
              </a:rPr>
              <a:t>CODE</a:t>
            </a:r>
            <a:endParaRPr lang="en-US" sz="16600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6387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1620619"/>
            <a:ext cx="12618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Handwriting - Dakota"/>
                <a:cs typeface="Handwriting - Dakota"/>
              </a:rPr>
              <a:t>1 is 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 is </a:t>
            </a:r>
            <a:r>
              <a:rPr lang="en-US" i="1" dirty="0" smtClean="0">
                <a:latin typeface="Handwriting - Dakota"/>
                <a:cs typeface="Handwriting - Dakota"/>
              </a:rPr>
              <a:t>II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3 is III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4 is IV</a:t>
            </a:r>
            <a:endParaRPr lang="en-US" i="1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64592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962400" cy="28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114550"/>
            <a:ext cx="3886200" cy="300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9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9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900" dirty="0">
                <a:latin typeface="Monaco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9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9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9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9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test2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9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900" dirty="0">
                <a:latin typeface="Monaco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900" b="1" dirty="0" smtClean="0">
                <a:solidFill>
                  <a:srgbClr val="4E9A06"/>
                </a:solidFill>
                <a:latin typeface="Monaco"/>
              </a:rPr>
              <a:t>II"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9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 smtClean="0">
                <a:solidFill>
                  <a:srgbClr val="0000CF"/>
                </a:solidFill>
                <a:latin typeface="Monaco"/>
              </a:rPr>
              <a:t>2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9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9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9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test3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9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900" dirty="0">
                <a:latin typeface="Monaco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Monaco"/>
              </a:rPr>
              <a:t>”III"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9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0000CF"/>
                </a:solidFill>
                <a:latin typeface="Monaco"/>
              </a:rPr>
              <a:t>3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9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9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9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900" b="1" dirty="0" smtClean="0">
                <a:solidFill>
                  <a:srgbClr val="000000"/>
                </a:solidFill>
                <a:latin typeface="Monaco"/>
              </a:rPr>
              <a:t>test4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9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9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900" dirty="0">
                <a:latin typeface="Monaco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900" b="1" dirty="0" smtClean="0">
                <a:solidFill>
                  <a:srgbClr val="4E9A06"/>
                </a:solidFill>
                <a:latin typeface="Monaco"/>
              </a:rPr>
              <a:t>IV"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9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900" b="1" dirty="0" smtClean="0">
                <a:solidFill>
                  <a:srgbClr val="0000CF"/>
                </a:solidFill>
                <a:latin typeface="Monaco"/>
              </a:rPr>
              <a:t>4</a:t>
            </a:r>
            <a:r>
              <a:rPr lang="en-US" sz="9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9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9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900" b="1" dirty="0">
              <a:solidFill>
                <a:srgbClr val="CE5C00"/>
              </a:solidFill>
              <a:latin typeface="Monaco"/>
            </a:endParaRPr>
          </a:p>
          <a:p>
            <a:endParaRPr lang="en-US" sz="9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0117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pt-BR" sz="1000" dirty="0" err="1">
                <a:solidFill>
                  <a:srgbClr val="000000"/>
                </a:solidFill>
                <a:latin typeface="Monaco"/>
              </a:rPr>
              <a:t>Range</a:t>
            </a:r>
            <a:r>
              <a:rPr lang="pt-BR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pt-BR" sz="1000" b="1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4</a:t>
            </a:r>
            <a:r>
              <a:rPr lang="pt-BR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;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118510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1 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2 =&gt; II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3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III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4 =&gt; IV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00800" y="2343150"/>
            <a:ext cx="129540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42950"/>
            <a:ext cx="8458200" cy="3352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 Black"/>
                <a:cs typeface="Arial Black"/>
              </a:rPr>
              <a:t>CODE</a:t>
            </a:r>
            <a:endParaRPr lang="en-US" sz="16600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8361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361950"/>
            <a:ext cx="35052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8200" y="2343150"/>
            <a:ext cx="76200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90600" y="2495550"/>
            <a:ext cx="72390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(message,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regular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assert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message.Should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().Be(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fluent assert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Approvals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.Verify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(message);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approval assert </a:t>
            </a:r>
            <a:endParaRPr lang="en-US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90040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1620619"/>
            <a:ext cx="12618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Handwriting - Dakota"/>
                <a:cs typeface="Handwriting - Dakota"/>
              </a:rPr>
              <a:t>1 is 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 is </a:t>
            </a:r>
            <a:r>
              <a:rPr lang="en-US" i="1" dirty="0" smtClean="0">
                <a:latin typeface="Handwriting - Dakota"/>
                <a:cs typeface="Handwriting - Dakota"/>
              </a:rPr>
              <a:t>II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3 is III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4 is IV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5 is V</a:t>
            </a:r>
            <a:endParaRPr lang="en-US" i="1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4539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962400" cy="28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114550"/>
            <a:ext cx="3886200" cy="289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7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7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700" dirty="0">
                <a:latin typeface="Monaco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7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7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7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7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7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7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700" b="1" dirty="0" smtClean="0">
                <a:solidFill>
                  <a:srgbClr val="000000"/>
                </a:solidFill>
                <a:latin typeface="Monaco"/>
              </a:rPr>
              <a:t>test2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7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700" dirty="0">
                <a:latin typeface="Monaco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4E9A06"/>
                </a:solidFill>
                <a:latin typeface="Monaco"/>
              </a:rPr>
              <a:t>”</a:t>
            </a:r>
            <a:r>
              <a:rPr lang="en-US" sz="700" b="1" dirty="0" smtClean="0">
                <a:solidFill>
                  <a:srgbClr val="4E9A06"/>
                </a:solidFill>
                <a:latin typeface="Monaco"/>
              </a:rPr>
              <a:t>II"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7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7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7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 smtClean="0">
                <a:solidFill>
                  <a:srgbClr val="0000CF"/>
                </a:solidFill>
                <a:latin typeface="Monaco"/>
              </a:rPr>
              <a:t>2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7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7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7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test3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7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700" dirty="0">
                <a:latin typeface="Monaco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4E9A06"/>
                </a:solidFill>
                <a:latin typeface="Monaco"/>
              </a:rPr>
              <a:t>”III"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7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7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7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0000CF"/>
                </a:solidFill>
                <a:latin typeface="Monaco"/>
              </a:rPr>
              <a:t>3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7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7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7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test4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7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700" dirty="0">
                <a:latin typeface="Monaco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4E9A06"/>
                </a:solidFill>
                <a:latin typeface="Monaco"/>
              </a:rPr>
              <a:t>”IV"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7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7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7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0000CF"/>
                </a:solidFill>
                <a:latin typeface="Monaco"/>
              </a:rPr>
              <a:t>4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7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7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7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7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700" b="1" dirty="0" smtClean="0">
                <a:solidFill>
                  <a:srgbClr val="000000"/>
                </a:solidFill>
                <a:latin typeface="Monaco"/>
              </a:rPr>
              <a:t>test5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7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7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700" dirty="0">
                <a:latin typeface="Monaco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 smtClean="0">
                <a:solidFill>
                  <a:srgbClr val="4E9A06"/>
                </a:solidFill>
                <a:latin typeface="Monaco"/>
              </a:rPr>
              <a:t>”V</a:t>
            </a:r>
            <a:r>
              <a:rPr lang="en-US" sz="7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7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7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7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700" b="1" dirty="0" smtClean="0">
                <a:solidFill>
                  <a:srgbClr val="0000CF"/>
                </a:solidFill>
                <a:latin typeface="Monaco"/>
              </a:rPr>
              <a:t>5</a:t>
            </a:r>
            <a:r>
              <a:rPr lang="en-US" sz="7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7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7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700" b="1" dirty="0">
              <a:solidFill>
                <a:srgbClr val="CE5C00"/>
              </a:solidFill>
              <a:latin typeface="Monaco"/>
            </a:endParaRPr>
          </a:p>
          <a:p>
            <a:endParaRPr lang="en-US" sz="7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0117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pt-BR" sz="1000" dirty="0" err="1">
                <a:solidFill>
                  <a:srgbClr val="000000"/>
                </a:solidFill>
                <a:latin typeface="Monaco"/>
              </a:rPr>
              <a:t>Range</a:t>
            </a:r>
            <a:r>
              <a:rPr lang="pt-BR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pt-BR" sz="1000" b="1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pt-BR" sz="1000" b="1" dirty="0" smtClean="0">
                <a:solidFill>
                  <a:srgbClr val="0000CF"/>
                </a:solidFill>
                <a:latin typeface="Monaco"/>
              </a:rPr>
              <a:t>5</a:t>
            </a:r>
            <a:r>
              <a:rPr lang="pt-BR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;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09950"/>
            <a:ext cx="11851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1 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2 =&gt; II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3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III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4 =&gt; IV</a:t>
            </a: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5 =&gt; V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2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42950"/>
            <a:ext cx="8458200" cy="3352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 Black"/>
                <a:cs typeface="Arial Black"/>
              </a:rPr>
              <a:t>CODE</a:t>
            </a:r>
            <a:endParaRPr lang="en-US" sz="16600" dirty="0">
              <a:solidFill>
                <a:schemeClr val="accent2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161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17 at 3.3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17 at 3.3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81"/>
            <a:ext cx="9144000" cy="50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17 at 3.3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" y="1200150"/>
            <a:ext cx="906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0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733550"/>
            <a:ext cx="1428596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Handwriting - Dakota"/>
                <a:cs typeface="Handwriting - Dakota"/>
              </a:rPr>
              <a:t>1 is 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 is 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3 is III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4 is IV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5 is V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6 is VI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7 is VII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8 is VIII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9 is IX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10 is </a:t>
            </a:r>
            <a:r>
              <a:rPr lang="en-US" i="1" dirty="0" smtClean="0">
                <a:latin typeface="Handwriting - Dakota"/>
                <a:cs typeface="Handwriting - Dakota"/>
              </a:rPr>
              <a:t>X</a:t>
            </a:r>
            <a:endParaRPr lang="en-US" i="1" dirty="0">
              <a:latin typeface="Handwriting - Dakota"/>
              <a:cs typeface="Handwriting - Dakot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733550"/>
            <a:ext cx="1608133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Handwriting - Dakota"/>
                <a:cs typeface="Handwriting - Dakota"/>
              </a:rPr>
              <a:t>11 </a:t>
            </a:r>
            <a:r>
              <a:rPr lang="en-US" i="1" dirty="0">
                <a:latin typeface="Handwriting - Dakota"/>
                <a:cs typeface="Handwriting - Dakota"/>
              </a:rPr>
              <a:t>is XI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12 is XII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13 is XIII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14 is XIV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15 is XV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16 is XVI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17 is XVII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18 is XVIII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19 is XIX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20 is XX</a:t>
            </a:r>
          </a:p>
        </p:txBody>
      </p:sp>
    </p:spTree>
    <p:extLst>
      <p:ext uri="{BB962C8B-B14F-4D97-AF65-F5344CB8AC3E}">
        <p14:creationId xmlns:p14="http://schemas.microsoft.com/office/powerpoint/2010/main" val="3874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800350"/>
            <a:ext cx="3886200" cy="215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1123950"/>
            <a:ext cx="2362200" cy="401648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500" dirty="0" smtClean="0">
                <a:latin typeface="Monaco"/>
              </a:rPr>
              <a:t> </a:t>
            </a:r>
            <a:r>
              <a:rPr lang="en-US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test2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2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test3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"III"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3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test4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"IV"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4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test5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"V"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5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test6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"VI"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6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test7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"VII"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7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test8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"VIII"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8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test9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"IX"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9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test10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10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endParaRPr lang="mr-IN" sz="500" b="1" dirty="0" smtClean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411129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38457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pt-BR" sz="1000" dirty="0" err="1">
                <a:solidFill>
                  <a:srgbClr val="000000"/>
                </a:solidFill>
                <a:latin typeface="Monaco"/>
              </a:rPr>
              <a:t>Range</a:t>
            </a:r>
            <a:r>
              <a:rPr lang="pt-BR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pt-BR" sz="1000" b="1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20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)</a:t>
            </a:r>
            <a:r>
              <a:rPr lang="pt-BR" sz="1000" b="1" dirty="0" smtClean="0">
                <a:solidFill>
                  <a:srgbClr val="CE5C00"/>
                </a:solidFill>
                <a:latin typeface="Monaco"/>
              </a:rPr>
              <a:t>;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2876550"/>
            <a:ext cx="78739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 smtClean="0">
                <a:solidFill>
                  <a:srgbClr val="000000"/>
                </a:solidFill>
                <a:latin typeface="Monaco"/>
                <a:cs typeface="Monaco"/>
              </a:rPr>
              <a:t>RomanNumerals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mr-IN" sz="600" dirty="0" smtClean="0">
                <a:solidFill>
                  <a:srgbClr val="000000"/>
                </a:solidFill>
                <a:latin typeface="Monaco"/>
                <a:cs typeface="Monaco"/>
              </a:rPr>
              <a:t>1 =&gt; </a:t>
            </a:r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=&gt; 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3 =&gt; 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4 =&gt; IV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5 =&gt; 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6 =&gt; VI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7 =&gt; VII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8 =&gt; VIII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9 =&gt; IX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10 =&gt; 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11 =&gt; XI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12 =&gt; XII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13 =&gt; XIII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14 =&gt; XIV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15 =&gt; XV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16 =&gt; XVI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17 =&gt; XVII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18 =&gt; XVIII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19 =&gt; XIX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20 =&gt; XX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46365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1973580" y="1147554"/>
            <a:ext cx="2598420" cy="38625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500" dirty="0" smtClean="0">
                <a:latin typeface="Monaco"/>
              </a:rPr>
              <a:t> </a:t>
            </a:r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test11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11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test12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12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test13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"XIII"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13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test14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"XIV"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14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test15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"XV"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15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test16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"XVI"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16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test17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"XVII"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17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test18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"XVIII"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18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test19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"XIX"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19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mr-IN" sz="500" dirty="0" smtClean="0">
              <a:latin typeface="Monaco"/>
            </a:endParaRP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500" dirty="0" smtClean="0">
                <a:latin typeface="Monaco"/>
              </a:rPr>
              <a:t> 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test20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500" b="1" dirty="0" smtClean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500" b="1" dirty="0" smtClean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500" dirty="0" smtClean="0">
                <a:latin typeface="Monaco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4E9A06"/>
                </a:solidFill>
                <a:latin typeface="Monaco"/>
              </a:rPr>
              <a:t>"XX"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5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5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5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500" b="1" dirty="0" smtClean="0">
                <a:solidFill>
                  <a:srgbClr val="0000CF"/>
                </a:solidFill>
                <a:latin typeface="Monaco"/>
              </a:rPr>
              <a:t>20</a:t>
            </a:r>
            <a:r>
              <a:rPr lang="en-US" sz="500" b="1" dirty="0" smtClean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mr-IN" sz="500" dirty="0" smtClean="0">
                <a:latin typeface="Monaco"/>
              </a:rPr>
              <a:t>  </a:t>
            </a:r>
            <a:r>
              <a:rPr lang="mr-IN" sz="5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mr-IN" sz="5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39840" y="1733550"/>
            <a:ext cx="134112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71600" y="60221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3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800350"/>
            <a:ext cx="3886200" cy="215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1411129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38457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testConvert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pt-BR" sz="1000" dirty="0" err="1">
                <a:solidFill>
                  <a:srgbClr val="000000"/>
                </a:solidFill>
                <a:latin typeface="Monaco"/>
              </a:rPr>
              <a:t>Range</a:t>
            </a:r>
            <a:r>
              <a:rPr lang="pt-BR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pt-BR" sz="1000" b="1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pt-BR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pt-BR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pt-BR" sz="1000" b="1" dirty="0" smtClean="0">
                <a:solidFill>
                  <a:srgbClr val="0000CF"/>
                </a:solidFill>
                <a:latin typeface="Monaco"/>
              </a:rPr>
              <a:t>4999</a:t>
            </a:r>
            <a:r>
              <a:rPr lang="pt-BR" sz="1000" b="1" dirty="0" smtClean="0">
                <a:solidFill>
                  <a:srgbClr val="CE5C00"/>
                </a:solidFill>
                <a:latin typeface="Monaco"/>
              </a:rPr>
              <a:t>);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2876550"/>
            <a:ext cx="78739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 smtClean="0">
                <a:solidFill>
                  <a:srgbClr val="000000"/>
                </a:solidFill>
                <a:latin typeface="Monaco"/>
                <a:cs typeface="Monaco"/>
              </a:rPr>
              <a:t>RomanNumerals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mr-IN" sz="600" dirty="0" smtClean="0">
                <a:solidFill>
                  <a:srgbClr val="000000"/>
                </a:solidFill>
                <a:latin typeface="Monaco"/>
                <a:cs typeface="Monaco"/>
              </a:rPr>
              <a:t>1 =&gt; </a:t>
            </a:r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=&gt; 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3 =&gt; 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4 =&gt; IV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5 =&gt; 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6 =&gt; VI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7 =&gt; VII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8 =&gt; VIII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9 =&gt; IX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10 =&gt; 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11 =&gt; XI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12 =&gt; XII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13 =&gt; XIII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14 =&gt; XIV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15 =&gt; XV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16 =&gt; XVI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17 =&gt; XVII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18 =&gt; XVIII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19 =&gt; XIX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20 =&gt; XX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46365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RomanNumeralTest.testConvert.approved.txt</a:t>
            </a:r>
            <a:endParaRPr lang="en-US" sz="1000" dirty="0"/>
          </a:p>
        </p:txBody>
      </p:sp>
      <p:pic>
        <p:nvPicPr>
          <p:cNvPr id="2" name="Picture 1" descr="Screen Shot 2017-03-03 at 3.2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93428"/>
            <a:ext cx="2590800" cy="3516722"/>
          </a:xfrm>
          <a:prstGeom prst="rect">
            <a:avLst/>
          </a:prstGeom>
        </p:spPr>
      </p:pic>
      <p:pic>
        <p:nvPicPr>
          <p:cNvPr id="3" name="Picture 2" descr="Screen Shot 2017-03-03 at 3.28.4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923" b="54187"/>
          <a:stretch/>
        </p:blipFill>
        <p:spPr>
          <a:xfrm>
            <a:off x="166340" y="1134504"/>
            <a:ext cx="273270" cy="227010"/>
          </a:xfrm>
          <a:prstGeom prst="rect">
            <a:avLst/>
          </a:prstGeom>
        </p:spPr>
      </p:pic>
      <p:pic>
        <p:nvPicPr>
          <p:cNvPr id="23" name="Picture 22" descr="Screen Shot 2017-03-03 at 3.28.4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2"/>
          <a:stretch/>
        </p:blipFill>
        <p:spPr>
          <a:xfrm>
            <a:off x="436092" y="1130986"/>
            <a:ext cx="1600200" cy="24948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438400" y="2952750"/>
            <a:ext cx="762000" cy="190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5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50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100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500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1000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3000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2008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78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11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20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99</a:t>
            </a:r>
          </a:p>
          <a:p>
            <a:r>
              <a:rPr lang="en-US" sz="800" b="1" dirty="0">
                <a:solidFill>
                  <a:srgbClr val="0000CF"/>
                </a:solidFill>
                <a:latin typeface="Monaco"/>
              </a:rPr>
              <a:t>1990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8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Conway’s game of Life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2" name="Picture 1" descr="puffert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1550"/>
            <a:ext cx="8001000" cy="40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8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361950"/>
            <a:ext cx="35052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09600" y="4629150"/>
            <a:ext cx="22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ApprovalTests.Python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34315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ApprovalTests.Net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3257550"/>
            <a:ext cx="1865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Approvals.NodeJS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1885950"/>
            <a:ext cx="1973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ApprovalTests.Java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0" y="2800350"/>
            <a:ext cx="182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go-approval-tests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600" y="4171950"/>
            <a:ext cx="19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ApprovalTests.cpp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" y="2800350"/>
            <a:ext cx="194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ApprovalTests.perl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34315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ApprovalTests.Objective</a:t>
            </a:r>
            <a:r>
              <a:rPr lang="en-US" dirty="0"/>
              <a:t>-C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3714750"/>
            <a:ext cx="193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ApprovalTests.Php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00400" y="188595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Approvals.ruby</a:t>
            </a:r>
            <a:endParaRPr lang="en-US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4191000" y="4400550"/>
            <a:ext cx="4876800" cy="6384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/approvals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9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English</a:t>
            </a:r>
            <a:endParaRPr lang="en-US" kern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 smtClean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Whiteboard</a:t>
            </a:r>
            <a:endParaRPr lang="en-US" kern="12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kern="1200" dirty="0" smtClean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b="0" kern="1200" dirty="0" smtClean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57800" y="4400550"/>
            <a:ext cx="38100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1200" dirty="0" smtClean="0"/>
              <a:t>Side s = new Side(0,0,3,4);</a:t>
            </a:r>
          </a:p>
          <a:p>
            <a:r>
              <a:rPr lang="en-US" sz="1600" kern="1200" dirty="0" smtClean="0"/>
              <a:t>Approvals.Verify(s + “ length = “ +s.Length);</a:t>
            </a:r>
            <a:endParaRPr lang="en-US" sz="1600" kern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kern="1200" dirty="0" smtClean="0"/>
              <a:t>Side (0,0) – (3,4) </a:t>
            </a:r>
            <a:r>
              <a:rPr lang="en-US" sz="2000" dirty="0"/>
              <a:t>l</a:t>
            </a:r>
            <a:r>
              <a:rPr lang="en-US" sz="2000" b="0" kern="1200" dirty="0" smtClean="0"/>
              <a:t>ength = 5</a:t>
            </a:r>
            <a:endParaRPr lang="en-US" sz="2000" b="0" kern="1200" dirty="0"/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Testing Circle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ToString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pic>
        <p:nvPicPr>
          <p:cNvPr id="7" name="Content Placeholder 3" descr="good_storyPNG (7).PNG"/>
          <p:cNvPicPr>
            <a:picLocks/>
          </p:cNvPicPr>
          <p:nvPr/>
        </p:nvPicPr>
        <p:blipFill rotWithShape="1">
          <a:blip r:embed="rId2" cstate="print"/>
          <a:srcRect t="13066" b="34605"/>
          <a:stretch/>
        </p:blipFill>
        <p:spPr>
          <a:xfrm>
            <a:off x="1371600" y="1733550"/>
            <a:ext cx="6096000" cy="2392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68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ToString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pic>
        <p:nvPicPr>
          <p:cNvPr id="7" name="Content Placeholder 3" descr="good_storyPNG (7).PNG"/>
          <p:cNvPicPr>
            <a:picLocks/>
          </p:cNvPicPr>
          <p:nvPr/>
        </p:nvPicPr>
        <p:blipFill rotWithShape="1">
          <a:blip r:embed="rId2" cstate="print"/>
          <a:srcRect t="13066" b="34605"/>
          <a:stretch/>
        </p:blipFill>
        <p:spPr>
          <a:xfrm>
            <a:off x="457200" y="1809750"/>
            <a:ext cx="3494797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181600" y="1885950"/>
            <a:ext cx="316119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Handwriting - Dakota"/>
                <a:cs typeface="Handwriting - Dakota"/>
              </a:rPr>
              <a:t>Create a board.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Populate cell (0,1)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Populate cell</a:t>
            </a:r>
            <a:r>
              <a:rPr lang="en-US" i="1" dirty="0" smtClean="0">
                <a:latin typeface="Handwriting - Dakota"/>
                <a:cs typeface="Handwriting - Dakota"/>
              </a:rPr>
              <a:t>(1,1) </a:t>
            </a:r>
          </a:p>
          <a:p>
            <a:r>
              <a:rPr lang="en-US" i="1" dirty="0">
                <a:latin typeface="Handwriting - Dakota"/>
                <a:cs typeface="Handwriting - Dakota"/>
              </a:rPr>
              <a:t>Populate cell</a:t>
            </a:r>
            <a:r>
              <a:rPr lang="en-US" i="1" dirty="0" smtClean="0">
                <a:latin typeface="Handwriting - Dakota"/>
                <a:cs typeface="Handwriting - Dakota"/>
              </a:rPr>
              <a:t> (2,1)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Advance to the next Turn</a:t>
            </a:r>
          </a:p>
          <a:p>
            <a:r>
              <a:rPr lang="en-US" i="1" dirty="0" smtClean="0">
                <a:latin typeface="Handwriting - Dakota"/>
                <a:cs typeface="Handwriting - Dakota"/>
              </a:rPr>
              <a:t>Verify the board</a:t>
            </a:r>
            <a:endParaRPr lang="en-US" i="1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31028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1123950"/>
            <a:ext cx="4038600" cy="175432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TestBlinker3()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mr-IN" sz="600" b="1" dirty="0" smtClean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4287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[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ira Code"/>
                <a:cs typeface="Fira Code"/>
              </a:rPr>
              <a:t>TestBlinker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()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  <a:endParaRPr lang="mr-IN" sz="10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game = </a:t>
            </a:r>
            <a:r>
              <a:rPr lang="mr-IN" sz="10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(3,3);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(0,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(1,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(2,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en-US" sz="1000" dirty="0" err="1" smtClean="0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game.ToString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10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006" y="348615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 0 1 2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0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  * 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GameOfLifeTest.TestBlinker.approved.txt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8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200" y="1123950"/>
            <a:ext cx="4038600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TestBlinker3()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mr-IN" sz="600" b="1" dirty="0" smtClean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4287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[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ira Code"/>
                <a:cs typeface="Fira Code"/>
              </a:rPr>
              <a:t>TestBlinker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()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  <a:endParaRPr lang="mr-IN" sz="10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game = </a:t>
            </a:r>
            <a:r>
              <a:rPr lang="mr-IN" sz="10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(3,3);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(0,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(1,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(2,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en-US" sz="1000" dirty="0" err="1" smtClean="0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game.ToString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10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006" y="348615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 0 1 2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0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  * 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GameOfLifeTest.TestBlinker.approved.txt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" y="1123950"/>
            <a:ext cx="4038600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TestBlinker3()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smtClean="0">
                <a:solidFill>
                  <a:srgbClr val="000000"/>
                </a:solidFill>
                <a:latin typeface="Fira Code"/>
                <a:cs typeface="Fira Code"/>
              </a:rPr>
              <a:t>(2,1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(2,1)))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;        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   </a:t>
            </a:r>
            <a:r>
              <a:rPr lang="en-US" sz="900" dirty="0" err="1" smtClean="0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mr-IN" sz="600" b="1" dirty="0" smtClean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4287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[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ira Code"/>
                <a:cs typeface="Fira Code"/>
              </a:rPr>
              <a:t>TestBlinker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()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  <a:endParaRPr lang="mr-IN" sz="10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game = </a:t>
            </a:r>
            <a:r>
              <a:rPr lang="mr-IN" sz="10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(3,3);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(0,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(1,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(2,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en-US" sz="1000" dirty="0" err="1" smtClean="0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game.ToString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10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006" y="348615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 0 1 2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0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  * 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GameOfLifeTest.TestBlinker.approved.txt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200" y="1123950"/>
            <a:ext cx="4038600" cy="3139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TestBlinker3()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.AreEqual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game.Width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.AreEqual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game.Height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mr-IN" sz="600" b="1" dirty="0" smtClean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4287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[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ira Code"/>
                <a:cs typeface="Fira Code"/>
              </a:rPr>
              <a:t>TestBlinker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()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  <a:endParaRPr lang="mr-IN" sz="10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game = </a:t>
            </a:r>
            <a:r>
              <a:rPr lang="mr-IN" sz="10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(3,3);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(0,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(1,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game.PlaceCell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(2, 1);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     </a:t>
            </a:r>
            <a:r>
              <a:rPr lang="en-US" sz="1000" dirty="0" err="1" smtClean="0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game.ToString</a:t>
            </a:r>
            <a:r>
              <a:rPr lang="en-US" sz="1000" dirty="0" smtClean="0">
                <a:solidFill>
                  <a:srgbClr val="000000"/>
                </a:solidFill>
                <a:latin typeface="Fira Code"/>
                <a:cs typeface="Fira Code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10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10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006" y="348615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 0 1 2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0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1   *   </a:t>
            </a:r>
          </a:p>
          <a:p>
            <a:r>
              <a:rPr lang="mr-IN" sz="600" dirty="0">
                <a:solidFill>
                  <a:srgbClr val="000000"/>
                </a:solidFill>
                <a:latin typeface="Monaco"/>
                <a:cs typeface="Monaco"/>
              </a:rPr>
              <a:t>2   * </a:t>
            </a:r>
            <a:endParaRPr lang="en-US" sz="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GameOfLifeTest.TestBlinker.approved.txt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123950"/>
            <a:ext cx="3962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4287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[</a:t>
            </a:r>
            <a:r>
              <a:rPr lang="mr-IN" sz="900" dirty="0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TestBlinker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mr-IN" sz="900" dirty="0" smtClean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  <a:endParaRPr lang="mr-IN" sz="9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   </a:t>
            </a:r>
            <a:r>
              <a:rPr lang="en-US" sz="9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mr-IN" sz="900" dirty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text = 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"1) </a:t>
            </a:r>
            <a:r>
              <a:rPr lang="mr-IN" sz="9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+ game.ToString() + 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mr-IN" sz="9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mr-IN" sz="900" dirty="0">
                <a:solidFill>
                  <a:srgbClr val="FF66B2"/>
                </a:solidFill>
                <a:latin typeface="Fira Code"/>
                <a:cs typeface="Fira Code"/>
              </a:rPr>
              <a:t>\n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text += 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"2) </a:t>
            </a:r>
            <a:r>
              <a:rPr lang="mr-IN" sz="9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mr-IN" sz="9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+ game.ToString();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(text);</a:t>
            </a:r>
            <a:r>
              <a:rPr lang="mr-IN" sz="9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</a:p>
          <a:p>
            <a:r>
              <a:rPr lang="mr-IN" sz="9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9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1006" y="3409950"/>
            <a:ext cx="6206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1)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  0 1 2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0      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1 * * *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2       </a:t>
            </a:r>
          </a:p>
          <a:p>
            <a:endParaRPr lang="mr-IN" sz="800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mr-IN" sz="800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2)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  0 1 2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0   *  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1   *   </a:t>
            </a:r>
          </a:p>
          <a:p>
            <a:r>
              <a:rPr lang="mr-IN" sz="800" dirty="0">
                <a:solidFill>
                  <a:srgbClr val="000000"/>
                </a:solidFill>
                <a:latin typeface="Monaco"/>
                <a:cs typeface="Monaco"/>
              </a:rPr>
              <a:t>2   * </a:t>
            </a:r>
            <a:endParaRPr lang="en-US" sz="8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87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GameOfLifeTest.TestBlinker.approved.txt</a:t>
            </a:r>
            <a:endParaRPr lang="en-US" sz="1000" dirty="0"/>
          </a:p>
        </p:txBody>
      </p:sp>
      <p:pic>
        <p:nvPicPr>
          <p:cNvPr id="23" name="Content Placeholder 3" descr="good_storyPNG (7).PNG"/>
          <p:cNvPicPr>
            <a:picLocks/>
          </p:cNvPicPr>
          <p:nvPr/>
        </p:nvPicPr>
        <p:blipFill rotWithShape="1">
          <a:blip r:embed="rId3" cstate="print"/>
          <a:srcRect t="13066" b="34605"/>
          <a:stretch/>
        </p:blipFill>
        <p:spPr>
          <a:xfrm>
            <a:off x="5923777" y="3714750"/>
            <a:ext cx="252402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76200" y="1123950"/>
            <a:ext cx="4038600" cy="3139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TestBlinker3()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3);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game.PlaceCell(0,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game.PlaceCell(1, 1);</a:t>
            </a:r>
          </a:p>
          <a:p>
            <a:r>
              <a:rPr lang="mr-IN" sz="900" dirty="0">
                <a:solidFill>
                  <a:srgbClr val="000000"/>
                </a:solidFill>
                <a:latin typeface="Fira Code"/>
                <a:cs typeface="Fira Code"/>
              </a:rPr>
              <a:t>    game.PlaceCell(2, 1);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Fira Code"/>
                <a:cs typeface="Fira Code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.IsTrue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(1,1)));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(2,1)));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(0,0)));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(0,2)));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.IsFalse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game.IsCellAlive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Fira Code"/>
                <a:cs typeface="Fira Code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(2,2)));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.AreEqual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game.Width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Fira Code"/>
                <a:cs typeface="Fira Code"/>
              </a:rPr>
              <a:t>Assert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.AreEqual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(3, </a:t>
            </a:r>
            <a:r>
              <a:rPr lang="en-US" sz="900" dirty="0" err="1">
                <a:solidFill>
                  <a:srgbClr val="000000"/>
                </a:solidFill>
                <a:latin typeface="Fira Code"/>
                <a:cs typeface="Fira Code"/>
              </a:rPr>
              <a:t>game.Height</a:t>
            </a:r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9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mr-IN" sz="600" b="1" dirty="0" smtClean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2419350"/>
            <a:ext cx="327660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53000" y="2687625"/>
            <a:ext cx="327660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ToString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18859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21240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21193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18859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21193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18859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18859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3333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3571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31003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1733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219075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/>
              <a:t>Write Test</a:t>
            </a:r>
          </a:p>
          <a:p>
            <a:pPr marL="457200" indent="-457200">
              <a:buAutoNum type="arabicParenR"/>
            </a:pPr>
            <a:r>
              <a:rPr lang="en-US" sz="2000" i="1" dirty="0" smtClean="0"/>
              <a:t>Write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2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English</a:t>
            </a:r>
            <a:endParaRPr lang="en-US" kern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 smtClean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Whiteboard</a:t>
            </a:r>
            <a:endParaRPr lang="en-US" kern="12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kern="1200" dirty="0" smtClean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b="0" kern="1200" dirty="0" smtClean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57800" y="4400550"/>
            <a:ext cx="38100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1200" dirty="0" smtClean="0"/>
              <a:t>Side s = new Side(0,0,3,4);</a:t>
            </a:r>
          </a:p>
          <a:p>
            <a:r>
              <a:rPr lang="en-US" sz="1600" kern="1200" dirty="0" smtClean="0"/>
              <a:t>Approvals.Verify(s + “ length = “ +s.Length);</a:t>
            </a:r>
            <a:endParaRPr lang="en-US" sz="1600" kern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kern="1200" dirty="0" smtClean="0"/>
              <a:t>Side (0,0) – (3,4) </a:t>
            </a:r>
            <a:r>
              <a:rPr lang="en-US" sz="2000" dirty="0"/>
              <a:t>l</a:t>
            </a:r>
            <a:r>
              <a:rPr lang="en-US" sz="2000" b="0" kern="1200" dirty="0" smtClean="0"/>
              <a:t>ength = 5</a:t>
            </a:r>
            <a:endParaRPr lang="en-US" sz="2000" b="0" kern="1200" dirty="0"/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Testing Circle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925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3200" y="219075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/>
              <a:t>Write Test to create the actual result</a:t>
            </a:r>
          </a:p>
          <a:p>
            <a:pPr marL="457200" indent="-457200">
              <a:buAutoNum type="arabicParenR"/>
            </a:pPr>
            <a:r>
              <a:rPr lang="en-US" sz="2000" i="1" dirty="0"/>
              <a:t>C</a:t>
            </a:r>
            <a:r>
              <a:rPr lang="en-US" sz="2000" i="1" dirty="0" smtClean="0"/>
              <a:t>reate the expected result</a:t>
            </a:r>
          </a:p>
          <a:p>
            <a:pPr marL="457200" indent="-457200">
              <a:buAutoNum type="arabicParenR"/>
            </a:pPr>
            <a:r>
              <a:rPr lang="en-US" sz="2000" i="1" dirty="0" smtClean="0"/>
              <a:t>Write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2789" y="22669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935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249555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3200" y="219075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/>
              <a:t>Write Test to create the actual result</a:t>
            </a:r>
          </a:p>
          <a:p>
            <a:pPr marL="457200" indent="-457200">
              <a:buAutoNum type="arabicParenR"/>
            </a:pPr>
            <a:r>
              <a:rPr lang="en-US" sz="2000" i="1" dirty="0" smtClean="0"/>
              <a:t>Write Code</a:t>
            </a:r>
          </a:p>
          <a:p>
            <a:pPr marL="457200" indent="-457200">
              <a:buFontTx/>
              <a:buAutoNum type="arabicParenR"/>
            </a:pPr>
            <a:r>
              <a:rPr lang="en-US" sz="2000" i="1" dirty="0" smtClean="0"/>
              <a:t>Create </a:t>
            </a:r>
            <a:r>
              <a:rPr lang="en-US" sz="2000" i="1" dirty="0"/>
              <a:t>the expected </a:t>
            </a:r>
            <a:r>
              <a:rPr lang="en-US" sz="2000" i="1" dirty="0" smtClean="0"/>
              <a:t>result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4193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935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264795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0400" y="2952750"/>
            <a:ext cx="685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00400" y="2952750"/>
            <a:ext cx="685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71800" y="3028950"/>
            <a:ext cx="97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Approve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1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3200" y="219075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/>
              <a:t>Write Test to create the actual result</a:t>
            </a:r>
          </a:p>
          <a:p>
            <a:pPr marL="457200" indent="-457200">
              <a:buAutoNum type="arabicParenR"/>
            </a:pPr>
            <a:r>
              <a:rPr lang="en-US" sz="2000" i="1" dirty="0" smtClean="0"/>
              <a:t>Write Code</a:t>
            </a:r>
          </a:p>
          <a:p>
            <a:pPr marL="457200" indent="-457200">
              <a:buFontTx/>
              <a:buAutoNum type="arabicParenR"/>
            </a:pPr>
            <a:r>
              <a:rPr lang="en-US" sz="2000" i="1" dirty="0" smtClean="0"/>
              <a:t>Approve the </a:t>
            </a:r>
            <a:r>
              <a:rPr lang="en-US" sz="2000" i="1" dirty="0"/>
              <a:t>expected </a:t>
            </a:r>
            <a:r>
              <a:rPr lang="en-US" sz="2000" i="1" dirty="0" smtClean="0"/>
              <a:t>result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4193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935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264795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19075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1) Specification</a:t>
            </a:r>
          </a:p>
          <a:p>
            <a:r>
              <a:rPr lang="en-US" sz="2000" i="1" dirty="0" smtClean="0"/>
              <a:t>2) Feedback</a:t>
            </a:r>
          </a:p>
          <a:p>
            <a:r>
              <a:rPr lang="en-US" sz="2000" i="1" dirty="0" smtClean="0"/>
              <a:t>3) Regression</a:t>
            </a:r>
          </a:p>
          <a:p>
            <a:r>
              <a:rPr lang="en-US" sz="2000" i="1" dirty="0" smtClean="0"/>
              <a:t>4) Granularity</a:t>
            </a:r>
          </a:p>
        </p:txBody>
      </p:sp>
    </p:spTree>
    <p:extLst>
      <p:ext uri="{BB962C8B-B14F-4D97-AF65-F5344CB8AC3E}">
        <p14:creationId xmlns:p14="http://schemas.microsoft.com/office/powerpoint/2010/main" val="3113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59055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1) Grid</a:t>
            </a:r>
          </a:p>
        </p:txBody>
      </p:sp>
    </p:spTree>
    <p:extLst>
      <p:ext uri="{BB962C8B-B14F-4D97-AF65-F5344CB8AC3E}">
        <p14:creationId xmlns:p14="http://schemas.microsoft.com/office/powerpoint/2010/main" val="79655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162800" y="59055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G</a:t>
            </a:r>
            <a:r>
              <a:rPr lang="en-US" sz="2000" i="1" dirty="0" smtClean="0">
                <a:latin typeface="Handwriting - Dakota"/>
                <a:cs typeface="Handwriting - Dakota"/>
              </a:rPr>
              <a:t>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299956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162800" y="590550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Grid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Advance turn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676400" y="3028950"/>
            <a:ext cx="5486400" cy="1905000"/>
            <a:chOff x="990600" y="1885950"/>
            <a:chExt cx="7315200" cy="1905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 flipV="1">
            <a:off x="1905000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113547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322094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530641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739188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47735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156282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3364829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573376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781923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990470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199017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407564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616111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824658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033205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241752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450299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658846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867400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872430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080977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289524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498071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706618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6915172" y="28765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6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162800" y="590550"/>
            <a:ext cx="190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Grid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Advance turn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Neighbors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676400" y="3005066"/>
            <a:ext cx="5486400" cy="1905000"/>
            <a:chOff x="990600" y="1885950"/>
            <a:chExt cx="7315200" cy="190500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flipV="1">
            <a:off x="19050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11354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32209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53064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73918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94773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15628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482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57337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781923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399047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419901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40756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61611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82465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503320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24175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45029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65884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8674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149739" y="323842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948103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191000" y="323842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18933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98936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257800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25613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475220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05616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114572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333658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14602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112906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331992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12936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167101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86187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967131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65377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165435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384521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65465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419100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410086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99103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18924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892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8933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084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893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25780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476886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05783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25604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5475132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50560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525613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54752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50561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87243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08097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628952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49807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670661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691517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6305572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105602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6303906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522992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103936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162800" y="59055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Grid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Advance turn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Neighbors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Neighbors 2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676400" y="3005066"/>
            <a:ext cx="5486400" cy="1905000"/>
            <a:chOff x="990600" y="1885950"/>
            <a:chExt cx="7315200" cy="190500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flipV="1">
            <a:off x="19050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11354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32209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53064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73918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94773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15628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482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57337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781923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399047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419901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40756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61611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82465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503320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24175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45029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65884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8674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4191000" y="323842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18933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98936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475220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05616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167101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967131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65377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87243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08097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628952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49807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670661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691517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6522992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352550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Customer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Customer Number, First name, last name, </a:t>
            </a:r>
            <a:r>
              <a:rPr lang="mr-IN" sz="1400" i="1" dirty="0" smtClean="0">
                <a:latin typeface="Handwriting - Dakota"/>
                <a:cs typeface="Handwriting - Dakota"/>
              </a:rPr>
              <a:t>….</a:t>
            </a:r>
            <a:endParaRPr lang="en-US" sz="1400" i="1" dirty="0" smtClean="0">
              <a:latin typeface="Handwriting - Dakota"/>
              <a:cs typeface="Handwriting - Dako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14550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Order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Order Number, Customer Number, item 1, item 2 </a:t>
            </a:r>
            <a:r>
              <a:rPr lang="mr-IN" sz="1400" i="1" dirty="0" smtClean="0">
                <a:latin typeface="Handwriting - Dakota"/>
                <a:cs typeface="Handwriting - Dakota"/>
              </a:rPr>
              <a:t>…</a:t>
            </a:r>
            <a:r>
              <a:rPr lang="en-US" sz="1400" i="1" dirty="0" smtClean="0">
                <a:latin typeface="Handwriting - Dakota"/>
                <a:cs typeface="Handwriting - Dakota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25755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Shipment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Order Number, shipping method, cost, tracking number,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734330"/>
            <a:ext cx="175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i="1" dirty="0" smtClean="0">
                <a:latin typeface="Handwriting - Dakota"/>
                <a:cs typeface="Handwriting - Dakota"/>
              </a:rPr>
              <a:t>Combine</a:t>
            </a:r>
            <a:endParaRPr lang="en-US" i="1" dirty="0">
              <a:latin typeface="Handwriting - Dakota"/>
              <a:cs typeface="Handwriting - Dakota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2732684" y="2104033"/>
            <a:ext cx="4114799" cy="1392633"/>
          </a:xfrm>
          <a:custGeom>
            <a:avLst/>
            <a:gdLst>
              <a:gd name="connsiteX0" fmla="*/ 0 w 2600244"/>
              <a:gd name="connsiteY0" fmla="*/ 0 h 1541178"/>
              <a:gd name="connsiteX1" fmla="*/ 941779 w 2600244"/>
              <a:gd name="connsiteY1" fmla="*/ 856210 h 1541178"/>
              <a:gd name="connsiteX2" fmla="*/ 292522 w 2600244"/>
              <a:gd name="connsiteY2" fmla="*/ 763454 h 1541178"/>
              <a:gd name="connsiteX3" fmla="*/ 1113012 w 2600244"/>
              <a:gd name="connsiteY3" fmla="*/ 1541177 h 1541178"/>
              <a:gd name="connsiteX4" fmla="*/ 1933501 w 2600244"/>
              <a:gd name="connsiteY4" fmla="*/ 756318 h 1541178"/>
              <a:gd name="connsiteX5" fmla="*/ 1419804 w 2600244"/>
              <a:gd name="connsiteY5" fmla="*/ 899020 h 1541178"/>
              <a:gd name="connsiteX6" fmla="*/ 2597028 w 2600244"/>
              <a:gd name="connsiteY6" fmla="*/ 21405 h 1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0244" h="1541178">
                <a:moveTo>
                  <a:pt x="0" y="0"/>
                </a:moveTo>
                <a:cubicBezTo>
                  <a:pt x="446512" y="364484"/>
                  <a:pt x="893025" y="728968"/>
                  <a:pt x="941779" y="856210"/>
                </a:cubicBezTo>
                <a:cubicBezTo>
                  <a:pt x="990533" y="983452"/>
                  <a:pt x="263983" y="649293"/>
                  <a:pt x="292522" y="763454"/>
                </a:cubicBezTo>
                <a:cubicBezTo>
                  <a:pt x="321061" y="877615"/>
                  <a:pt x="839516" y="1542366"/>
                  <a:pt x="1113012" y="1541177"/>
                </a:cubicBezTo>
                <a:cubicBezTo>
                  <a:pt x="1386508" y="1539988"/>
                  <a:pt x="1882369" y="863344"/>
                  <a:pt x="1933501" y="756318"/>
                </a:cubicBezTo>
                <a:cubicBezTo>
                  <a:pt x="1984633" y="649292"/>
                  <a:pt x="1309216" y="1021505"/>
                  <a:pt x="1419804" y="899020"/>
                </a:cubicBezTo>
                <a:cubicBezTo>
                  <a:pt x="1530392" y="776535"/>
                  <a:pt x="2668375" y="227133"/>
                  <a:pt x="2597028" y="2140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1581150"/>
            <a:ext cx="3581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050" i="1" dirty="0">
                <a:latin typeface="Handwriting - Dakota"/>
                <a:cs typeface="Handwriting - Dakota"/>
              </a:rPr>
              <a:t>Customer 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"number": 12,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"frist_name": "Sam",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"last_name": "Gamgee",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"orders": [{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"order_number": 1,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"items": ["Ale", "Honey", "Mushrooms"],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"shipments": [{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"tracking_number": "14FVZ3294",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"cost": 15.40,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"ship_date": "2008-01-10T11:00:00-05:00"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}]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}]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}</a:t>
            </a:r>
            <a:endParaRPr lang="en-US" sz="1050" i="1" dirty="0">
              <a:latin typeface="Handwriting - Dakota"/>
              <a:cs typeface="Handwriting - Dakot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Merging Excel Data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6764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050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135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220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06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91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477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62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648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33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819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04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990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075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6161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246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332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417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502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88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7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9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497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481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893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893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61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752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561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145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336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46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129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319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129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1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861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671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653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54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845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654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910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100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9910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892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892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893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084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893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578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768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0578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560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751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560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561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752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561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8724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0809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2895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4980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7066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9151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055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056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039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229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039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162800" y="59055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Grid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Advance turn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Neighbors 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Neighbors 2 &amp; 3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676400" y="3005066"/>
            <a:ext cx="5486400" cy="1905000"/>
            <a:chOff x="990600" y="1885950"/>
            <a:chExt cx="7315200" cy="190500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flipV="1">
            <a:off x="19050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11354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32209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53064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73918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94773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15628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482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57337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781923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399047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419901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40756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61611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82465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503320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24175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45029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65884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8674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4191000" y="323842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18933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98936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257800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25613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475220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05616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333658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14602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331992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12936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86187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65377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384521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65465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892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084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893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5475132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50560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54752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50561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87243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08097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628952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49807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670661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691517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105602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522992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103936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2800" y="-1905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Game of Life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447800" y="666750"/>
            <a:ext cx="5486400" cy="1905000"/>
            <a:chOff x="990600" y="1885950"/>
            <a:chExt cx="73152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6764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8494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9349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30204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1058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1913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2768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13622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4477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53323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76187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7041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7896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751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9605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04605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01315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221699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30246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3880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77335" y="9048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921139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19503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62400" y="90010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6073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60764" y="6667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29200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2753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246620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7564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8597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05058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86002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88430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103392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84336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3850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157587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38531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736777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3683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155921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736865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24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814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624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9606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7606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607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7607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2920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248286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829230" y="21145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02744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46532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827476" y="235266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02753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246620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27564" y="18811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643830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852377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60924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269471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478018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686572" y="51435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07697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877002" y="89535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07530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294392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75336" y="66199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010400" y="590550"/>
            <a:ext cx="205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Grid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A</a:t>
            </a:r>
            <a:r>
              <a:rPr lang="en-US" sz="2000" i="1" dirty="0" smtClean="0">
                <a:latin typeface="Handwriting - Dakota"/>
                <a:cs typeface="Handwriting - Dakota"/>
              </a:rPr>
              <a:t>live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Advance turn</a:t>
            </a:r>
          </a:p>
          <a:p>
            <a:pPr marL="457200" indent="-457200">
              <a:buAutoNum type="arabicParenR"/>
            </a:pPr>
            <a:r>
              <a:rPr lang="en-US" sz="2000" i="1" dirty="0">
                <a:latin typeface="Handwriting - Dakota"/>
                <a:cs typeface="Handwriting - Dakota"/>
              </a:rPr>
              <a:t>Neighbors 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Neighbors 2 &amp; 3</a:t>
            </a:r>
          </a:p>
          <a:p>
            <a:pPr marL="457200" indent="-457200">
              <a:buAutoNum type="arabicParenR"/>
            </a:pPr>
            <a:r>
              <a:rPr lang="en-US" sz="2000" i="1" dirty="0" smtClean="0">
                <a:latin typeface="Handwriting - Dakota"/>
                <a:cs typeface="Handwriting - Dakota"/>
              </a:rPr>
              <a:t>3 Neighbors spawns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447800" y="3005066"/>
            <a:ext cx="5486400" cy="1905000"/>
            <a:chOff x="990600" y="1885950"/>
            <a:chExt cx="7315200" cy="190500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990600" y="1885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90600" y="212543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90600" y="2364922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990600" y="2604408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990600" y="284389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90600" y="308338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90600" y="3322866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990600" y="35623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990600" y="3790950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flipV="1">
            <a:off x="16764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8494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09349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30204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51058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71913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292768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13622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34477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553323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376187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397041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17896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38751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59605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4804605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01315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221699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430246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63880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962400" y="3238422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96073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760764" y="30050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029200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027446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246620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827564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105058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686002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103392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684336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157587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732443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155921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736865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606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1798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7607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5246532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827476" y="4690978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5246620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27564" y="42195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5643830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5852377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6060924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269471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6478018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6686572" y="2852666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5877002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294392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5875336" y="30003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757032" y="3242064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827564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46620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027446" y="275016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076972" y="275016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294392" y="32336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896332" y="396069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96332" y="46880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929384" y="396069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51460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962400" y="396069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551062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4191000" y="468801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027446" y="396069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41020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593670" y="4452866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027446" y="4914900"/>
            <a:ext cx="20781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352550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Customer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Customer Number, First name, last name, </a:t>
            </a:r>
            <a:r>
              <a:rPr lang="mr-IN" sz="1400" i="1" dirty="0" smtClean="0">
                <a:latin typeface="Handwriting - Dakota"/>
                <a:cs typeface="Handwriting - Dakota"/>
              </a:rPr>
              <a:t>….</a:t>
            </a:r>
            <a:endParaRPr lang="en-US" sz="1400" i="1" dirty="0" smtClean="0">
              <a:latin typeface="Handwriting - Dakota"/>
              <a:cs typeface="Handwriting - Dakot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14550"/>
            <a:ext cx="472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Order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Order Number, Customer Number, item 1, item 2 </a:t>
            </a:r>
            <a:r>
              <a:rPr lang="mr-IN" sz="1400" i="1" dirty="0" smtClean="0">
                <a:latin typeface="Handwriting - Dakota"/>
                <a:cs typeface="Handwriting - Dakota"/>
              </a:rPr>
              <a:t>…</a:t>
            </a:r>
            <a:r>
              <a:rPr lang="en-US" sz="1400" i="1" dirty="0" smtClean="0">
                <a:latin typeface="Handwriting - Dakota"/>
                <a:cs typeface="Handwriting - Dakota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25755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Shipment </a:t>
            </a:r>
            <a:r>
              <a:rPr lang="en-US" sz="2000" i="1" dirty="0" err="1" smtClean="0">
                <a:latin typeface="Handwriting - Dakota"/>
                <a:cs typeface="Handwriting - Dakota"/>
              </a:rPr>
              <a:t>data.csv</a:t>
            </a:r>
            <a:endParaRPr lang="en-US" sz="2000" i="1" dirty="0" smtClean="0">
              <a:latin typeface="Handwriting - Dakota"/>
              <a:cs typeface="Handwriting - Dakota"/>
            </a:endParaRPr>
          </a:p>
          <a:p>
            <a:r>
              <a:rPr lang="en-US" sz="1400" i="1" dirty="0" smtClean="0">
                <a:latin typeface="Handwriting - Dakota"/>
                <a:cs typeface="Handwriting - Dakota"/>
              </a:rPr>
              <a:t>Order Number, shipping method, cost, tracking number,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734330"/>
            <a:ext cx="175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i="1" dirty="0" smtClean="0">
                <a:latin typeface="Handwriting - Dakota"/>
                <a:cs typeface="Handwriting - Dakota"/>
              </a:rPr>
              <a:t>Combine</a:t>
            </a:r>
            <a:endParaRPr lang="en-US" i="1" dirty="0">
              <a:latin typeface="Handwriting - Dakota"/>
              <a:cs typeface="Handwriting - Dakota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2732684" y="2104033"/>
            <a:ext cx="4114799" cy="1392633"/>
          </a:xfrm>
          <a:custGeom>
            <a:avLst/>
            <a:gdLst>
              <a:gd name="connsiteX0" fmla="*/ 0 w 2600244"/>
              <a:gd name="connsiteY0" fmla="*/ 0 h 1541178"/>
              <a:gd name="connsiteX1" fmla="*/ 941779 w 2600244"/>
              <a:gd name="connsiteY1" fmla="*/ 856210 h 1541178"/>
              <a:gd name="connsiteX2" fmla="*/ 292522 w 2600244"/>
              <a:gd name="connsiteY2" fmla="*/ 763454 h 1541178"/>
              <a:gd name="connsiteX3" fmla="*/ 1113012 w 2600244"/>
              <a:gd name="connsiteY3" fmla="*/ 1541177 h 1541178"/>
              <a:gd name="connsiteX4" fmla="*/ 1933501 w 2600244"/>
              <a:gd name="connsiteY4" fmla="*/ 756318 h 1541178"/>
              <a:gd name="connsiteX5" fmla="*/ 1419804 w 2600244"/>
              <a:gd name="connsiteY5" fmla="*/ 899020 h 1541178"/>
              <a:gd name="connsiteX6" fmla="*/ 2597028 w 2600244"/>
              <a:gd name="connsiteY6" fmla="*/ 21405 h 1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0244" h="1541178">
                <a:moveTo>
                  <a:pt x="0" y="0"/>
                </a:moveTo>
                <a:cubicBezTo>
                  <a:pt x="446512" y="364484"/>
                  <a:pt x="893025" y="728968"/>
                  <a:pt x="941779" y="856210"/>
                </a:cubicBezTo>
                <a:cubicBezTo>
                  <a:pt x="990533" y="983452"/>
                  <a:pt x="263983" y="649293"/>
                  <a:pt x="292522" y="763454"/>
                </a:cubicBezTo>
                <a:cubicBezTo>
                  <a:pt x="321061" y="877615"/>
                  <a:pt x="839516" y="1542366"/>
                  <a:pt x="1113012" y="1541177"/>
                </a:cubicBezTo>
                <a:cubicBezTo>
                  <a:pt x="1386508" y="1539988"/>
                  <a:pt x="1882369" y="863344"/>
                  <a:pt x="1933501" y="756318"/>
                </a:cubicBezTo>
                <a:cubicBezTo>
                  <a:pt x="1984633" y="649292"/>
                  <a:pt x="1309216" y="1021505"/>
                  <a:pt x="1419804" y="899020"/>
                </a:cubicBezTo>
                <a:cubicBezTo>
                  <a:pt x="1530392" y="776535"/>
                  <a:pt x="2668375" y="227133"/>
                  <a:pt x="2597028" y="2140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1581150"/>
            <a:ext cx="3581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050" i="1" dirty="0">
                <a:latin typeface="Handwriting - Dakota"/>
                <a:cs typeface="Handwriting - Dakota"/>
              </a:rPr>
              <a:t>Customer 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"number": 12,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"frist_name": "Sam",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"last_name": "Gamgee",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"orders": [{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"order_number": 1,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"items": ["Ale", "Honey", "Mushrooms"],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"shipments": [{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"tracking_number": "14FVZ3294",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"cost": 15.40,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    "ship_date": "2008-01-10T11:00:00-05:00"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    }]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    }]</a:t>
            </a:r>
          </a:p>
          <a:p>
            <a:r>
              <a:rPr lang="mr-IN" sz="1050" i="1" dirty="0">
                <a:latin typeface="Handwriting - Dakota"/>
                <a:cs typeface="Handwriting - Dakota"/>
              </a:rPr>
              <a:t>}</a:t>
            </a:r>
            <a:endParaRPr lang="en-US" sz="1050" i="1" dirty="0">
              <a:latin typeface="Handwriting - Dakota"/>
              <a:cs typeface="Handwriting - Dakot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Merging Excel Data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8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4775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400" i="1" dirty="0" smtClean="0">
                <a:latin typeface="Handwriting - Dakota"/>
                <a:cs typeface="Handwriting - Dakota"/>
              </a:rPr>
              <a:t>Combine customer data, order data and shipment data</a:t>
            </a:r>
          </a:p>
          <a:p>
            <a:r>
              <a:rPr lang="x-none" sz="2400" i="1" dirty="0" smtClean="0">
                <a:latin typeface="Handwriting - Dakota"/>
                <a:cs typeface="Handwriting - Dakota"/>
              </a:rPr>
              <a:t>Verify the result</a:t>
            </a:r>
            <a:endParaRPr lang="en-US" sz="1600" i="1" dirty="0">
              <a:latin typeface="Handwriting - Dakota"/>
              <a:cs typeface="Handwriting - Dakot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Merging Excel Data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190750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TestCombineCustomerData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results =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CustomerData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.CombineFiles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customer_data.csv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order_data.csv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shipment_data.csv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Approvals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.VerifyJson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(results);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304800" y="104775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400" i="1" dirty="0" smtClean="0">
                <a:latin typeface="Handwriting - Dakota"/>
                <a:cs typeface="Handwriting - Dakota"/>
              </a:rPr>
              <a:t>Combine customer data, order data and shipment data</a:t>
            </a:r>
          </a:p>
          <a:p>
            <a:r>
              <a:rPr lang="x-none" sz="2400" i="1" dirty="0" smtClean="0">
                <a:latin typeface="Handwriting - Dakota"/>
                <a:cs typeface="Handwriting - Dakota"/>
              </a:rPr>
              <a:t>Verify the result</a:t>
            </a:r>
            <a:endParaRPr lang="en-US" sz="1600" i="1" dirty="0">
              <a:latin typeface="Handwriting - Dakota"/>
              <a:cs typeface="Handwriting - Dakot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Merging Excel Data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3409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954628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DataImportTest.cs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181600" y="1581150"/>
            <a:ext cx="3886200" cy="337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7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489727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DataImportTest.TestCombineCustomerData.approved.json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236130" y="155263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[{</a:t>
            </a:r>
          </a:p>
          <a:p>
            <a:r>
              <a:rPr lang="mr-IN" sz="500" dirty="0">
                <a:latin typeface="Fira Code"/>
                <a:cs typeface="Fira Code"/>
              </a:rPr>
              <a:t>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"Customer"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{</a:t>
            </a:r>
          </a:p>
          <a:p>
            <a:r>
              <a:rPr lang="mr-IN" sz="500" dirty="0">
                <a:latin typeface="Fira Code"/>
                <a:cs typeface="Fira Code"/>
              </a:rPr>
              <a:t>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"orders"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[{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"shipments"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[{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"ship_date"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"2008-01-10T11:00:00-05:00"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"cost"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"$292.01"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"tracking_number"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"58bd4e0e2076c537770610a9"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}, {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"ship_date"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"2008-01-10T11:00:00-05:00"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"cost"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"$246.34"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"tracking_number"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"58bd4e0e0d3a922c8d3205c0"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"status"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"shipped"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"items"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"eu"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"officia"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"dolore"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"tempor"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"order_number"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"58bd4e0ed05d95922b3f0f29"</a:t>
            </a:r>
          </a:p>
          <a:p>
            <a:r>
              <a:rPr lang="mr-IN" sz="500" dirty="0">
                <a:latin typeface="Fira Code"/>
                <a:cs typeface="Fira Code"/>
              </a:rPr>
              <a:t>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}, {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"shipments"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[{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"ship_date"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"2008-01-10T11:00:00-05:00"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"cost"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"$82.16"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"tracking_number"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"58bd4e0e8f19bb4e78c35b93"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"status"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"pending"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"items"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"est"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"order_number"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"58bd4e0e81710e766dacb3f3"</a:t>
            </a:r>
          </a:p>
          <a:p>
            <a:r>
              <a:rPr lang="mr-IN" sz="500" dirty="0">
                <a:latin typeface="Fira Code"/>
                <a:cs typeface="Fira Code"/>
              </a:rPr>
              <a:t>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}, {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"shipments"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[{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"ship_date"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"2008-01-10T11:00:00-05:00"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"cost"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"$87.19"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"tracking_number"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"58bd4e0ed424430c3cb163e8"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"status"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"canceled"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"items"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500" dirty="0">
                <a:latin typeface="Fira Code"/>
                <a:cs typeface="Fira Code"/>
              </a:rPr>
              <a:t>                </a:t>
            </a:r>
            <a:r>
              <a:rPr lang="mr-IN" sz="500" dirty="0">
                <a:solidFill>
                  <a:srgbClr val="4E9A06"/>
                </a:solidFill>
                <a:latin typeface="Fira Code"/>
                <a:cs typeface="Fira Code"/>
              </a:rPr>
              <a:t>"veniam"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],</a:t>
            </a:r>
          </a:p>
          <a:p>
            <a:r>
              <a:rPr lang="mr-IN" sz="500" dirty="0">
                <a:latin typeface="Fira Code"/>
                <a:cs typeface="Fira Code"/>
              </a:rPr>
              <a:t>    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"order_number"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"58bd4e0e8d098ba0c400a768"</a:t>
            </a:r>
          </a:p>
          <a:p>
            <a:r>
              <a:rPr lang="mr-IN" sz="500" dirty="0">
                <a:latin typeface="Fira Code"/>
                <a:cs typeface="Fira Code"/>
              </a:rPr>
              <a:t>        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}],</a:t>
            </a:r>
          </a:p>
          <a:p>
            <a:r>
              <a:rPr lang="mr-IN" sz="500" dirty="0">
                <a:latin typeface="Fira Code"/>
                <a:cs typeface="Fira Code"/>
              </a:rPr>
              <a:t>        </a:t>
            </a:r>
            <a:r>
              <a:rPr lang="mr-IN" sz="500" b="1" dirty="0">
                <a:solidFill>
                  <a:srgbClr val="204A87"/>
                </a:solidFill>
                <a:latin typeface="Fira Code"/>
                <a:cs typeface="Fira Code"/>
              </a:rPr>
              <a:t>"phone"</a:t>
            </a:r>
            <a:r>
              <a:rPr lang="mr-IN" sz="500" b="1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500" b="1" dirty="0">
                <a:solidFill>
                  <a:srgbClr val="4E9A06"/>
                </a:solidFill>
                <a:latin typeface="Fira Code"/>
                <a:cs typeface="Fira Code"/>
              </a:rPr>
              <a:t>"+1 (865) 501-</a:t>
            </a:r>
            <a:r>
              <a:rPr lang="mr-IN" sz="500" b="1" dirty="0" smtClean="0">
                <a:solidFill>
                  <a:srgbClr val="4E9A06"/>
                </a:solidFill>
                <a:latin typeface="Fira Code"/>
                <a:cs typeface="Fira Code"/>
              </a:rPr>
              <a:t>3598”</a:t>
            </a:r>
            <a:r>
              <a:rPr lang="mr-IN" sz="500" b="1" dirty="0" smtClean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  <a:endParaRPr lang="mr-IN" sz="500" b="1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06559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22 at 12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3142276" cy="2743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7000" y="971550"/>
            <a:ext cx="3581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Sample()</a:t>
            </a: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a = </a:t>
            </a:r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Fira Code"/>
                <a:cs typeface="Fira Code"/>
              </a:rPr>
              <a:t>Customer</a:t>
            </a:r>
            <a:endParaRPr lang="en-US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{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FirstName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latin typeface="Fira Code"/>
                <a:cs typeface="Fira Code"/>
              </a:rPr>
              <a:t>LastName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7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7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latin typeface="Fira Code"/>
                <a:cs typeface="Fira Code"/>
              </a:rPr>
              <a:t>PrimaryAddress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Fira Code"/>
                <a:cs typeface="Fira Code"/>
              </a:rPr>
              <a:t>Address</a:t>
            </a:r>
            <a:endParaRPr lang="en-US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{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Street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Zip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City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Country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},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Tags = </a:t>
            </a:r>
            <a:r>
              <a:rPr lang="mr-IN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[] {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}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};</a:t>
            </a:r>
          </a:p>
          <a:p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b = </a:t>
            </a:r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Fira Code"/>
                <a:cs typeface="Fira Code"/>
              </a:rPr>
              <a:t>Customer</a:t>
            </a:r>
            <a:endParaRPr lang="en-US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{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FirstName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LastName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latin typeface="Fira Code"/>
                <a:cs typeface="Fira Code"/>
              </a:rPr>
              <a:t>PrimaryAddress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Fira Code"/>
                <a:cs typeface="Fira Code"/>
              </a:rPr>
              <a:t>Address</a:t>
            </a:r>
            <a:endParaRPr lang="en-US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{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Street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Zip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City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    Country =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},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    Tags = </a:t>
            </a:r>
            <a:r>
              <a:rPr lang="mr-IN" sz="7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[] {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7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}</a:t>
            </a:r>
          </a:p>
          <a:p>
            <a:r>
              <a:rPr lang="mr-IN" sz="700" dirty="0">
                <a:solidFill>
                  <a:srgbClr val="000000"/>
                </a:solidFill>
                <a:latin typeface="Fira Code"/>
                <a:cs typeface="Fira Code"/>
              </a:rPr>
              <a:t>    };</a:t>
            </a:r>
          </a:p>
          <a:p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endParaRPr lang="en-US" sz="700" dirty="0">
              <a:latin typeface="Fira Code"/>
              <a:cs typeface="Fira Cod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4857750"/>
            <a:ext cx="5105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*https</a:t>
            </a:r>
            <a:r>
              <a:rPr lang="en-US" sz="800" dirty="0"/>
              <a:t>://</a:t>
            </a:r>
            <a:r>
              <a:rPr lang="en-US" sz="800" dirty="0" err="1"/>
              <a:t>danielwertheim.se</a:t>
            </a:r>
            <a:r>
              <a:rPr lang="en-US" sz="800" dirty="0"/>
              <a:t>/how-to-build-a-simple-object-graph-delta-comparer-in-csharp-using-structurizer/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971550"/>
            <a:ext cx="32766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comparer = </a:t>
            </a:r>
            <a:r>
              <a:rPr lang="en-US" sz="700" dirty="0" smtClean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 err="1" smtClean="0">
                <a:solidFill>
                  <a:srgbClr val="2B91AF"/>
                </a:solidFill>
                <a:latin typeface="Fira Code"/>
                <a:cs typeface="Fira Code"/>
              </a:rPr>
              <a:t>ObjectComparer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result =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comparer.Compare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result.Deltas.Count.ShouldBe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(4);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LastName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PrimaryAddress.Zip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PrimaryAddress.City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Path.ShouldBe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"Tags[1]"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700" dirty="0">
              <a:latin typeface="Fira Code"/>
              <a:cs typeface="Fira Code"/>
            </a:endParaRPr>
          </a:p>
        </p:txBody>
      </p:sp>
      <p:sp>
        <p:nvSpPr>
          <p:cNvPr id="7" name="Donut 6"/>
          <p:cNvSpPr/>
          <p:nvPr/>
        </p:nvSpPr>
        <p:spPr>
          <a:xfrm>
            <a:off x="5257800" y="742950"/>
            <a:ext cx="3581400" cy="2971800"/>
          </a:xfrm>
          <a:prstGeom prst="donut">
            <a:avLst>
              <a:gd name="adj" fmla="val 95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95800" y="895350"/>
            <a:ext cx="42672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Comparing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yields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:</a:t>
            </a:r>
          </a:p>
          <a:p>
            <a:endParaRPr lang="en-US" sz="12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12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en-US" sz="12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Fira Code"/>
                <a:cs typeface="Fira Code"/>
              </a:rPr>
              <a:t>Andersson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' </a:t>
            </a:r>
            <a:r>
              <a:rPr lang="en-US" sz="1200" dirty="0" smtClean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'Olsson'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12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Fira Code"/>
                <a:cs typeface="Fira Code"/>
              </a:rPr>
              <a:t>PrimaryAddress.Zip</a:t>
            </a:r>
            <a:r>
              <a:rPr lang="en-US" sz="12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: '11111' </a:t>
            </a:r>
            <a:r>
              <a:rPr lang="en-US" sz="12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 '</a:t>
            </a:r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22222’</a:t>
            </a:r>
            <a:endParaRPr lang="en-US" sz="12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12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 err="1" smtClean="0">
                <a:solidFill>
                  <a:srgbClr val="2E75B6"/>
                </a:solidFill>
                <a:latin typeface="Fira Code"/>
                <a:cs typeface="Fira Code"/>
              </a:rPr>
              <a:t>PrimaryAddress.City</a:t>
            </a:r>
            <a:r>
              <a:rPr lang="en-US" sz="12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: 'City1' </a:t>
            </a:r>
            <a:r>
              <a:rPr lang="en-US" sz="12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Fira Code"/>
                <a:cs typeface="Fira Code"/>
              </a:rPr>
              <a:t> 'City2'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mr-IN" sz="12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mr-IN" sz="1200" dirty="0">
                <a:solidFill>
                  <a:srgbClr val="2E75B6"/>
                </a:solidFill>
                <a:latin typeface="Fira Code"/>
                <a:cs typeface="Fira Code"/>
              </a:rPr>
              <a:t>Tags[1]"</a:t>
            </a:r>
            <a:r>
              <a:rPr lang="mr-IN" sz="1200" dirty="0">
                <a:solidFill>
                  <a:srgbClr val="000000"/>
                </a:solidFill>
                <a:latin typeface="Fira Code"/>
                <a:cs typeface="Fira Code"/>
              </a:rPr>
              <a:t>: 'Test3' </a:t>
            </a:r>
            <a:r>
              <a:rPr lang="mr-IN" sz="12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mr-IN" sz="1200" dirty="0">
                <a:solidFill>
                  <a:srgbClr val="000000"/>
                </a:solidFill>
                <a:latin typeface="Fira Code"/>
                <a:cs typeface="Fira Code"/>
              </a:rPr>
              <a:t> 'Test2'</a:t>
            </a:r>
          </a:p>
          <a:p>
            <a:r>
              <a:rPr lang="mr-IN" sz="1200" dirty="0">
                <a:solidFill>
                  <a:srgbClr val="000000"/>
                </a:solidFill>
                <a:latin typeface="Fira Code"/>
                <a:cs typeface="Fira Code"/>
              </a:rPr>
              <a:t>} </a:t>
            </a:r>
            <a:endParaRPr lang="en-US" sz="1200" dirty="0">
              <a:latin typeface="Fira Code"/>
              <a:cs typeface="Fira Cod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971550"/>
            <a:ext cx="32766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comparer = </a:t>
            </a:r>
            <a:r>
              <a:rPr lang="en-US" sz="700" dirty="0" smtClean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 err="1" smtClean="0">
                <a:solidFill>
                  <a:srgbClr val="2B91AF"/>
                </a:solidFill>
                <a:latin typeface="Fira Code"/>
                <a:cs typeface="Fira Code"/>
              </a:rPr>
              <a:t>ObjectComparer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result =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comparer.Compare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result.Deltas.Count.ShouldBe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(4);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LastName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PrimaryAddress.Zip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PrimaryAddress.City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Path.ShouldBe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"Tags[1]"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700" dirty="0">
              <a:latin typeface="Fira Code"/>
              <a:cs typeface="Fira 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478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ObjectCompareTest.sample.approved.txt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209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81600" y="895350"/>
            <a:ext cx="3581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Comparing: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{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FirstName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{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"Street"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"Zip"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"City"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"Country"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"Tags"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]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</a:p>
          <a:p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VS.</a:t>
            </a:r>
          </a:p>
          <a:p>
            <a:endParaRPr lang="nl-NL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{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FirstName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A31515"/>
                </a:solidFill>
                <a:latin typeface="Fira Code"/>
                <a:cs typeface="Fira Code"/>
              </a:rPr>
              <a:t>Olsson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{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"Street"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"Zip"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"City"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"Country"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"Tags"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]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yields:</a:t>
            </a:r>
          </a:p>
          <a:p>
            <a:endParaRPr lang="en-US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</a:t>
            </a:r>
            <a:r>
              <a:rPr lang="en-US" sz="600" dirty="0" err="1">
                <a:solidFill>
                  <a:srgbClr val="000000"/>
                </a:solidFill>
                <a:latin typeface="Fira Code"/>
                <a:cs typeface="Fira Code"/>
              </a:rPr>
              <a:t>Andersson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'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'Olsson'</a:t>
            </a:r>
          </a:p>
          <a:p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PrimaryAddress.Zip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'11111'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'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22222’</a:t>
            </a:r>
            <a:endParaRPr lang="en-US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 smtClean="0">
                <a:solidFill>
                  <a:srgbClr val="2E75B6"/>
                </a:solidFill>
                <a:latin typeface="Fira Code"/>
                <a:cs typeface="Fira Code"/>
              </a:rPr>
              <a:t>PrimaryAddress.City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'City1'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'City2'</a:t>
            </a:r>
          </a:p>
          <a:p>
            <a:r>
              <a:rPr lang="mr-IN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mr-IN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Tags[1]"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'Test3'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'Test2'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 </a:t>
            </a:r>
            <a:endParaRPr lang="en-US" sz="600" dirty="0">
              <a:latin typeface="Fira Code"/>
              <a:cs typeface="Fira Cod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971550"/>
            <a:ext cx="32766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mr-IN" sz="7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comparer = </a:t>
            </a:r>
            <a:r>
              <a:rPr lang="en-US" sz="700" dirty="0" smtClean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700" dirty="0" err="1" smtClean="0">
                <a:solidFill>
                  <a:srgbClr val="2B91AF"/>
                </a:solidFill>
                <a:latin typeface="Fira Code"/>
                <a:cs typeface="Fira Code"/>
              </a:rPr>
              <a:t>ObjectComparer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result =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comparer.Compare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result.Deltas.Count.ShouldBe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(4);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LastName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PrimaryAddress.Zip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PrimaryAddress.City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7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Path.ShouldBe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"Tags[1]"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7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700" dirty="0" smtClean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  <a:endParaRPr lang="en-US" sz="700" dirty="0">
              <a:latin typeface="Fira Code"/>
              <a:cs typeface="Fira 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478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ObjectCompareTest.sample.approved.txt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05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8200" y="1276351"/>
            <a:ext cx="4114800" cy="83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comparer = </a:t>
            </a:r>
            <a:r>
              <a:rPr lang="en-US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Fira Code"/>
                <a:cs typeface="Fira Code"/>
              </a:rPr>
              <a:t>ObjectComparer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result =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comparer.Compare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err="1" smtClean="0">
                <a:solidFill>
                  <a:srgbClr val="2B91AF"/>
                </a:solidFill>
                <a:latin typeface="Fira Code"/>
                <a:cs typeface="Fira Code"/>
              </a:rPr>
              <a:t>Approvals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.Verify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$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"Comparing:</a:t>
            </a:r>
            <a:r>
              <a:rPr lang="en-US" sz="8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{a}</a:t>
            </a:r>
            <a:r>
              <a:rPr lang="en-US" sz="8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FF66B2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 VS.</a:t>
            </a:r>
            <a:r>
              <a:rPr lang="en-US" sz="8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FF66B2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{b}</a:t>
            </a:r>
            <a:r>
              <a:rPr lang="en-US" sz="800" dirty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 yields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:</a:t>
            </a:r>
            <a:r>
              <a:rPr lang="en-US" sz="800" dirty="0" smtClean="0">
                <a:solidFill>
                  <a:srgbClr val="FF007F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FF66B2"/>
                </a:solidFill>
                <a:latin typeface="Fira Code"/>
                <a:cs typeface="Fira Code"/>
              </a:rPr>
              <a:t>\n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{result}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  <a:endParaRPr lang="en-US" sz="600" dirty="0">
              <a:latin typeface="Fira Code"/>
              <a:cs typeface="Fira Cod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1276351"/>
            <a:ext cx="3733800" cy="304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mr-IN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8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comparer = </a:t>
            </a:r>
            <a:r>
              <a:rPr lang="en-US" sz="800" dirty="0" smtClean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 err="1" smtClean="0">
                <a:solidFill>
                  <a:srgbClr val="2B91AF"/>
                </a:solidFill>
                <a:latin typeface="Fira Code"/>
                <a:cs typeface="Fira Code"/>
              </a:rPr>
              <a:t>ObjectComparer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result =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comparer.Compare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  <a:p>
            <a:endParaRPr lang="en-US" sz="8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result.Deltas.Count.ShouldBe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(4);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err="1" smtClean="0">
                <a:solidFill>
                  <a:srgbClr val="A31515"/>
                </a:solidFill>
                <a:latin typeface="Fira Code"/>
                <a:cs typeface="Fira Code"/>
              </a:rPr>
              <a:t>LastName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err="1" smtClean="0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[0].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8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PrimaryAddress.Zip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[1].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8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err="1" smtClean="0">
                <a:solidFill>
                  <a:srgbClr val="A31515"/>
                </a:solidFill>
                <a:latin typeface="Fira Code"/>
                <a:cs typeface="Fira Code"/>
              </a:rPr>
              <a:t>PrimaryAddress.City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[2].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endParaRPr lang="en-US" sz="8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Name.ShouldBe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"Tags"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Path.ShouldBe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"Tags[1]"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A.Value.ShouldBe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result.Deltas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[3].</a:t>
            </a:r>
            <a:r>
              <a:rPr lang="en-US" sz="800" dirty="0" err="1" smtClean="0">
                <a:solidFill>
                  <a:srgbClr val="000000"/>
                </a:solidFill>
                <a:latin typeface="Fira Code"/>
                <a:cs typeface="Fira Code"/>
              </a:rPr>
              <a:t>B.Value.ShouldBe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en-US" sz="800" dirty="0" smtClean="0">
                <a:solidFill>
                  <a:srgbClr val="000000"/>
                </a:solidFill>
                <a:latin typeface="Fira Code"/>
                <a:cs typeface="Fira Code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266951"/>
            <a:ext cx="4114800" cy="83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endParaRPr lang="en-US" sz="6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Fira Code"/>
                <a:cs typeface="Fira Code"/>
              </a:rPr>
              <a:t>VerifyObjectComparer</a:t>
            </a:r>
            <a:r>
              <a:rPr lang="en-US" sz="1100" dirty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  <a:endParaRPr lang="en-US" sz="400" dirty="0">
              <a:latin typeface="Fira Code"/>
              <a:cs typeface="Fira Code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419600" y="1276350"/>
            <a:ext cx="152400" cy="838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04800" y="1809750"/>
            <a:ext cx="228600" cy="2133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953000" y="2647950"/>
            <a:ext cx="2597185" cy="1118176"/>
            <a:chOff x="4953000" y="2647950"/>
            <a:chExt cx="2597185" cy="1118176"/>
          </a:xfrm>
        </p:grpSpPr>
        <p:sp>
          <p:nvSpPr>
            <p:cNvPr id="6" name="TextBox 5"/>
            <p:cNvSpPr txBox="1"/>
            <p:nvPr/>
          </p:nvSpPr>
          <p:spPr>
            <a:xfrm>
              <a:off x="4953000" y="3181350"/>
              <a:ext cx="259718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2700">
                    <a:noFill/>
                    <a:prstDash val="solid"/>
                  </a:ln>
                  <a:solidFill>
                    <a:srgbClr val="2F6EC3"/>
                  </a:solidFill>
                  <a:latin typeface="+mj-lt"/>
                  <a:ea typeface="+mj-ea"/>
                  <a:cs typeface="Trebuchet MS"/>
                </a:rPr>
                <a:t>Custom Assert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5410200" y="2647950"/>
              <a:ext cx="6858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81600" y="895350"/>
            <a:ext cx="3581400" cy="38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Comparing: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{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FirstName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{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"Street"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"Zip"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"City"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"Country"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"Tags"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]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</a:p>
          <a:p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VS.</a:t>
            </a:r>
          </a:p>
          <a:p>
            <a:endParaRPr lang="nl-NL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{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FirstName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A31515"/>
                </a:solidFill>
                <a:latin typeface="Fira Code"/>
                <a:cs typeface="Fira Code"/>
              </a:rPr>
              <a:t>Olsson</a:t>
            </a:r>
            <a:r>
              <a:rPr lang="nl-NL" sz="6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</a:t>
            </a:r>
            <a:r>
              <a:rPr lang="nl-NL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nl-NL" sz="600" dirty="0">
                <a:solidFill>
                  <a:srgbClr val="000000"/>
                </a:solidFill>
                <a:latin typeface="Fira Code"/>
                <a:cs typeface="Fira Code"/>
              </a:rPr>
              <a:t>: {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"Street"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"Zip"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"City"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"Country"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"Tags"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[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    </a:t>
            </a:r>
            <a:r>
              <a:rPr lang="mr-IN" sz="6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endParaRPr lang="mr-IN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   ]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</a:t>
            </a: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yields:</a:t>
            </a:r>
          </a:p>
          <a:p>
            <a:endParaRPr lang="en-US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LastName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</a:t>
            </a:r>
            <a:r>
              <a:rPr lang="en-US" sz="600" dirty="0" err="1">
                <a:solidFill>
                  <a:srgbClr val="000000"/>
                </a:solidFill>
                <a:latin typeface="Fira Code"/>
                <a:cs typeface="Fira Code"/>
              </a:rPr>
              <a:t>Andersson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'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'Olsson'</a:t>
            </a:r>
          </a:p>
          <a:p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>
                <a:solidFill>
                  <a:srgbClr val="2E75B6"/>
                </a:solidFill>
                <a:latin typeface="Fira Code"/>
                <a:cs typeface="Fira Code"/>
              </a:rPr>
              <a:t>PrimaryAddress.Zip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'11111'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'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22222’</a:t>
            </a:r>
            <a:endParaRPr lang="en-US" sz="6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 err="1" smtClean="0">
                <a:solidFill>
                  <a:srgbClr val="2E75B6"/>
                </a:solidFill>
                <a:latin typeface="Fira Code"/>
                <a:cs typeface="Fira Code"/>
              </a:rPr>
              <a:t>PrimaryAddress.City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: 'City1' </a:t>
            </a:r>
            <a:r>
              <a:rPr lang="en-US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en-US" sz="600" dirty="0">
                <a:solidFill>
                  <a:srgbClr val="000000"/>
                </a:solidFill>
                <a:latin typeface="Fira Code"/>
                <a:cs typeface="Fira Code"/>
              </a:rPr>
              <a:t> 'City2'</a:t>
            </a:r>
          </a:p>
          <a:p>
            <a:r>
              <a:rPr lang="mr-IN" sz="6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mr-IN" sz="600" dirty="0" smtClean="0">
                <a:solidFill>
                  <a:srgbClr val="2E75B6"/>
                </a:solidFill>
                <a:latin typeface="Fira Code"/>
                <a:cs typeface="Fira Code"/>
              </a:rPr>
              <a:t>"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Tags[1]"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: 'Test3' </a:t>
            </a:r>
            <a:r>
              <a:rPr lang="mr-IN" sz="600" dirty="0">
                <a:solidFill>
                  <a:srgbClr val="2E75B6"/>
                </a:solidFill>
                <a:latin typeface="Fira Code"/>
                <a:cs typeface="Fira Code"/>
              </a:rPr>
              <a:t>!=</a:t>
            </a:r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 'Test2'</a:t>
            </a:r>
          </a:p>
          <a:p>
            <a:r>
              <a:rPr lang="mr-IN" sz="600" dirty="0">
                <a:solidFill>
                  <a:srgbClr val="000000"/>
                </a:solidFill>
                <a:latin typeface="Fira Code"/>
                <a:cs typeface="Fira Code"/>
              </a:rPr>
              <a:t>} </a:t>
            </a:r>
            <a:endParaRPr lang="en-US" sz="600" dirty="0">
              <a:latin typeface="Fira Code"/>
              <a:cs typeface="Fira Cod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895350"/>
            <a:ext cx="3276600" cy="3886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a = </a:t>
            </a:r>
            <a:r>
              <a:rPr lang="en-US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Fira Code"/>
                <a:cs typeface="Fira Code"/>
              </a:rPr>
              <a:t>Customer</a:t>
            </a:r>
            <a:endParaRPr lang="en-US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Fira Code"/>
                <a:cs typeface="Fira Code"/>
              </a:rPr>
              <a:t>Andersson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PrimaryAddress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Fira Code"/>
                <a:cs typeface="Fira Code"/>
              </a:rPr>
              <a:t>Address</a:t>
            </a:r>
            <a:endParaRPr lang="en-US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{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Street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Zip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"11111"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City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"City1"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Country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Tags = </a:t>
            </a:r>
            <a:r>
              <a:rPr lang="mr-IN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[] {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}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};</a:t>
            </a:r>
          </a:p>
          <a:p>
            <a:endParaRPr lang="mr-IN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err="1">
                <a:solidFill>
                  <a:srgbClr val="0000FF"/>
                </a:solidFill>
                <a:latin typeface="Fira Code"/>
                <a:cs typeface="Fira Code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b = </a:t>
            </a:r>
            <a:r>
              <a:rPr lang="en-US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Fira Code"/>
                <a:cs typeface="Fira Code"/>
              </a:rPr>
              <a:t>Customer</a:t>
            </a:r>
            <a:endParaRPr lang="en-US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FirstName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"Daniel"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LastName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A31515"/>
                </a:solidFill>
                <a:latin typeface="Fira Code"/>
                <a:cs typeface="Fira Code"/>
              </a:rPr>
              <a:t>"Olsson"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PrimaryAddress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Fira Code"/>
                <a:cs typeface="Fira Code"/>
              </a:rPr>
              <a:t>Address</a:t>
            </a:r>
            <a:endParaRPr lang="en-US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{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Street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"Some street 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Zip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"22222"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City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"City2"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    Country =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"Sweden"</a:t>
            </a:r>
            <a:endParaRPr lang="mr-IN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},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   Tags = </a:t>
            </a:r>
            <a:r>
              <a:rPr lang="mr-IN" sz="800" dirty="0">
                <a:solidFill>
                  <a:srgbClr val="0000FF"/>
                </a:solidFill>
                <a:latin typeface="Fira Code"/>
                <a:cs typeface="Fira Code"/>
              </a:rPr>
              <a:t>new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[] {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"Test1"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"Test2"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mr-IN" sz="800" dirty="0">
                <a:solidFill>
                  <a:srgbClr val="A31515"/>
                </a:solidFill>
                <a:latin typeface="Fira Code"/>
                <a:cs typeface="Fira Code"/>
              </a:rPr>
              <a:t>"Test3"</a:t>
            </a:r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 }</a:t>
            </a:r>
          </a:p>
          <a:p>
            <a:r>
              <a:rPr lang="mr-IN" sz="800" dirty="0">
                <a:solidFill>
                  <a:srgbClr val="000000"/>
                </a:solidFill>
                <a:latin typeface="Fira Code"/>
                <a:cs typeface="Fira Code"/>
              </a:rPr>
              <a:t>};</a:t>
            </a:r>
          </a:p>
          <a:p>
            <a:endParaRPr lang="mr-IN" sz="800" dirty="0">
              <a:solidFill>
                <a:srgbClr val="000000"/>
              </a:solidFill>
              <a:latin typeface="Fira Code"/>
              <a:cs typeface="Fira Code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Fira Code"/>
                <a:cs typeface="Fira Code"/>
              </a:rPr>
              <a:t>VerifyObjectComparer</a:t>
            </a:r>
            <a:r>
              <a:rPr lang="en-US" sz="800" dirty="0">
                <a:solidFill>
                  <a:srgbClr val="000000"/>
                </a:solidFill>
                <a:latin typeface="Fira Code"/>
                <a:cs typeface="Fira Code"/>
              </a:rPr>
              <a:t>(a, b);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478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ObjectCompareTest.sample.approved.txt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781550"/>
            <a:ext cx="327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ObjectCompareTest.cs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223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64770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Numbers or Short Text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20015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Handwriting - Dakota"/>
                <a:cs typeface="Handwriting - Dakota"/>
              </a:rPr>
              <a:t>Roman Numerals</a:t>
            </a:r>
          </a:p>
          <a:p>
            <a:r>
              <a:rPr lang="en-US" sz="2000" i="1" dirty="0">
                <a:latin typeface="Handwriting - Dakota"/>
                <a:cs typeface="Handwriting - Dakota"/>
              </a:rPr>
              <a:t>1</a:t>
            </a:r>
            <a:r>
              <a:rPr lang="en-US" sz="2000" i="1" dirty="0" smtClean="0">
                <a:latin typeface="Handwriting - Dakota"/>
                <a:cs typeface="Handwriting - Dakota"/>
              </a:rPr>
              <a:t> is I </a:t>
            </a:r>
          </a:p>
        </p:txBody>
      </p:sp>
    </p:spTree>
    <p:extLst>
      <p:ext uri="{BB962C8B-B14F-4D97-AF65-F5344CB8AC3E}">
        <p14:creationId xmlns:p14="http://schemas.microsoft.com/office/powerpoint/2010/main" val="38088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571750"/>
            <a:ext cx="3886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1372" y="209550"/>
            <a:ext cx="5208028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Python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200150"/>
            <a:ext cx="4191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endParaRPr lang="en-US" sz="5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2001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20015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000080"/>
                </a:solidFill>
                <a:latin typeface="Fira Code"/>
                <a:cs typeface="Fira Code"/>
              </a:rPr>
              <a:t>def</a:t>
            </a:r>
            <a:r>
              <a:rPr lang="en-US" sz="1100" b="1" dirty="0">
                <a:solidFill>
                  <a:srgbClr val="000080"/>
                </a:solidFill>
                <a:latin typeface="Fira Code"/>
                <a:cs typeface="Fira Code"/>
              </a:rPr>
              <a:t> </a:t>
            </a:r>
            <a:r>
              <a:rPr lang="en-US" sz="1100" dirty="0" err="1">
                <a:latin typeface="Fira Code"/>
                <a:cs typeface="Fira Code"/>
              </a:rPr>
              <a:t>test_bowling</a:t>
            </a:r>
            <a:r>
              <a:rPr lang="en-US" sz="1100" dirty="0">
                <a:latin typeface="Fira Code"/>
                <a:cs typeface="Fira Code"/>
              </a:rPr>
              <a:t>(</a:t>
            </a:r>
            <a:r>
              <a:rPr lang="en-US" sz="1100" dirty="0">
                <a:solidFill>
                  <a:srgbClr val="94558D"/>
                </a:solidFill>
                <a:latin typeface="Fira Code"/>
                <a:cs typeface="Fira Code"/>
              </a:rPr>
              <a:t>self</a:t>
            </a:r>
            <a:r>
              <a:rPr lang="en-US" sz="1100" dirty="0">
                <a:latin typeface="Fira Code"/>
                <a:cs typeface="Fira Code"/>
              </a:rPr>
              <a:t>):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game = Bowling()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</a:t>
            </a:r>
            <a:r>
              <a:rPr lang="en-US" sz="1100" dirty="0" err="1">
                <a:latin typeface="Fira Code"/>
                <a:cs typeface="Fira Code"/>
              </a:rPr>
              <a:t>game.roll</a:t>
            </a:r>
            <a:r>
              <a:rPr lang="en-US" sz="1100" dirty="0">
                <a:latin typeface="Fira Code"/>
                <a:cs typeface="Fira Code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9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8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2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4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verify(</a:t>
            </a:r>
            <a:r>
              <a:rPr lang="en-US" sz="1100" dirty="0" err="1">
                <a:solidFill>
                  <a:srgbClr val="000080"/>
                </a:solidFill>
                <a:latin typeface="Fira Code"/>
                <a:cs typeface="Fira Code"/>
              </a:rPr>
              <a:t>str</a:t>
            </a:r>
            <a:r>
              <a:rPr lang="en-US" sz="1100" dirty="0">
                <a:latin typeface="Fira Code"/>
                <a:cs typeface="Fira Code"/>
              </a:rPr>
              <a:t>(game))</a:t>
            </a:r>
            <a:endParaRPr lang="en-US" sz="11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2647950"/>
            <a:ext cx="196720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1) 3, 5 [8] = 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2) 9, 0 [9] = 17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3) 3, 7 [18] = 35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4) 8, 1 [9] = 44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5) 10 [26] = 70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6) 10 [18] = 88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7) 6, 2 [8] = 96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8) 5, 4 [9] = 105 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9) 7, 3 [20] = 125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10) 10, 6, 3 [19] = 144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2526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468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BowlingTest.test_bowling.approved.txt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742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pic>
        <p:nvPicPr>
          <p:cNvPr id="25" name="Picture 24" descr="bowling-score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48150"/>
            <a:ext cx="3558821" cy="4733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8600" y="1270000"/>
            <a:ext cx="4114800" cy="3245362"/>
            <a:chOff x="228600" y="1270000"/>
            <a:chExt cx="4114800" cy="3245362"/>
          </a:xfrm>
        </p:grpSpPr>
        <p:pic>
          <p:nvPicPr>
            <p:cNvPr id="3" name="Picture 2" descr="Screen Shot 2017-03-23 at 11.07.50 AM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24"/>
            <a:stretch/>
          </p:blipFill>
          <p:spPr>
            <a:xfrm>
              <a:off x="228600" y="1276350"/>
              <a:ext cx="1981200" cy="3210983"/>
            </a:xfrm>
            <a:prstGeom prst="rect">
              <a:avLst/>
            </a:prstGeom>
          </p:spPr>
        </p:pic>
        <p:pic>
          <p:nvPicPr>
            <p:cNvPr id="27" name="Picture 26" descr="Screen Shot 2017-03-23 at 11.07.50 AM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50"/>
            <a:stretch/>
          </p:blipFill>
          <p:spPr>
            <a:xfrm>
              <a:off x="2362200" y="1270000"/>
              <a:ext cx="1981200" cy="3245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79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571750"/>
            <a:ext cx="3886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1372" y="209550"/>
            <a:ext cx="5208028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Python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200150"/>
            <a:ext cx="4191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setUp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i="1" dirty="0">
                <a:solidFill>
                  <a:srgbClr val="808080"/>
                </a:solidFill>
              </a:rPr>
              <a:t># decided not to inherit from Game to make tests more explicit</a:t>
            </a:r>
            <a:br>
              <a:rPr lang="en-US" sz="500" i="1" dirty="0">
                <a:solidFill>
                  <a:srgbClr val="808080"/>
                </a:solidFill>
              </a:rPr>
            </a:br>
            <a:r>
              <a:rPr lang="en-US" sz="500" i="1" dirty="0">
                <a:solidFill>
                  <a:srgbClr val="808080"/>
                </a:solidFill>
              </a:rPr>
              <a:t>    </a:t>
            </a:r>
            <a:r>
              <a:rPr lang="en-US" sz="500" dirty="0" err="1"/>
              <a:t>self.Game_instance</a:t>
            </a:r>
            <a:r>
              <a:rPr lang="en-US" sz="500" dirty="0"/>
              <a:t> = Game()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tearDown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b="1" dirty="0">
                <a:solidFill>
                  <a:srgbClr val="000080"/>
                </a:solidFill>
              </a:rPr>
              <a:t>del </a:t>
            </a:r>
            <a:r>
              <a:rPr lang="en-US" sz="500" dirty="0" err="1"/>
              <a:t>self.Game_instance</a:t>
            </a: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/>
              <a:t>_</a:t>
            </a:r>
            <a:r>
              <a:rPr lang="en-US" sz="500" dirty="0" err="1"/>
              <a:t>roll_many</a:t>
            </a:r>
            <a:r>
              <a:rPr lang="en-US" sz="500" dirty="0"/>
              <a:t>(self, pins, rolls=</a:t>
            </a:r>
            <a:r>
              <a:rPr lang="en-US" sz="500" dirty="0">
                <a:solidFill>
                  <a:srgbClr val="0000FF"/>
                </a:solidFill>
              </a:rPr>
              <a:t>20</a:t>
            </a:r>
            <a:r>
              <a:rPr lang="en-US" sz="500" dirty="0"/>
              <a:t>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b="1" dirty="0">
                <a:solidFill>
                  <a:srgbClr val="000080"/>
                </a:solidFill>
              </a:rPr>
              <a:t>for </a:t>
            </a:r>
            <a:r>
              <a:rPr lang="en-US" sz="500" dirty="0"/>
              <a:t>frame </a:t>
            </a:r>
            <a:r>
              <a:rPr lang="en-US" sz="500" b="1" dirty="0">
                <a:solidFill>
                  <a:srgbClr val="000080"/>
                </a:solidFill>
              </a:rPr>
              <a:t>in </a:t>
            </a:r>
            <a:r>
              <a:rPr lang="en-US" sz="500" dirty="0">
                <a:solidFill>
                  <a:srgbClr val="000080"/>
                </a:solidFill>
              </a:rPr>
              <a:t>range</a:t>
            </a:r>
            <a:r>
              <a:rPr lang="en-US" sz="500" dirty="0"/>
              <a:t>(rolls):</a:t>
            </a:r>
            <a:br>
              <a:rPr lang="en-US" sz="500" dirty="0"/>
            </a:br>
            <a:r>
              <a:rPr lang="en-US" sz="500" dirty="0"/>
              <a:t>        </a:t>
            </a:r>
            <a:r>
              <a:rPr lang="en-US" sz="500" dirty="0" err="1"/>
              <a:t>self.Game_instance.roll</a:t>
            </a:r>
            <a:r>
              <a:rPr lang="en-US" sz="500" dirty="0"/>
              <a:t>(pins)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test_name_of_class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self.Game_instance.__class__.</a:t>
            </a:r>
            <a:r>
              <a:rPr lang="en-US" sz="500" dirty="0" err="1">
                <a:solidFill>
                  <a:srgbClr val="B200B2"/>
                </a:solidFill>
              </a:rPr>
              <a:t>__name</a:t>
            </a:r>
            <a:r>
              <a:rPr lang="en-US" sz="500" dirty="0">
                <a:solidFill>
                  <a:srgbClr val="B200B2"/>
                </a:solidFill>
              </a:rPr>
              <a:t>__</a:t>
            </a:r>
            <a:r>
              <a:rPr lang="en-US" sz="500" dirty="0"/>
              <a:t>, </a:t>
            </a:r>
            <a:r>
              <a:rPr lang="en-US" sz="500" b="1" dirty="0">
                <a:solidFill>
                  <a:srgbClr val="008000"/>
                </a:solidFill>
              </a:rPr>
              <a:t>'Game'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test_gutter_game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test_all_ones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20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test_one_spare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)  </a:t>
            </a:r>
            <a:r>
              <a:rPr lang="en-US" sz="500" i="1" dirty="0">
                <a:solidFill>
                  <a:srgbClr val="808080"/>
                </a:solidFill>
              </a:rPr>
              <a:t># spare</a:t>
            </a:r>
            <a:br>
              <a:rPr lang="en-US" sz="500" i="1" dirty="0">
                <a:solidFill>
                  <a:srgbClr val="808080"/>
                </a:solidFill>
              </a:rPr>
            </a:br>
            <a:r>
              <a:rPr lang="en-US" sz="500" i="1" dirty="0">
                <a:solidFill>
                  <a:srgbClr val="808080"/>
                </a:solidFill>
              </a:rPr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3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17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16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test_no_spare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i="1" dirty="0">
                <a:solidFill>
                  <a:srgbClr val="808080"/>
                </a:solidFill>
              </a:rPr>
              <a:t># if not considered in frames, this would be thought a spare</a:t>
            </a:r>
            <a:br>
              <a:rPr lang="en-US" sz="500" i="1" dirty="0">
                <a:solidFill>
                  <a:srgbClr val="808080"/>
                </a:solidFill>
              </a:rPr>
            </a:br>
            <a:r>
              <a:rPr lang="en-US" sz="500" i="1" dirty="0">
                <a:solidFill>
                  <a:srgbClr val="808080"/>
                </a:solidFill>
              </a:rPr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9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17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test_one_strike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)  </a:t>
            </a:r>
            <a:r>
              <a:rPr lang="en-US" sz="500" i="1" dirty="0">
                <a:solidFill>
                  <a:srgbClr val="808080"/>
                </a:solidFill>
              </a:rPr>
              <a:t># strike</a:t>
            </a:r>
            <a:br>
              <a:rPr lang="en-US" sz="500" i="1" dirty="0">
                <a:solidFill>
                  <a:srgbClr val="808080"/>
                </a:solidFill>
              </a:rPr>
            </a:br>
            <a:r>
              <a:rPr lang="en-US" sz="500" i="1" dirty="0">
                <a:solidFill>
                  <a:srgbClr val="808080"/>
                </a:solidFill>
              </a:rPr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3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16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24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test_no_strike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)  </a:t>
            </a:r>
            <a:r>
              <a:rPr lang="en-US" sz="500" i="1" dirty="0">
                <a:solidFill>
                  <a:srgbClr val="808080"/>
                </a:solidFill>
              </a:rPr>
              <a:t># spare</a:t>
            </a:r>
            <a:br>
              <a:rPr lang="en-US" sz="500" i="1" dirty="0">
                <a:solidFill>
                  <a:srgbClr val="808080"/>
                </a:solidFill>
              </a:rPr>
            </a:br>
            <a:r>
              <a:rPr lang="en-US" sz="500" i="1" dirty="0">
                <a:solidFill>
                  <a:srgbClr val="808080"/>
                </a:solidFill>
              </a:rPr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3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17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16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test_perfect_game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12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300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test_spare_at_end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18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2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12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test_strike_at_end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18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self.Game_instance.roll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19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test_all_spares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self._</a:t>
            </a:r>
            <a:r>
              <a:rPr lang="en-US" sz="500" dirty="0" err="1"/>
              <a:t>roll_many</a:t>
            </a:r>
            <a:r>
              <a:rPr lang="en-US" sz="500" dirty="0"/>
              <a:t>(</a:t>
            </a:r>
            <a:r>
              <a:rPr lang="en-US" sz="500" dirty="0">
                <a:solidFill>
                  <a:srgbClr val="0000FF"/>
                </a:solidFill>
              </a:rPr>
              <a:t>5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21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150</a:t>
            </a:r>
            <a:r>
              <a:rPr lang="en-US" sz="500" dirty="0"/>
              <a:t>)</a:t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dirty="0"/>
              <a:t/>
            </a:r>
            <a:br>
              <a:rPr lang="en-US" sz="500" dirty="0"/>
            </a:br>
            <a:r>
              <a:rPr lang="en-US" sz="500" b="1" dirty="0" err="1">
                <a:solidFill>
                  <a:srgbClr val="000080"/>
                </a:solidFill>
              </a:rPr>
              <a:t>def</a:t>
            </a:r>
            <a:r>
              <a:rPr lang="en-US" sz="500" b="1" dirty="0">
                <a:solidFill>
                  <a:srgbClr val="000080"/>
                </a:solidFill>
              </a:rPr>
              <a:t> </a:t>
            </a:r>
            <a:r>
              <a:rPr lang="en-US" sz="500" dirty="0" err="1"/>
              <a:t>test_realistic_game</a:t>
            </a:r>
            <a:r>
              <a:rPr lang="en-US" sz="500" dirty="0"/>
              <a:t>(self):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b="1" dirty="0">
                <a:solidFill>
                  <a:srgbClr val="000080"/>
                </a:solidFill>
              </a:rPr>
              <a:t>for </a:t>
            </a:r>
            <a:r>
              <a:rPr lang="en-US" sz="500" dirty="0"/>
              <a:t>x </a:t>
            </a:r>
            <a:r>
              <a:rPr lang="en-US" sz="500" b="1" dirty="0">
                <a:solidFill>
                  <a:srgbClr val="000080"/>
                </a:solidFill>
              </a:rPr>
              <a:t>in </a:t>
            </a:r>
            <a:r>
              <a:rPr lang="en-US" sz="500" dirty="0"/>
              <a:t>[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6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9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8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7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3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4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10</a:t>
            </a:r>
            <a:r>
              <a:rPr lang="en-US" sz="500" dirty="0"/>
              <a:t>, </a:t>
            </a:r>
            <a:r>
              <a:rPr lang="en-US" sz="500" dirty="0">
                <a:solidFill>
                  <a:srgbClr val="0000FF"/>
                </a:solidFill>
              </a:rPr>
              <a:t>2</a:t>
            </a:r>
            <a:r>
              <a:rPr lang="en-US" sz="500" dirty="0"/>
              <a:t>]:</a:t>
            </a:r>
            <a:br>
              <a:rPr lang="en-US" sz="500" dirty="0"/>
            </a:br>
            <a:r>
              <a:rPr lang="en-US" sz="500" dirty="0"/>
              <a:t>        </a:t>
            </a:r>
            <a:r>
              <a:rPr lang="en-US" sz="500" dirty="0" err="1"/>
              <a:t>self.Game_instance.roll</a:t>
            </a:r>
            <a:r>
              <a:rPr lang="en-US" sz="500" dirty="0"/>
              <a:t>(x)</a:t>
            </a:r>
            <a:br>
              <a:rPr lang="en-US" sz="500" dirty="0"/>
            </a:br>
            <a:r>
              <a:rPr lang="en-US" sz="500" dirty="0"/>
              <a:t>    </a:t>
            </a:r>
            <a:r>
              <a:rPr lang="en-US" sz="500" dirty="0" err="1"/>
              <a:t>self.assertEqual</a:t>
            </a:r>
            <a:r>
              <a:rPr lang="en-US" sz="500" dirty="0"/>
              <a:t>(</a:t>
            </a:r>
            <a:r>
              <a:rPr lang="en-US" sz="500" dirty="0" err="1"/>
              <a:t>self.Game_instance.score</a:t>
            </a:r>
            <a:r>
              <a:rPr lang="en-US" sz="500" dirty="0"/>
              <a:t>(), </a:t>
            </a:r>
            <a:r>
              <a:rPr lang="en-US" sz="500" dirty="0">
                <a:solidFill>
                  <a:srgbClr val="0000FF"/>
                </a:solidFill>
              </a:rPr>
              <a:t>163</a:t>
            </a:r>
            <a:r>
              <a:rPr lang="en-US" sz="500" dirty="0"/>
              <a:t>)</a:t>
            </a:r>
            <a:endParaRPr lang="en-US" sz="5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2001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20015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000080"/>
                </a:solidFill>
                <a:latin typeface="Fira Code"/>
                <a:cs typeface="Fira Code"/>
              </a:rPr>
              <a:t>def</a:t>
            </a:r>
            <a:r>
              <a:rPr lang="en-US" sz="1100" b="1" dirty="0">
                <a:solidFill>
                  <a:srgbClr val="000080"/>
                </a:solidFill>
                <a:latin typeface="Fira Code"/>
                <a:cs typeface="Fira Code"/>
              </a:rPr>
              <a:t> </a:t>
            </a:r>
            <a:r>
              <a:rPr lang="en-US" sz="1100" dirty="0" err="1">
                <a:latin typeface="Fira Code"/>
                <a:cs typeface="Fira Code"/>
              </a:rPr>
              <a:t>test_bowling</a:t>
            </a:r>
            <a:r>
              <a:rPr lang="en-US" sz="1100" dirty="0">
                <a:latin typeface="Fira Code"/>
                <a:cs typeface="Fira Code"/>
              </a:rPr>
              <a:t>(</a:t>
            </a:r>
            <a:r>
              <a:rPr lang="en-US" sz="1100" dirty="0">
                <a:solidFill>
                  <a:srgbClr val="94558D"/>
                </a:solidFill>
                <a:latin typeface="Fira Code"/>
                <a:cs typeface="Fira Code"/>
              </a:rPr>
              <a:t>self</a:t>
            </a:r>
            <a:r>
              <a:rPr lang="en-US" sz="1100" dirty="0">
                <a:latin typeface="Fira Code"/>
                <a:cs typeface="Fira Code"/>
              </a:rPr>
              <a:t>):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game = Bowling()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</a:t>
            </a:r>
            <a:r>
              <a:rPr lang="en-US" sz="1100" dirty="0" err="1">
                <a:latin typeface="Fira Code"/>
                <a:cs typeface="Fira Code"/>
              </a:rPr>
              <a:t>game.roll</a:t>
            </a:r>
            <a:r>
              <a:rPr lang="en-US" sz="1100" dirty="0">
                <a:latin typeface="Fira Code"/>
                <a:cs typeface="Fira Code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9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8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2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4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verify(</a:t>
            </a:r>
            <a:r>
              <a:rPr lang="en-US" sz="1100" dirty="0" err="1">
                <a:solidFill>
                  <a:srgbClr val="000080"/>
                </a:solidFill>
                <a:latin typeface="Fira Code"/>
                <a:cs typeface="Fira Code"/>
              </a:rPr>
              <a:t>str</a:t>
            </a:r>
            <a:r>
              <a:rPr lang="en-US" sz="1100" dirty="0">
                <a:latin typeface="Fira Code"/>
                <a:cs typeface="Fira Code"/>
              </a:rPr>
              <a:t>(game))</a:t>
            </a:r>
            <a:endParaRPr lang="en-US" sz="11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2647950"/>
            <a:ext cx="196720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1) 3, 5 [8] = 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2) 9, 0 [9] = 17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3) 3, 7 [18] = 35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4) 8, 1 [9] = 44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5) 10 [26] = 70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6) 10 [18] = 88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7) 6, 2 [8] = 96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8) 5, 4 [9] = 105 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9) 7, 3 [20] = 125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10) 10, 6, 3 [19] = 144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2526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468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BowlingTest.test_bowling.approved.txt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742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pic>
        <p:nvPicPr>
          <p:cNvPr id="25" name="Picture 24" descr="bowling-score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48150"/>
            <a:ext cx="3558821" cy="4733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" y="48709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*https</a:t>
            </a:r>
            <a:r>
              <a:rPr lang="en-US" sz="800" dirty="0"/>
              <a:t>://</a:t>
            </a:r>
            <a:r>
              <a:rPr lang="en-US" sz="800" dirty="0" err="1"/>
              <a:t>github.com</a:t>
            </a:r>
            <a:r>
              <a:rPr lang="en-US" sz="800" dirty="0"/>
              <a:t>/s-</a:t>
            </a:r>
            <a:r>
              <a:rPr lang="en-US" sz="800" dirty="0" err="1"/>
              <a:t>leigh</a:t>
            </a:r>
            <a:r>
              <a:rPr lang="en-US" sz="800" dirty="0"/>
              <a:t>/bowling-kata/blob/master/</a:t>
            </a:r>
            <a:r>
              <a:rPr lang="en-US" sz="800" dirty="0" err="1"/>
              <a:t>BowlingGameTest.py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84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571750"/>
            <a:ext cx="3886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1372" y="209550"/>
            <a:ext cx="5208028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Python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1200150"/>
            <a:ext cx="4191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sz="1200" b="1" dirty="0" err="1" smtClean="0">
                <a:solidFill>
                  <a:srgbClr val="000080"/>
                </a:solidFill>
              </a:rPr>
              <a:t>def</a:t>
            </a:r>
            <a:r>
              <a:rPr lang="en-US" sz="1200" b="1" dirty="0" smtClean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test_realistic_game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for </a:t>
            </a:r>
            <a:r>
              <a:rPr lang="en-US" sz="1200" dirty="0"/>
              <a:t>x </a:t>
            </a:r>
            <a:r>
              <a:rPr lang="en-US" sz="1200" b="1" dirty="0">
                <a:solidFill>
                  <a:srgbClr val="000080"/>
                </a:solidFill>
              </a:rPr>
              <a:t>in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00FF"/>
                </a:solidFill>
              </a:rPr>
              <a:t>4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6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9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8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4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4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7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4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]: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self.Game_instance.roll</a:t>
            </a:r>
            <a:r>
              <a:rPr lang="en-US" sz="1200" dirty="0"/>
              <a:t>(x)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self.assertEqual</a:t>
            </a:r>
            <a:r>
              <a:rPr lang="en-US" sz="1200" dirty="0"/>
              <a:t>(</a:t>
            </a:r>
            <a:r>
              <a:rPr lang="en-US" sz="1200" dirty="0" err="1"/>
              <a:t>self.Game_instance.score</a:t>
            </a:r>
            <a:r>
              <a:rPr lang="en-US" sz="1200" dirty="0"/>
              <a:t>(), </a:t>
            </a:r>
            <a:r>
              <a:rPr lang="en-US" sz="1200" dirty="0">
                <a:solidFill>
                  <a:srgbClr val="0000FF"/>
                </a:solidFill>
              </a:rPr>
              <a:t>163</a:t>
            </a:r>
            <a:r>
              <a:rPr lang="en-US" sz="1200" dirty="0"/>
              <a:t>)</a:t>
            </a:r>
            <a:endParaRPr lang="en-US" sz="12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2001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20015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000080"/>
                </a:solidFill>
                <a:latin typeface="Fira Code"/>
                <a:cs typeface="Fira Code"/>
              </a:rPr>
              <a:t>def</a:t>
            </a:r>
            <a:r>
              <a:rPr lang="en-US" sz="1100" b="1" dirty="0">
                <a:solidFill>
                  <a:srgbClr val="000080"/>
                </a:solidFill>
                <a:latin typeface="Fira Code"/>
                <a:cs typeface="Fira Code"/>
              </a:rPr>
              <a:t> </a:t>
            </a:r>
            <a:r>
              <a:rPr lang="en-US" sz="1100" dirty="0" err="1">
                <a:latin typeface="Fira Code"/>
                <a:cs typeface="Fira Code"/>
              </a:rPr>
              <a:t>test_bowling</a:t>
            </a:r>
            <a:r>
              <a:rPr lang="en-US" sz="1100" dirty="0">
                <a:latin typeface="Fira Code"/>
                <a:cs typeface="Fira Code"/>
              </a:rPr>
              <a:t>(</a:t>
            </a:r>
            <a:r>
              <a:rPr lang="en-US" sz="1100" dirty="0">
                <a:solidFill>
                  <a:srgbClr val="94558D"/>
                </a:solidFill>
                <a:latin typeface="Fira Code"/>
                <a:cs typeface="Fira Code"/>
              </a:rPr>
              <a:t>self</a:t>
            </a:r>
            <a:r>
              <a:rPr lang="en-US" sz="1100" dirty="0">
                <a:latin typeface="Fira Code"/>
                <a:cs typeface="Fira Code"/>
              </a:rPr>
              <a:t>):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game = Bowling()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</a:t>
            </a:r>
            <a:r>
              <a:rPr lang="en-US" sz="1100" dirty="0" err="1">
                <a:latin typeface="Fira Code"/>
                <a:cs typeface="Fira Code"/>
              </a:rPr>
              <a:t>game.roll</a:t>
            </a:r>
            <a:r>
              <a:rPr lang="en-US" sz="1100" dirty="0">
                <a:latin typeface="Fira Code"/>
                <a:cs typeface="Fira Code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9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8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2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5</a:t>
            </a:r>
            <a:r>
              <a:rPr lang="en-US" sz="1100" dirty="0" smtClean="0">
                <a:latin typeface="Fira Code"/>
                <a:cs typeface="Fira Code"/>
              </a:rPr>
              <a:t>,</a:t>
            </a:r>
          </a:p>
          <a:p>
            <a:r>
              <a:rPr lang="en-US" sz="1100" dirty="0">
                <a:latin typeface="Fira Code"/>
                <a:cs typeface="Fira Code"/>
              </a:rPr>
              <a:t> </a:t>
            </a:r>
            <a:r>
              <a:rPr lang="en-US" sz="1100" dirty="0" smtClean="0">
                <a:latin typeface="Fira Code"/>
                <a:cs typeface="Fira Code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4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7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10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6</a:t>
            </a:r>
            <a:r>
              <a:rPr lang="en-US" sz="1100" dirty="0">
                <a:latin typeface="Fira Code"/>
                <a:cs typeface="Fira Code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Fira Code"/>
                <a:cs typeface="Fira Code"/>
              </a:rPr>
              <a:t>3</a:t>
            </a:r>
            <a:r>
              <a:rPr lang="en-US" sz="1100" dirty="0">
                <a:latin typeface="Fira Code"/>
                <a:cs typeface="Fira Code"/>
              </a:rPr>
              <a:t>)</a:t>
            </a:r>
            <a:br>
              <a:rPr lang="en-US" sz="1100" dirty="0">
                <a:latin typeface="Fira Code"/>
                <a:cs typeface="Fira Code"/>
              </a:rPr>
            </a:br>
            <a:r>
              <a:rPr lang="en-US" sz="1100" dirty="0">
                <a:latin typeface="Fira Code"/>
                <a:cs typeface="Fira Code"/>
              </a:rPr>
              <a:t>    verify(</a:t>
            </a:r>
            <a:r>
              <a:rPr lang="en-US" sz="1100" dirty="0" err="1">
                <a:solidFill>
                  <a:srgbClr val="000080"/>
                </a:solidFill>
                <a:latin typeface="Fira Code"/>
                <a:cs typeface="Fira Code"/>
              </a:rPr>
              <a:t>str</a:t>
            </a:r>
            <a:r>
              <a:rPr lang="en-US" sz="1100" dirty="0">
                <a:latin typeface="Fira Code"/>
                <a:cs typeface="Fira Code"/>
              </a:rPr>
              <a:t>(game))</a:t>
            </a:r>
            <a:endParaRPr lang="en-US" sz="11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2647950"/>
            <a:ext cx="196720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1) 3, 5 [8] = 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2) 9, 0 [9] = 17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3) 3, 7 [18] = 35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4) 8, 1 [9] = 44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5) 10 [26] = 70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6) 10 [18] = 88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7) 6, 2 [8] = 96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8) 5, 4 [9] = 105 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9) 7, 3 [20] = 125</a:t>
            </a:r>
          </a:p>
          <a:p>
            <a:r>
              <a:rPr lang="is-IS" sz="1000" b="1" dirty="0">
                <a:solidFill>
                  <a:srgbClr val="000000"/>
                </a:solidFill>
                <a:latin typeface="Monaco"/>
              </a:rPr>
              <a:t>10) 10, 6, 3 [19] = 144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2526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9715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BowlingTest.py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46877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BowlingTest.test_bowling.approved.txt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742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pic>
        <p:nvPicPr>
          <p:cNvPr id="25" name="Picture 24" descr="bowling-score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48150"/>
            <a:ext cx="3558821" cy="4733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" y="48709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*https</a:t>
            </a:r>
            <a:r>
              <a:rPr lang="en-US" sz="800" dirty="0"/>
              <a:t>://</a:t>
            </a:r>
            <a:r>
              <a:rPr lang="en-US" sz="800" dirty="0" err="1"/>
              <a:t>github.com</a:t>
            </a:r>
            <a:r>
              <a:rPr lang="en-US" sz="800" dirty="0"/>
              <a:t>/s-</a:t>
            </a:r>
            <a:r>
              <a:rPr lang="en-US" sz="800" dirty="0" err="1"/>
              <a:t>leigh</a:t>
            </a:r>
            <a:r>
              <a:rPr lang="en-US" sz="800" dirty="0"/>
              <a:t>/bowling-kata/blob/master/</a:t>
            </a:r>
            <a:r>
              <a:rPr lang="en-US" sz="800" dirty="0" err="1"/>
              <a:t>BowlingGameTest.py</a:t>
            </a:r>
            <a:endParaRPr lang="en-US" sz="800" dirty="0"/>
          </a:p>
        </p:txBody>
      </p:sp>
      <p:sp>
        <p:nvSpPr>
          <p:cNvPr id="22" name="Donut 21"/>
          <p:cNvSpPr/>
          <p:nvPr/>
        </p:nvSpPr>
        <p:spPr>
          <a:xfrm>
            <a:off x="3078252" y="1710576"/>
            <a:ext cx="381000" cy="381000"/>
          </a:xfrm>
          <a:prstGeom prst="donut">
            <a:avLst>
              <a:gd name="adj" fmla="val 95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90800" y="1200150"/>
            <a:ext cx="3733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1372" y="209550"/>
            <a:ext cx="5208028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Python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"/>
            <a:ext cx="889000" cy="91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90800" y="1200150"/>
            <a:ext cx="41008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1) 3, 5 [8] = 8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2) 9, 0 [9] = 17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3) 3, 7 [18] = 35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4) 8, 1 [9] = 44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5) 10 [26] = 70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6) 10 [18] = 88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7) 6, 2 [8] = 96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8) 5, 4 [9] = 105 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9) 7, 3 [20] = 125</a:t>
            </a:r>
          </a:p>
          <a:p>
            <a:r>
              <a:rPr lang="is-IS" sz="2000" b="1" dirty="0">
                <a:solidFill>
                  <a:srgbClr val="000000"/>
                </a:solidFill>
                <a:latin typeface="Monaco"/>
              </a:rPr>
              <a:t>10) 10, 6, 3 [19] = 144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48401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BowlingTest.test_bowling.approved.txt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742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1263222"/>
            <a:ext cx="2756328" cy="534860"/>
            <a:chOff x="228600" y="1263222"/>
            <a:chExt cx="2756328" cy="534860"/>
          </a:xfrm>
        </p:grpSpPr>
        <p:sp>
          <p:nvSpPr>
            <p:cNvPr id="3" name="Line Callout 1 2"/>
            <p:cNvSpPr/>
            <p:nvPr/>
          </p:nvSpPr>
          <p:spPr>
            <a:xfrm>
              <a:off x="2527728" y="1263222"/>
              <a:ext cx="457200" cy="304800"/>
            </a:xfrm>
            <a:prstGeom prst="borderCallout1">
              <a:avLst>
                <a:gd name="adj1" fmla="val 46742"/>
                <a:gd name="adj2" fmla="val -11204"/>
                <a:gd name="adj3" fmla="val 124343"/>
                <a:gd name="adj4" fmla="val -175428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428750"/>
              <a:ext cx="1604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Frame Number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1581150"/>
            <a:ext cx="3124200" cy="534860"/>
            <a:chOff x="228600" y="1263222"/>
            <a:chExt cx="3124200" cy="534860"/>
          </a:xfrm>
        </p:grpSpPr>
        <p:sp>
          <p:nvSpPr>
            <p:cNvPr id="26" name="Line Callout 1 25"/>
            <p:cNvSpPr/>
            <p:nvPr/>
          </p:nvSpPr>
          <p:spPr>
            <a:xfrm>
              <a:off x="2527728" y="1263222"/>
              <a:ext cx="825072" cy="304800"/>
            </a:xfrm>
            <a:prstGeom prst="borderCallout1">
              <a:avLst>
                <a:gd name="adj1" fmla="val 46742"/>
                <a:gd name="adj2" fmla="val -11204"/>
                <a:gd name="adj3" fmla="val 135109"/>
                <a:gd name="adj4" fmla="val -91504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" y="1428750"/>
              <a:ext cx="127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Frame Rolls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9328" y="1200150"/>
            <a:ext cx="3550865" cy="381000"/>
            <a:chOff x="2527728" y="1187022"/>
            <a:chExt cx="3550865" cy="381000"/>
          </a:xfrm>
        </p:grpSpPr>
        <p:sp>
          <p:nvSpPr>
            <p:cNvPr id="29" name="Line Callout 1 28"/>
            <p:cNvSpPr/>
            <p:nvPr/>
          </p:nvSpPr>
          <p:spPr>
            <a:xfrm>
              <a:off x="2527728" y="1263222"/>
              <a:ext cx="457200" cy="304800"/>
            </a:xfrm>
            <a:prstGeom prst="borderCallout1">
              <a:avLst>
                <a:gd name="adj1" fmla="val 52125"/>
                <a:gd name="adj2" fmla="val 112971"/>
                <a:gd name="adj3" fmla="val 47902"/>
                <a:gd name="adj4" fmla="val 579675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400" y="1187022"/>
              <a:ext cx="97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Subtotal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54935" y="1504950"/>
            <a:ext cx="3237415" cy="381000"/>
            <a:chOff x="2527728" y="1187022"/>
            <a:chExt cx="3237415" cy="381000"/>
          </a:xfrm>
        </p:grpSpPr>
        <p:sp>
          <p:nvSpPr>
            <p:cNvPr id="39" name="Line Callout 1 38"/>
            <p:cNvSpPr/>
            <p:nvPr/>
          </p:nvSpPr>
          <p:spPr>
            <a:xfrm>
              <a:off x="2527728" y="1263222"/>
              <a:ext cx="457200" cy="304800"/>
            </a:xfrm>
            <a:prstGeom prst="borderCallout1">
              <a:avLst>
                <a:gd name="adj1" fmla="val 52125"/>
                <a:gd name="adj2" fmla="val 112971"/>
                <a:gd name="adj3" fmla="val 47902"/>
                <a:gd name="adj4" fmla="val 579675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1187022"/>
              <a:ext cx="659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Total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8872" y="2494090"/>
            <a:ext cx="2756328" cy="534860"/>
            <a:chOff x="228600" y="1263222"/>
            <a:chExt cx="2756328" cy="534860"/>
          </a:xfrm>
        </p:grpSpPr>
        <p:sp>
          <p:nvSpPr>
            <p:cNvPr id="45" name="Line Callout 1 44"/>
            <p:cNvSpPr/>
            <p:nvPr/>
          </p:nvSpPr>
          <p:spPr>
            <a:xfrm>
              <a:off x="2527728" y="1263222"/>
              <a:ext cx="457200" cy="304800"/>
            </a:xfrm>
            <a:prstGeom prst="borderCallout1">
              <a:avLst>
                <a:gd name="adj1" fmla="val 46742"/>
                <a:gd name="adj2" fmla="val -11204"/>
                <a:gd name="adj3" fmla="val 124343"/>
                <a:gd name="adj4" fmla="val -175428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1428750"/>
              <a:ext cx="72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Strike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1885950"/>
            <a:ext cx="3124200" cy="534860"/>
            <a:chOff x="228600" y="1263222"/>
            <a:chExt cx="3124200" cy="534860"/>
          </a:xfrm>
        </p:grpSpPr>
        <p:sp>
          <p:nvSpPr>
            <p:cNvPr id="51" name="Line Callout 1 50"/>
            <p:cNvSpPr/>
            <p:nvPr/>
          </p:nvSpPr>
          <p:spPr>
            <a:xfrm>
              <a:off x="2527728" y="1263222"/>
              <a:ext cx="825072" cy="304800"/>
            </a:xfrm>
            <a:prstGeom prst="borderCallout1">
              <a:avLst>
                <a:gd name="adj1" fmla="val 46742"/>
                <a:gd name="adj2" fmla="val -11204"/>
                <a:gd name="adj3" fmla="val 135109"/>
                <a:gd name="adj4" fmla="val -91504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1428750"/>
              <a:ext cx="717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Spare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90600" y="4019550"/>
            <a:ext cx="3581400" cy="534860"/>
            <a:chOff x="228600" y="1263222"/>
            <a:chExt cx="3581400" cy="534860"/>
          </a:xfrm>
        </p:grpSpPr>
        <p:sp>
          <p:nvSpPr>
            <p:cNvPr id="54" name="Line Callout 1 53"/>
            <p:cNvSpPr/>
            <p:nvPr/>
          </p:nvSpPr>
          <p:spPr>
            <a:xfrm>
              <a:off x="2527728" y="1263222"/>
              <a:ext cx="1282272" cy="304800"/>
            </a:xfrm>
            <a:prstGeom prst="borderCallout1">
              <a:avLst>
                <a:gd name="adj1" fmla="val 46742"/>
                <a:gd name="adj2" fmla="val -11204"/>
                <a:gd name="adj3" fmla="val 135109"/>
                <a:gd name="adj4" fmla="val -91504"/>
              </a:avLst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600" y="1428750"/>
              <a:ext cx="119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10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th</a:t>
              </a:r>
              <a:r>
                <a:rPr lang="en-US" dirty="0" smtClean="0">
                  <a:solidFill>
                    <a:schemeClr val="accent2"/>
                  </a:solidFill>
                </a:rPr>
                <a:t> Frame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4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19075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1) Specification</a:t>
            </a:r>
          </a:p>
          <a:p>
            <a:r>
              <a:rPr lang="en-US" sz="2000" i="1" dirty="0" smtClean="0"/>
              <a:t>2) Feedback</a:t>
            </a:r>
          </a:p>
          <a:p>
            <a:r>
              <a:rPr lang="en-US" sz="2000" i="1" dirty="0" smtClean="0"/>
              <a:t>3) Regression</a:t>
            </a:r>
          </a:p>
          <a:p>
            <a:r>
              <a:rPr lang="en-US" sz="2000" i="1" dirty="0" smtClean="0"/>
              <a:t>4) Granularity</a:t>
            </a:r>
          </a:p>
        </p:txBody>
      </p:sp>
      <p:sp>
        <p:nvSpPr>
          <p:cNvPr id="6" name="Donut 5"/>
          <p:cNvSpPr/>
          <p:nvPr/>
        </p:nvSpPr>
        <p:spPr>
          <a:xfrm>
            <a:off x="2819400" y="3145248"/>
            <a:ext cx="1752600" cy="381000"/>
          </a:xfrm>
          <a:prstGeom prst="donut">
            <a:avLst>
              <a:gd name="adj" fmla="val 95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pic>
        <p:nvPicPr>
          <p:cNvPr id="2" name="Picture 1" descr="Screen Shot 2017-03-23 at 11.58.4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t="930" r="731" b="1025"/>
          <a:stretch/>
        </p:blipFill>
        <p:spPr>
          <a:xfrm>
            <a:off x="1019848" y="931332"/>
            <a:ext cx="7081213" cy="3790759"/>
          </a:xfrm>
          <a:prstGeom prst="rect">
            <a:avLst/>
          </a:prstGeom>
          <a:ln w="3175" cap="sq" cmpd="sng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71600" y="2495550"/>
            <a:ext cx="6411931" cy="584776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 Black"/>
                <a:cs typeface="Arial Black"/>
              </a:rPr>
              <a:t>SPARE IS SCORING WRONG</a:t>
            </a:r>
            <a:endParaRPr lang="en-US" sz="3200" dirty="0">
              <a:solidFill>
                <a:srgbClr val="80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6041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23 at 11.59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373"/>
          <a:stretch/>
        </p:blipFill>
        <p:spPr>
          <a:xfrm>
            <a:off x="966740" y="971550"/>
            <a:ext cx="6958060" cy="3750980"/>
          </a:xfrm>
          <a:prstGeom prst="rect">
            <a:avLst/>
          </a:prstGeom>
          <a:ln w="3175" cap="sq" cmpd="sng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495550"/>
            <a:ext cx="6138419" cy="584776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 Black"/>
                <a:cs typeface="Arial Black"/>
              </a:rPr>
              <a:t>SPARE DETECTED WRONG</a:t>
            </a:r>
            <a:endParaRPr lang="en-US" sz="3200" dirty="0">
              <a:solidFill>
                <a:srgbClr val="80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58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23 at 12.04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/>
          <a:stretch/>
        </p:blipFill>
        <p:spPr>
          <a:xfrm>
            <a:off x="1112212" y="895350"/>
            <a:ext cx="6812588" cy="3834114"/>
          </a:xfrm>
          <a:prstGeom prst="rect">
            <a:avLst/>
          </a:prstGeom>
          <a:ln w="3175" cap="sq" cmpd="sng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2998" y="2495550"/>
            <a:ext cx="6629139" cy="584776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 Black"/>
                <a:cs typeface="Arial Black"/>
              </a:rPr>
              <a:t>STRIKE IS SCORING WRONG</a:t>
            </a:r>
            <a:endParaRPr lang="en-US" sz="3200" dirty="0">
              <a:solidFill>
                <a:srgbClr val="80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58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23 at 12.0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35857"/>
            <a:ext cx="6705600" cy="3738709"/>
          </a:xfrm>
          <a:prstGeom prst="rect">
            <a:avLst/>
          </a:prstGeom>
          <a:ln w="3175" cap="sq" cmpd="sng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32004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14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8945" y="2495550"/>
            <a:ext cx="3697246" cy="584776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 Black"/>
                <a:cs typeface="Arial Black"/>
              </a:rPr>
              <a:t>7’s SEEN AS 2’s</a:t>
            </a:r>
            <a:endParaRPr lang="en-US" sz="3200" dirty="0">
              <a:solidFill>
                <a:srgbClr val="80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58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0" y="133350"/>
            <a:ext cx="91440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800" b="1" dirty="0" smtClean="0">
                <a:solidFill>
                  <a:schemeClr val="bg2"/>
                </a:solidFill>
              </a:rPr>
              <a:t>www.ApprovalTests.com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21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episode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YouTube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series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en-US" sz="28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IMG_01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2552701" y="-1200149"/>
            <a:ext cx="3886200" cy="86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55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669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2669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verify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RomanNumeralTest.test1.approved.txt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effectLst/>
        </p:spPr>
        <p:txBody>
          <a:bodyPr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8000" dirty="0" smtClean="0">
                <a:effectLst/>
                <a:latin typeface="Trebuchet MS"/>
                <a:cs typeface="Trebuchet MS"/>
              </a:rPr>
              <a:t>Thank YOU</a:t>
            </a:r>
            <a:br>
              <a:rPr lang="en-US" sz="8000" dirty="0" smtClean="0">
                <a:effectLst/>
                <a:latin typeface="Trebuchet MS"/>
                <a:cs typeface="Trebuchet MS"/>
              </a:rPr>
            </a:br>
            <a:r>
              <a:rPr lang="en-US" sz="2800" dirty="0" smtClean="0">
                <a:effectLst/>
                <a:latin typeface="Trebuchet MS"/>
                <a:cs typeface="Trebuchet MS"/>
              </a:rPr>
              <a:t>(</a:t>
            </a:r>
            <a:r>
              <a:rPr lang="en-US" sz="2800" cap="none" dirty="0" smtClean="0">
                <a:effectLst/>
                <a:latin typeface="Trebuchet MS"/>
                <a:cs typeface="Trebuchet MS"/>
              </a:rPr>
              <a:t>Please connect via </a:t>
            </a:r>
            <a:r>
              <a:rPr lang="en-US" sz="2800" cap="none" dirty="0" err="1" smtClean="0">
                <a:effectLst/>
                <a:latin typeface="Trebuchet MS"/>
                <a:cs typeface="Trebuchet MS"/>
              </a:rPr>
              <a:t>linkedin</a:t>
            </a:r>
            <a:r>
              <a:rPr lang="en-US" sz="2800" cap="none" dirty="0" smtClean="0">
                <a:effectLst/>
                <a:latin typeface="Trebuchet MS"/>
                <a:cs typeface="Trebuchet MS"/>
              </a:rPr>
              <a:t> and twitter</a:t>
            </a:r>
            <a:r>
              <a:rPr lang="en-US" sz="2800" dirty="0" smtClean="0">
                <a:effectLst/>
                <a:latin typeface="Trebuchet MS"/>
                <a:cs typeface="Trebuchet MS"/>
              </a:rPr>
              <a:t>)</a:t>
            </a:r>
            <a:r>
              <a:rPr lang="en-US" sz="8000" dirty="0" smtClean="0">
                <a:effectLst/>
                <a:latin typeface="Trebuchet MS"/>
                <a:cs typeface="Trebuchet MS"/>
              </a:rPr>
              <a:t> </a:t>
            </a:r>
            <a:endParaRPr lang="en-US" sz="8000" dirty="0">
              <a:effectLst/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14750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09600" y="39433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/>
              <a:buNone/>
            </a:pPr>
            <a:r>
              <a:rPr lang="en-US" sz="2400" b="1" dirty="0">
                <a:solidFill>
                  <a:schemeClr val="tx2"/>
                </a:solidFill>
              </a:rPr>
              <a:t>@LlewellynFalco</a:t>
            </a:r>
            <a:r>
              <a:rPr lang="en-US" b="1" dirty="0">
                <a:solidFill>
                  <a:schemeClr val="tx2"/>
                </a:solidFill>
              </a:rPr>
              <a:t>  </a:t>
            </a: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y</a:t>
            </a:r>
            <a:r>
              <a:rPr lang="en-US" dirty="0" err="1" smtClean="0">
                <a:solidFill>
                  <a:schemeClr val="tx2"/>
                </a:solidFill>
              </a:rPr>
              <a:t>outube.com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isidoreus</a:t>
            </a:r>
            <a:endParaRPr lang="en-US" dirty="0" smtClean="0">
              <a:solidFill>
                <a:schemeClr val="tx2"/>
              </a:solidFill>
            </a:endParaRPr>
          </a:p>
          <a:p>
            <a:pPr algn="r">
              <a:buFont typeface="Arial"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LlewellynFalco.Blogspot.com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approvaltests.com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1411128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1436272"/>
            <a:ext cx="3886200" cy="1770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31302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1428750"/>
            <a:ext cx="4038600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TestAllGui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game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/>
              </a:rPr>
              <a:t>Board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(25, 10);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PlaceCells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(game);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game.AdvanceTurn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gui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/>
              </a:rPr>
              <a:t>GameOfLifeGui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(game);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/>
              </a:rPr>
              <a:t>WinFormsApprovals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.Verify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gui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}</a:t>
            </a:r>
            <a:endParaRPr lang="en-US" sz="900" b="1" dirty="0">
              <a:solidFill>
                <a:srgbClr val="CE5C00"/>
              </a:solidFill>
              <a:latin typeface="Fira Code"/>
              <a:cs typeface="Fira Cod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3409950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571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err="1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9050"/>
            <a:ext cx="889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5905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15049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TestAll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game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Board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(25, 10);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PlaceCells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(game);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game.AdvanceTurn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Approvals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.Verify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game.ToString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1051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2001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1825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GameOfLifeTest.cs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16329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GameOfLifeTest.TestAll.approved.png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04800" y="3435094"/>
            <a:ext cx="3886200" cy="154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mr-IN" sz="750" dirty="0"/>
              <a:t> </a:t>
            </a:r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0 1 2 3 4 5 6 7 8 9 10 11 12 13 14 15 16 17 18 19 20 21 22 23 24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0                                   *         *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1                       * *       * * *     *   *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2                       * *       * * *     *   *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3                                        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4                                        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5     *         *         *         *    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6   *   *     *   *     *   *     *   *  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7   *   *   *     *   *         *       *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8     *       *         *   *     *   *             </a:t>
            </a:r>
          </a:p>
          <a:p>
            <a:r>
              <a:rPr lang="mr-IN" sz="750" dirty="0">
                <a:solidFill>
                  <a:srgbClr val="000000"/>
                </a:solidFill>
                <a:latin typeface="Monaco"/>
                <a:cs typeface="Monaco"/>
              </a:rPr>
              <a:t>9                                   * </a:t>
            </a:r>
            <a:endParaRPr lang="en-US" sz="7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4933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GameOfLifeTest.TestAll.approved.txt</a:t>
            </a:r>
            <a:endParaRPr lang="en-US" sz="1000" dirty="0"/>
          </a:p>
        </p:txBody>
      </p:sp>
      <p:pic>
        <p:nvPicPr>
          <p:cNvPr id="2" name="Picture 1" descr="GameOfLifeTest.TestAllGui.Windows_7.receiv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45478"/>
            <a:ext cx="3276600" cy="148797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029200" y="2266950"/>
            <a:ext cx="2286000" cy="381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361950"/>
            <a:ext cx="3505200" cy="63842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2038350"/>
            <a:ext cx="25908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219075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1) Specification</a:t>
            </a:r>
          </a:p>
          <a:p>
            <a:r>
              <a:rPr lang="en-US" sz="2000" i="1" dirty="0" smtClean="0"/>
              <a:t>2) Feedback</a:t>
            </a:r>
          </a:p>
          <a:p>
            <a:r>
              <a:rPr lang="en-US" sz="2000" i="1" dirty="0" smtClean="0"/>
              <a:t>3) Regression</a:t>
            </a:r>
          </a:p>
          <a:p>
            <a:r>
              <a:rPr lang="en-US" sz="2000" i="1" dirty="0" smtClean="0"/>
              <a:t>4) Granularity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763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724150"/>
            <a:ext cx="111126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Reporters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81200" y="272415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95275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2133600" y="1657350"/>
            <a:ext cx="3505200" cy="6384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1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2038350"/>
            <a:ext cx="25908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763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1962150"/>
            <a:ext cx="1066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81000" y="2647950"/>
            <a:ext cx="1524000" cy="609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0" y="26964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35623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</a:t>
            </a:r>
          </a:p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0" y="3562350"/>
            <a:ext cx="1066800" cy="484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3409950"/>
            <a:ext cx="3581400" cy="15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16000"/>
                </a:schemeClr>
              </a:gs>
              <a:gs pos="35000">
                <a:schemeClr val="accent6">
                  <a:tint val="37000"/>
                  <a:satMod val="300000"/>
                  <a:alpha val="16000"/>
                </a:schemeClr>
              </a:gs>
              <a:gs pos="100000">
                <a:schemeClr val="accent6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1143000" y="24193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 flipV="1">
            <a:off x="1905000" y="2938896"/>
            <a:ext cx="3810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</p:cNvCxnSpPr>
          <p:nvPr/>
        </p:nvCxnSpPr>
        <p:spPr>
          <a:xfrm>
            <a:off x="1143000" y="3257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8800" y="38671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9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.NET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2038350"/>
            <a:ext cx="25908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763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96215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Approvals.Verify(“Hello World”);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09950"/>
            <a:ext cx="1095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approved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3409950"/>
            <a:ext cx="99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received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95275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2952750"/>
            <a:ext cx="8382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2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669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26695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verify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 smtClean="0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\n\n 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1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=&gt; "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+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   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11851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1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RomanNumeralTest.test1.approved.txt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172200" y="2611425"/>
            <a:ext cx="198120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5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4099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62200" y="361950"/>
            <a:ext cx="8256028" cy="63842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ApprovalTests in </a:t>
            </a:r>
            <a:r>
              <a:rPr lang="en-US" sz="3600" dirty="0" smtClean="0">
                <a:solidFill>
                  <a:schemeClr val="accent2"/>
                </a:solidFill>
              </a:rPr>
              <a:t>Java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"/>
            <a:ext cx="8890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6695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>
                <a:latin typeface="Monaco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4E9A06"/>
                </a:solidFill>
                <a:latin typeface="Monaco"/>
              </a:rPr>
              <a:t>”I"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2038350"/>
            <a:ext cx="3886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20117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test1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000" dirty="0" smtClean="0">
                <a:latin typeface="Monaco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numbers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= { </a:t>
            </a:r>
            <a:r>
              <a:rPr lang="en-US" sz="1000" b="1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sz="1000" b="1" dirty="0" smtClean="0">
                <a:solidFill>
                  <a:srgbClr val="0000CF"/>
                </a:solidFill>
                <a:latin typeface="Monaco"/>
              </a:rPr>
              <a:t>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Approvals</a:t>
            </a:r>
            <a:r>
              <a:rPr lang="en-US" sz="1000" b="1" dirty="0" err="1" smtClean="0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 smtClean="0">
                <a:solidFill>
                  <a:srgbClr val="C4A000"/>
                </a:solidFill>
                <a:latin typeface="Monaco"/>
              </a:rPr>
              <a:t>verifyAll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 err="1">
                <a:solidFill>
                  <a:srgbClr val="4E9A06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numbers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, </a:t>
            </a:r>
            <a:endParaRPr lang="en-US" sz="1000" b="1" dirty="0" smtClean="0">
              <a:solidFill>
                <a:srgbClr val="CE5C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CE5C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-&gt;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>
                <a:solidFill>
                  <a:srgbClr val="4E9A06"/>
                </a:solidFill>
                <a:latin typeface="Monaco"/>
              </a:rPr>
              <a:t>" =&gt; " 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000" b="1" dirty="0" err="1">
                <a:solidFill>
                  <a:srgbClr val="C4A000"/>
                </a:solidFill>
                <a:latin typeface="Monaco"/>
              </a:rPr>
              <a:t>convert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n</a:t>
            </a:r>
            <a:r>
              <a:rPr lang="en-US" sz="10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000" b="1" dirty="0" smtClean="0">
                <a:solidFill>
                  <a:srgbClr val="CE5C00"/>
                </a:solidFill>
                <a:latin typeface="Monaco"/>
              </a:rPr>
              <a:t>}</a:t>
            </a:r>
            <a:endParaRPr lang="en-US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00" y="3486150"/>
            <a:ext cx="11851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>
                <a:solidFill>
                  <a:srgbClr val="000000"/>
                </a:solidFill>
                <a:latin typeface="Monaco"/>
              </a:rPr>
              <a:t>RomanNumerals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1 </a:t>
            </a:r>
            <a:r>
              <a:rPr lang="en-US" sz="1000" b="1" dirty="0">
                <a:solidFill>
                  <a:srgbClr val="000000"/>
                </a:solidFill>
                <a:latin typeface="Monaco"/>
              </a:rPr>
              <a:t>=&gt; </a:t>
            </a:r>
            <a:r>
              <a:rPr lang="en-US" sz="1000" b="1" dirty="0" smtClean="0">
                <a:solidFill>
                  <a:srgbClr val="000000"/>
                </a:solidFill>
                <a:latin typeface="Monaco"/>
              </a:rPr>
              <a:t>I</a:t>
            </a:r>
            <a:endParaRPr lang="en-US" sz="1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09088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18097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RomanNumeralTest.java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55295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RomanNumeralTest.test1.approved.txt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5638800" y="2495550"/>
            <a:ext cx="68580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05400" y="2800350"/>
            <a:ext cx="3200400" cy="1889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400" y="8953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ApprovalTests is a Free &amp; Open Source Verification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3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25472</TotalTime>
  <Words>7015</Words>
  <Application>Microsoft Macintosh PowerPoint</Application>
  <PresentationFormat>On-screen Show (16:9)</PresentationFormat>
  <Paragraphs>1277</Paragraphs>
  <Slides>74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Custom Design</vt:lpstr>
      <vt:lpstr>Comparing         ApprovalTests</vt:lpstr>
      <vt:lpstr>ApprovalTests</vt:lpstr>
      <vt:lpstr>ApprovalTests</vt:lpstr>
      <vt:lpstr>PowerPoint Presentation</vt:lpstr>
      <vt:lpstr>Merging Excel Data</vt:lpstr>
      <vt:lpstr>Numbers or Short Text</vt:lpstr>
      <vt:lpstr>ApprovalTests in Java</vt:lpstr>
      <vt:lpstr>ApprovalTests in Java</vt:lpstr>
      <vt:lpstr>ApprovalTests in Java</vt:lpstr>
      <vt:lpstr>CODE</vt:lpstr>
      <vt:lpstr>Numbers or Short Text</vt:lpstr>
      <vt:lpstr>ApprovalTests in Java</vt:lpstr>
      <vt:lpstr>CODE</vt:lpstr>
      <vt:lpstr>Numbers or Short Text</vt:lpstr>
      <vt:lpstr>ApprovalTests in Java</vt:lpstr>
      <vt:lpstr>CODE</vt:lpstr>
      <vt:lpstr>Numbers or Short Text</vt:lpstr>
      <vt:lpstr>ApprovalTests in Java</vt:lpstr>
      <vt:lpstr>CODE</vt:lpstr>
      <vt:lpstr>Numbers or Short Text</vt:lpstr>
      <vt:lpstr>ApprovalTests in Java</vt:lpstr>
      <vt:lpstr>CODE</vt:lpstr>
      <vt:lpstr>PowerPoint Presentation</vt:lpstr>
      <vt:lpstr>PowerPoint Presentation</vt:lpstr>
      <vt:lpstr>PowerPoint Presentation</vt:lpstr>
      <vt:lpstr>Numbers or Short Text</vt:lpstr>
      <vt:lpstr>ApprovalTests in Java</vt:lpstr>
      <vt:lpstr>ApprovalTests in Java</vt:lpstr>
      <vt:lpstr>Conway’s game of Life</vt:lpstr>
      <vt:lpstr>PowerPoint Presentation</vt:lpstr>
      <vt:lpstr>ToString</vt:lpstr>
      <vt:lpstr>ToString</vt:lpstr>
      <vt:lpstr>ApprovalTests in .Net</vt:lpstr>
      <vt:lpstr>ApprovalTests in .Net</vt:lpstr>
      <vt:lpstr>ApprovalTests in .Net</vt:lpstr>
      <vt:lpstr>ApprovalTests in .Net</vt:lpstr>
      <vt:lpstr>ApprovalTests in .Net</vt:lpstr>
      <vt:lpstr>ToString</vt:lpstr>
      <vt:lpstr>ApprovalTests </vt:lpstr>
      <vt:lpstr>ApprovalTests </vt:lpstr>
      <vt:lpstr>ApprovalTests </vt:lpstr>
      <vt:lpstr>ApprovalTests </vt:lpstr>
      <vt:lpstr>PowerPoint Presentation</vt:lpstr>
      <vt:lpstr>ApprovalTests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Excel Data</vt:lpstr>
      <vt:lpstr>Merging Excel Data</vt:lpstr>
      <vt:lpstr>Merging Excel Data</vt:lpstr>
      <vt:lpstr>ApprovalTests in .Net</vt:lpstr>
      <vt:lpstr>ApprovalTests in .Net</vt:lpstr>
      <vt:lpstr>ApprovalTests in .Net</vt:lpstr>
      <vt:lpstr>ApprovalTests in .Net</vt:lpstr>
      <vt:lpstr>ApprovalTests in .Net</vt:lpstr>
      <vt:lpstr>ApprovalTests in Python</vt:lpstr>
      <vt:lpstr>ApprovalTests in Python</vt:lpstr>
      <vt:lpstr>ApprovalTests in Python</vt:lpstr>
      <vt:lpstr>ApprovalTests in Python</vt:lpstr>
      <vt:lpstr>ApprovalTests </vt:lpstr>
      <vt:lpstr>ApprovalTests </vt:lpstr>
      <vt:lpstr>ApprovalTests </vt:lpstr>
      <vt:lpstr>ApprovalTests </vt:lpstr>
      <vt:lpstr>ApprovalTests </vt:lpstr>
      <vt:lpstr>PowerPoint Presentation</vt:lpstr>
      <vt:lpstr>Thank YOU (Please connect via linkedin and twitter) </vt:lpstr>
      <vt:lpstr>ApprovalTests in .Net</vt:lpstr>
      <vt:lpstr>ApprovalTests</vt:lpstr>
      <vt:lpstr>ApprovalTests in .NET</vt:lpstr>
      <vt:lpstr>ApprovalTests in .NET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llangit</dc:creator>
  <cp:keywords/>
  <dc:description/>
  <cp:lastModifiedBy>LLEWELLYN FALCO</cp:lastModifiedBy>
  <cp:revision>342</cp:revision>
  <dcterms:created xsi:type="dcterms:W3CDTF">2006-08-16T00:00:00Z</dcterms:created>
  <dcterms:modified xsi:type="dcterms:W3CDTF">2017-04-19T23:37:41Z</dcterms:modified>
  <cp:category/>
</cp:coreProperties>
</file>