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3"/>
  </p:notesMasterIdLst>
  <p:handoutMasterIdLst>
    <p:handoutMasterId r:id="rId64"/>
  </p:handoutMasterIdLst>
  <p:sldIdLst>
    <p:sldId id="284" r:id="rId2"/>
    <p:sldId id="339" r:id="rId3"/>
    <p:sldId id="355" r:id="rId4"/>
    <p:sldId id="356" r:id="rId5"/>
    <p:sldId id="346" r:id="rId6"/>
    <p:sldId id="340" r:id="rId7"/>
    <p:sldId id="341" r:id="rId8"/>
    <p:sldId id="342" r:id="rId9"/>
    <p:sldId id="343" r:id="rId10"/>
    <p:sldId id="371" r:id="rId11"/>
    <p:sldId id="372" r:id="rId12"/>
    <p:sldId id="347" r:id="rId13"/>
    <p:sldId id="344" r:id="rId14"/>
    <p:sldId id="345" r:id="rId15"/>
    <p:sldId id="348" r:id="rId16"/>
    <p:sldId id="362" r:id="rId17"/>
    <p:sldId id="363" r:id="rId18"/>
    <p:sldId id="350" r:id="rId19"/>
    <p:sldId id="353" r:id="rId20"/>
    <p:sldId id="352" r:id="rId21"/>
    <p:sldId id="351" r:id="rId22"/>
    <p:sldId id="374" r:id="rId23"/>
    <p:sldId id="375" r:id="rId24"/>
    <p:sldId id="376" r:id="rId25"/>
    <p:sldId id="377" r:id="rId26"/>
    <p:sldId id="331" r:id="rId27"/>
    <p:sldId id="332" r:id="rId28"/>
    <p:sldId id="338" r:id="rId29"/>
    <p:sldId id="333" r:id="rId30"/>
    <p:sldId id="334" r:id="rId31"/>
    <p:sldId id="286" r:id="rId32"/>
    <p:sldId id="300" r:id="rId33"/>
    <p:sldId id="335" r:id="rId34"/>
    <p:sldId id="301" r:id="rId35"/>
    <p:sldId id="336" r:id="rId36"/>
    <p:sldId id="354" r:id="rId37"/>
    <p:sldId id="357" r:id="rId38"/>
    <p:sldId id="358" r:id="rId39"/>
    <p:sldId id="359" r:id="rId40"/>
    <p:sldId id="360" r:id="rId41"/>
    <p:sldId id="361" r:id="rId42"/>
    <p:sldId id="364" r:id="rId43"/>
    <p:sldId id="379" r:id="rId44"/>
    <p:sldId id="365" r:id="rId45"/>
    <p:sldId id="337" r:id="rId46"/>
    <p:sldId id="289" r:id="rId47"/>
    <p:sldId id="368" r:id="rId48"/>
    <p:sldId id="369" r:id="rId49"/>
    <p:sldId id="367" r:id="rId50"/>
    <p:sldId id="380" r:id="rId51"/>
    <p:sldId id="366" r:id="rId52"/>
    <p:sldId id="370" r:id="rId53"/>
    <p:sldId id="373" r:id="rId54"/>
    <p:sldId id="378" r:id="rId55"/>
    <p:sldId id="381" r:id="rId56"/>
    <p:sldId id="312" r:id="rId57"/>
    <p:sldId id="298" r:id="rId58"/>
    <p:sldId id="328" r:id="rId59"/>
    <p:sldId id="329" r:id="rId60"/>
    <p:sldId id="330" r:id="rId61"/>
    <p:sldId id="264" r:id="rId62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600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9A78F5-935C-3A4A-A8C4-DDED3361877C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9A78F5-935C-3A4A-A8C4-DDED3361877C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227CA4-6EDE-9546-B31B-1ABB698C5907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227CA4-6EDE-9546-B31B-1ABB698C5907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 add this slide at the end of EVERY presentation.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D4C4D50-7763-B24C-8705-C4D0D001BDC8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9/30/12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>
        <p:tmplLst>
          <p:tmpl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9/30/12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9/30/12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9/30/12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9/30/12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9/30/12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provalTests.com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Getting Existing Code Under Tests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 </a:t>
            </a:r>
            <a:r>
              <a:rPr lang="en-US" sz="5100" dirty="0"/>
              <a:t/>
            </a:r>
            <a:br>
              <a:rPr lang="en-US" sz="51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2 Wrongs != Right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22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>But 3 Lefts Do!</a:t>
            </a:r>
            <a:endParaRPr lang="en-US" sz="8000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1905000" y="1962150"/>
            <a:ext cx="2209800" cy="2057400"/>
          </a:xfrm>
          <a:prstGeom prst="bentConnector3">
            <a:avLst>
              <a:gd name="adj1" fmla="val -554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333" r="96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677460" y="2189692"/>
            <a:ext cx="1210733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Question 2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7998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00209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double calculate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double amount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step1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amount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 2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b-NO" dirty="0">
                <a:solidFill>
                  <a:srgbClr val="000000"/>
                </a:solidFill>
              </a:rPr>
              <a:t>	double step2 </a:t>
            </a:r>
            <a:r>
              <a:rPr lang="nb-NO" b="1" dirty="0">
                <a:solidFill>
                  <a:srgbClr val="000000"/>
                </a:solidFill>
              </a:rPr>
              <a:t>=</a:t>
            </a:r>
            <a:r>
              <a:rPr lang="nb-NO" dirty="0">
                <a:solidFill>
                  <a:srgbClr val="000000"/>
                </a:solidFill>
              </a:rPr>
              <a:t> step1 </a:t>
            </a:r>
            <a:r>
              <a:rPr lang="nb-NO" b="1" dirty="0">
                <a:solidFill>
                  <a:srgbClr val="000000"/>
                </a:solidFill>
              </a:rPr>
              <a:t>*</a:t>
            </a:r>
            <a:r>
              <a:rPr lang="nb-NO" dirty="0">
                <a:solidFill>
                  <a:srgbClr val="000000"/>
                </a:solidFill>
              </a:rPr>
              <a:t> 1.5</a:t>
            </a:r>
            <a:r>
              <a:rPr lang="nb-NO" b="1" dirty="0">
                <a:solidFill>
                  <a:srgbClr val="000000"/>
                </a:solidFill>
              </a:rPr>
              <a:t>;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dirty="0">
                <a:solidFill>
                  <a:srgbClr val="000000"/>
                </a:solidFill>
              </a:rPr>
              <a:t>	</a:t>
            </a:r>
            <a:r>
              <a:rPr lang="nb-NO" b="1" dirty="0" err="1">
                <a:solidFill>
                  <a:srgbClr val="000000"/>
                </a:solidFill>
              </a:rPr>
              <a:t>return</a:t>
            </a:r>
            <a:r>
              <a:rPr lang="nb-NO" dirty="0">
                <a:solidFill>
                  <a:srgbClr val="000000"/>
                </a:solidFill>
              </a:rPr>
              <a:t> step2</a:t>
            </a:r>
            <a:r>
              <a:rPr lang="nb-NO" b="1" dirty="0">
                <a:solidFill>
                  <a:srgbClr val="000000"/>
                </a:solidFill>
              </a:rPr>
              <a:t>;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b="1" dirty="0" smtClean="0">
                <a:solidFill>
                  <a:srgbClr val="000000"/>
                </a:solidFill>
              </a:rPr>
              <a:t>}</a:t>
            </a:r>
            <a:endParaRPr lang="nb-NO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2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00209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double calculate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double amount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step1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amount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 2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b-NO" dirty="0">
                <a:solidFill>
                  <a:srgbClr val="000000"/>
                </a:solidFill>
              </a:rPr>
              <a:t>	double step2 </a:t>
            </a:r>
            <a:r>
              <a:rPr lang="nb-NO" b="1" dirty="0">
                <a:solidFill>
                  <a:srgbClr val="000000"/>
                </a:solidFill>
              </a:rPr>
              <a:t>=</a:t>
            </a:r>
            <a:r>
              <a:rPr lang="nb-NO" dirty="0">
                <a:solidFill>
                  <a:srgbClr val="000000"/>
                </a:solidFill>
              </a:rPr>
              <a:t> step1 </a:t>
            </a:r>
            <a:r>
              <a:rPr lang="nb-NO" b="1" dirty="0">
                <a:solidFill>
                  <a:srgbClr val="000000"/>
                </a:solidFill>
              </a:rPr>
              <a:t>*</a:t>
            </a:r>
            <a:r>
              <a:rPr lang="nb-NO" dirty="0">
                <a:solidFill>
                  <a:srgbClr val="000000"/>
                </a:solidFill>
              </a:rPr>
              <a:t> 1.5</a:t>
            </a:r>
            <a:r>
              <a:rPr lang="nb-NO" b="1" dirty="0">
                <a:solidFill>
                  <a:srgbClr val="000000"/>
                </a:solidFill>
              </a:rPr>
              <a:t>;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dirty="0">
                <a:solidFill>
                  <a:srgbClr val="000000"/>
                </a:solidFill>
              </a:rPr>
              <a:t>	</a:t>
            </a:r>
            <a:r>
              <a:rPr lang="nb-NO" b="1" dirty="0" err="1">
                <a:solidFill>
                  <a:srgbClr val="000000"/>
                </a:solidFill>
              </a:rPr>
              <a:t>return</a:t>
            </a:r>
            <a:r>
              <a:rPr lang="nb-NO" dirty="0">
                <a:solidFill>
                  <a:srgbClr val="000000"/>
                </a:solidFill>
              </a:rPr>
              <a:t> step2</a:t>
            </a:r>
            <a:r>
              <a:rPr lang="nb-NO" b="1" dirty="0">
                <a:solidFill>
                  <a:srgbClr val="000000"/>
                </a:solidFill>
              </a:rPr>
              <a:t>;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b="1" dirty="0">
                <a:solidFill>
                  <a:srgbClr val="000000"/>
                </a:solidFill>
              </a:rPr>
              <a:t>}</a:t>
            </a:r>
            <a:endParaRPr lang="nb-NO" dirty="0">
              <a:solidFill>
                <a:srgbClr val="000000"/>
              </a:solidFill>
            </a:endParaRPr>
          </a:p>
          <a:p>
            <a:endParaRPr lang="nb-NO" dirty="0" smtClean="0">
              <a:solidFill>
                <a:srgbClr val="000000"/>
              </a:solidFill>
            </a:endParaRPr>
          </a:p>
          <a:p>
            <a:endParaRPr lang="nb-NO" dirty="0">
              <a:solidFill>
                <a:srgbClr val="000000"/>
              </a:solidFill>
            </a:endParaRPr>
          </a:p>
          <a:p>
            <a:endParaRPr lang="nb-NO" dirty="0" smtClean="0">
              <a:solidFill>
                <a:srgbClr val="000000"/>
              </a:solidFill>
            </a:endParaRPr>
          </a:p>
          <a:p>
            <a:r>
              <a:rPr lang="nb-NO" b="1" dirty="0" err="1" smtClean="0">
                <a:solidFill>
                  <a:srgbClr val="000000"/>
                </a:solidFill>
              </a:rPr>
              <a:t>public</a:t>
            </a:r>
            <a:r>
              <a:rPr lang="nb-NO" dirty="0" smtClean="0">
                <a:solidFill>
                  <a:srgbClr val="000000"/>
                </a:solidFill>
              </a:rPr>
              <a:t> </a:t>
            </a:r>
            <a:r>
              <a:rPr lang="nb-NO" dirty="0">
                <a:solidFill>
                  <a:srgbClr val="000000"/>
                </a:solidFill>
              </a:rPr>
              <a:t>double </a:t>
            </a:r>
            <a:r>
              <a:rPr lang="nb-NO" dirty="0" err="1">
                <a:solidFill>
                  <a:srgbClr val="000000"/>
                </a:solidFill>
              </a:rPr>
              <a:t>calculate</a:t>
            </a:r>
            <a:r>
              <a:rPr lang="nb-NO" b="1" dirty="0">
                <a:solidFill>
                  <a:srgbClr val="000000"/>
                </a:solidFill>
              </a:rPr>
              <a:t>(</a:t>
            </a:r>
            <a:r>
              <a:rPr lang="nb-NO" dirty="0">
                <a:solidFill>
                  <a:srgbClr val="000000"/>
                </a:solidFill>
              </a:rPr>
              <a:t>double </a:t>
            </a:r>
            <a:r>
              <a:rPr lang="nb-NO" dirty="0" err="1">
                <a:solidFill>
                  <a:srgbClr val="000000"/>
                </a:solidFill>
              </a:rPr>
              <a:t>amount</a:t>
            </a:r>
            <a:r>
              <a:rPr lang="nb-NO" b="1" dirty="0">
                <a:solidFill>
                  <a:srgbClr val="000000"/>
                </a:solidFill>
              </a:rPr>
              <a:t>)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b="1" dirty="0">
                <a:solidFill>
                  <a:srgbClr val="000000"/>
                </a:solidFill>
              </a:rPr>
              <a:t>{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dirty="0">
                <a:solidFill>
                  <a:srgbClr val="000000"/>
                </a:solidFill>
              </a:rPr>
              <a:t>	</a:t>
            </a:r>
            <a:r>
              <a:rPr lang="nb-NO" b="1" dirty="0" err="1">
                <a:solidFill>
                  <a:srgbClr val="000000"/>
                </a:solidFill>
              </a:rPr>
              <a:t>return</a:t>
            </a:r>
            <a:r>
              <a:rPr lang="nb-NO" dirty="0">
                <a:solidFill>
                  <a:srgbClr val="000000"/>
                </a:solidFill>
              </a:rPr>
              <a:t> </a:t>
            </a:r>
            <a:r>
              <a:rPr lang="nb-NO" dirty="0" err="1">
                <a:solidFill>
                  <a:srgbClr val="000000"/>
                </a:solidFill>
              </a:rPr>
              <a:t>amount</a:t>
            </a:r>
            <a:r>
              <a:rPr lang="nb-NO" dirty="0">
                <a:solidFill>
                  <a:srgbClr val="000000"/>
                </a:solidFill>
              </a:rPr>
              <a:t> </a:t>
            </a:r>
            <a:r>
              <a:rPr lang="nb-NO" b="1" dirty="0">
                <a:solidFill>
                  <a:srgbClr val="000000"/>
                </a:solidFill>
              </a:rPr>
              <a:t>*</a:t>
            </a:r>
            <a:r>
              <a:rPr lang="nb-NO" dirty="0">
                <a:solidFill>
                  <a:srgbClr val="000000"/>
                </a:solidFill>
              </a:rPr>
              <a:t> 3</a:t>
            </a:r>
            <a:r>
              <a:rPr lang="nb-NO" b="1" dirty="0">
                <a:solidFill>
                  <a:srgbClr val="000000"/>
                </a:solidFill>
              </a:rPr>
              <a:t>;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b="1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triped Right Arrow 1"/>
          <p:cNvSpPr/>
          <p:nvPr/>
        </p:nvSpPr>
        <p:spPr>
          <a:xfrm rot="5400000">
            <a:off x="3886200" y="2571750"/>
            <a:ext cx="762000" cy="10668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Why?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4209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562350"/>
            <a:ext cx="3352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3562350"/>
            <a:ext cx="21336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81150"/>
            <a:ext cx="28956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1 =&gt; 3</a:t>
            </a:r>
            <a:b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Courier"/>
                <a:cs typeface="Courier"/>
              </a:rPr>
            </a:br>
            <a:endParaRPr lang="en-US" dirty="0">
              <a:solidFill>
                <a:schemeClr val="bg2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742950"/>
            <a:ext cx="2647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Original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742950"/>
            <a:ext cx="3262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REFACTORED</a:t>
            </a:r>
            <a:endParaRPr lang="en-US" sz="4000" b="1" cap="all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3562350"/>
            <a:ext cx="838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562350"/>
            <a:ext cx="838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5811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1 =&gt; </a:t>
            </a:r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  <a:endParaRPr lang="en-US" sz="4000" b="1" cap="all" dirty="0">
              <a:solidFill>
                <a:schemeClr val="bg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1907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-</a:t>
            </a:r>
            <a:r>
              <a:rPr lang="en-US" sz="4000" b="1" cap="all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1 =&gt; -</a:t>
            </a:r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  <a:endParaRPr lang="en-US" sz="4000" b="1" cap="all" dirty="0">
              <a:solidFill>
                <a:schemeClr val="bg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810119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4 </a:t>
            </a:r>
            <a:r>
              <a:rPr lang="en-US" sz="4000" b="1" cap="all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=&gt; </a:t>
            </a:r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12</a:t>
            </a:r>
            <a:endParaRPr lang="en-US" sz="4000" b="1" cap="all" dirty="0">
              <a:solidFill>
                <a:schemeClr val="bg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4099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 smtClean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3.2 </a:t>
            </a:r>
            <a:r>
              <a:rPr lang="en-US" sz="4000" b="1" cap="all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=&gt; 9.6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10200" y="2190750"/>
            <a:ext cx="29718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-1 =&gt; -3</a:t>
            </a:r>
            <a:endParaRPr lang="en-US" dirty="0">
              <a:solidFill>
                <a:schemeClr val="bg2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10200" y="2800350"/>
            <a:ext cx="27432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4 =&gt; 12</a:t>
            </a:r>
            <a:endParaRPr lang="en-US" dirty="0">
              <a:solidFill>
                <a:schemeClr val="bg2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410200" y="3409950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3 =&gt; 9</a:t>
            </a:r>
            <a:endParaRPr lang="en-US" dirty="0">
              <a:solidFill>
                <a:schemeClr val="bg2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8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/>
      <p:bldP spid="8" grpId="0" animBg="1"/>
      <p:bldP spid="9" grpId="0" animBg="1"/>
      <p:bldP spid="3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00209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 smtClean="0"/>
              <a:t>}</a:t>
            </a:r>
            <a:endParaRPr lang="nb-NO" dirty="0"/>
          </a:p>
        </p:txBody>
      </p:sp>
      <p:sp>
        <p:nvSpPr>
          <p:cNvPr id="3" name="Right Arrow 2"/>
          <p:cNvSpPr/>
          <p:nvPr/>
        </p:nvSpPr>
        <p:spPr>
          <a:xfrm rot="14560903">
            <a:off x="4197175" y="2349840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181350"/>
            <a:ext cx="217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Rounds down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3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How Important is that?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9397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Font Size?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628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90% Coverage </a:t>
            </a:r>
            <a:br>
              <a:rPr lang="en-US" sz="8000" dirty="0" smtClean="0"/>
            </a:br>
            <a:r>
              <a:rPr lang="en-US" sz="8000" dirty="0" smtClean="0"/>
              <a:t>in 1 Hour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235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BANKING?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42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Medication?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42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Question 3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6224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 smtClean="0"/>
              <a:t>These 415 lines have been refactored to these 213 lines. Is there a bug?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6224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9-23 at 7.1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"/>
            <a:ext cx="2464928" cy="5067100"/>
          </a:xfrm>
          <a:prstGeom prst="rect">
            <a:avLst/>
          </a:prstGeom>
        </p:spPr>
      </p:pic>
      <p:pic>
        <p:nvPicPr>
          <p:cNvPr id="5" name="Picture 4" descr="Screen shot 2012-09-23 at 7.23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/>
          <a:stretch/>
        </p:blipFill>
        <p:spPr>
          <a:xfrm>
            <a:off x="7438750" y="0"/>
            <a:ext cx="170525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3028950"/>
            <a:ext cx="350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Original 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4000" b="1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428750"/>
            <a:ext cx="3813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4000" b="1" cap="all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+mj-ea"/>
                <a:cs typeface="Courier"/>
              </a:rPr>
              <a:t>REFACTORED</a:t>
            </a:r>
            <a:endParaRPr lang="en-US" sz="4000" b="1" cap="all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849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A: Are the </a:t>
            </a:r>
            <a:br>
              <a:rPr lang="en-US" sz="8000" dirty="0" smtClean="0"/>
            </a:br>
            <a:r>
              <a:rPr lang="en-US" sz="8000" dirty="0" smtClean="0"/>
              <a:t>Tests </a:t>
            </a:r>
            <a:r>
              <a:rPr lang="en-US" sz="8000" dirty="0" smtClean="0">
                <a:solidFill>
                  <a:srgbClr val="008000"/>
                </a:solidFill>
              </a:rPr>
              <a:t>PASSING?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5092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6898"/>
            <a:ext cx="9144000" cy="69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wego_bridge_over_the_Fox_river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HOW?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726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Benefits of Unit Tests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2" name="Content Placeholder 8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2343150"/>
          </a:xfrm>
        </p:spPr>
        <p:txBody>
          <a:bodyPr>
            <a:normAutofit fontScale="92500" lnSpcReduction="10000"/>
          </a:bodyPr>
          <a:lstStyle/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Specification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Feedback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Regression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232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3181350"/>
          </a:xfrm>
        </p:spPr>
        <p:txBody>
          <a:bodyPr>
            <a:normAutofit/>
          </a:bodyPr>
          <a:lstStyle/>
          <a:p>
            <a:r>
              <a:rPr lang="en-US" dirty="0" smtClean="0"/>
              <a:t>Lock simple code</a:t>
            </a:r>
          </a:p>
          <a:p>
            <a:r>
              <a:rPr lang="en-US" dirty="0" smtClean="0"/>
              <a:t>Lock complex code</a:t>
            </a:r>
          </a:p>
          <a:p>
            <a:r>
              <a:rPr lang="en-US" dirty="0" smtClean="0"/>
              <a:t>Lock system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Benefits of Unit Tests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2" name="Content Placeholder 8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2343150"/>
          </a:xfrm>
        </p:spPr>
        <p:txBody>
          <a:bodyPr>
            <a:normAutofit fontScale="92500" lnSpcReduction="10000"/>
          </a:bodyPr>
          <a:lstStyle/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Specification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Feedback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Regression</a:t>
            </a:r>
          </a:p>
          <a:p>
            <a:pPr marL="742950" indent="-742950" eaLnBrk="1" hangingPunct="1">
              <a:buFont typeface="Calibri" charset="0"/>
              <a:buAutoNum type="arabicParenR"/>
            </a:pPr>
            <a:r>
              <a:rPr lang="en-US" sz="3600" dirty="0">
                <a:latin typeface="Calibri" charset="0"/>
              </a:rPr>
              <a:t>Granularity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38410" y="1924242"/>
            <a:ext cx="35052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8410" y="2447781"/>
            <a:ext cx="35052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410" y="3562350"/>
            <a:ext cx="35052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1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Regression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032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LOCKING</a:t>
            </a:r>
            <a:br>
              <a:rPr lang="en-US" sz="8000" dirty="0" smtClean="0"/>
            </a:br>
            <a:r>
              <a:rPr lang="en-US" sz="8000" dirty="0" smtClean="0"/>
              <a:t>Test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4970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FUNCTIONAL</a:t>
            </a:r>
            <a:br>
              <a:rPr lang="en-US" sz="8000" dirty="0" smtClean="0"/>
            </a:br>
            <a:r>
              <a:rPr lang="en-US" sz="8000" dirty="0" smtClean="0"/>
              <a:t>is </a:t>
            </a:r>
            <a:r>
              <a:rPr lang="en-US" sz="8000" dirty="0" smtClean="0">
                <a:solidFill>
                  <a:srgbClr val="008000"/>
                </a:solidFill>
              </a:rPr>
              <a:t>EASY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5516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047750"/>
            <a:ext cx="7772400" cy="2743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What does that mean?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6963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t">
            <a:noAutofit/>
          </a:bodyPr>
          <a:lstStyle/>
          <a:p>
            <a:pPr algn="r"/>
            <a:r>
              <a:rPr lang="en-US" sz="8000" dirty="0" smtClean="0"/>
              <a:t>Functional</a:t>
            </a:r>
            <a:endParaRPr lang="en-US" sz="8000" dirty="0"/>
          </a:p>
        </p:txBody>
      </p:sp>
      <p:sp>
        <p:nvSpPr>
          <p:cNvPr id="6" name="Rounded Rectangle 5"/>
          <p:cNvSpPr/>
          <p:nvPr/>
        </p:nvSpPr>
        <p:spPr>
          <a:xfrm>
            <a:off x="4191000" y="1504950"/>
            <a:ext cx="2362200" cy="29233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Deterministic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1885952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3600" y="12763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nputs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286000" y="409575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4171950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results out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9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 smtClean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results out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nputs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285548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Advance</a:t>
            </a:r>
            <a:r>
              <a:rPr lang="en-US" b="1" dirty="0" smtClean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x-none" dirty="0" smtClean="0"/>
              <a:t>steps++</a:t>
            </a:r>
            <a:r>
              <a:rPr lang="nb-NO" b="1" dirty="0" smtClean="0"/>
              <a:t>;</a:t>
            </a:r>
            <a:endParaRPr lang="nb-NO" dirty="0"/>
          </a:p>
          <a:p>
            <a:r>
              <a:rPr lang="nb-NO" b="1" dirty="0" smtClean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nputs in?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6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</a:t>
            </a:r>
            <a:r>
              <a:rPr lang="en-US" sz="2800" dirty="0">
                <a:solidFill>
                  <a:schemeClr val="bg2"/>
                </a:solidFill>
              </a:rPr>
              <a:t>i</a:t>
            </a:r>
            <a:r>
              <a:rPr lang="en-US" sz="2800" dirty="0" smtClean="0">
                <a:solidFill>
                  <a:schemeClr val="bg2"/>
                </a:solidFill>
              </a:rPr>
              <a:t>nputs in?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Deterministic?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All results out?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8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Pop quiz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6831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 smtClean="0"/>
              <a:t>Demo:</a:t>
            </a:r>
            <a:br>
              <a:rPr lang="en-US" sz="2000" dirty="0" smtClean="0"/>
            </a:br>
            <a:r>
              <a:rPr lang="en-US" sz="8000" dirty="0" smtClean="0"/>
              <a:t>Locking Functional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889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047750"/>
            <a:ext cx="5257800" cy="3048000"/>
          </a:xfrm>
        </p:spPr>
        <p:txBody>
          <a:bodyPr>
            <a:norm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</a:rPr>
              <a:t>POKE</a:t>
            </a:r>
            <a:endParaRPr lang="en-US" sz="1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Screen shot 2012-09-22 at 8.39.34 PM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457" t="-10636" r="63782" b="38015"/>
          <a:stretch/>
        </p:blipFill>
        <p:spPr>
          <a:xfrm>
            <a:off x="0" y="16119"/>
            <a:ext cx="3536462" cy="37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 smtClean="0"/>
              <a:t>Demo:</a:t>
            </a:r>
            <a:br>
              <a:rPr lang="en-US" sz="2000" dirty="0" smtClean="0"/>
            </a:br>
            <a:r>
              <a:rPr lang="en-US" sz="8000" dirty="0" smtClean="0"/>
              <a:t>Locking</a:t>
            </a:r>
            <a:br>
              <a:rPr lang="en-US" sz="8000" dirty="0" smtClean="0"/>
            </a:br>
            <a:r>
              <a:rPr lang="en-US" sz="8000" dirty="0" smtClean="0"/>
              <a:t> Non-functional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6319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FUNCTIONAL</a:t>
            </a:r>
            <a:br>
              <a:rPr lang="en-US" sz="8000" dirty="0" smtClean="0"/>
            </a:br>
            <a:r>
              <a:rPr lang="en-US" sz="8000" dirty="0" smtClean="0"/>
              <a:t>is </a:t>
            </a:r>
            <a:r>
              <a:rPr lang="en-US" sz="8000" dirty="0" smtClean="0">
                <a:solidFill>
                  <a:srgbClr val="008000"/>
                </a:solidFill>
              </a:rPr>
              <a:t>EASY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NON-FUNCTIONAL</a:t>
            </a:r>
            <a:br>
              <a:rPr lang="en-US" sz="8000" dirty="0" smtClean="0"/>
            </a:br>
            <a:r>
              <a:rPr lang="en-US" sz="8000" dirty="0" smtClean="0"/>
              <a:t>is </a:t>
            </a:r>
            <a:r>
              <a:rPr lang="en-US" sz="8000" dirty="0" smtClean="0">
                <a:solidFill>
                  <a:srgbClr val="FF0000"/>
                </a:solidFill>
              </a:rPr>
              <a:t>HARD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>Reduce To Functional</a:t>
            </a:r>
            <a:endParaRPr lang="en-US" sz="8000" dirty="0"/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Functional?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to</a:t>
            </a:r>
          </a:p>
          <a:p>
            <a:pPr algn="ctr"/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Yes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No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95445" y="1504950"/>
            <a:ext cx="20574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7845" y="180975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0245" y="21145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00245" y="24193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0245" y="27241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47845" y="3028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47845" y="33337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ight Arrow 19"/>
          <p:cNvSpPr/>
          <p:nvPr/>
        </p:nvSpPr>
        <p:spPr>
          <a:xfrm>
            <a:off x="2590800" y="2038350"/>
            <a:ext cx="1066800" cy="9906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2038350"/>
            <a:ext cx="20574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21907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962400" y="24955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3962400" y="28003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810000" y="31051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810000" y="3409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3657600" y="1352550"/>
            <a:ext cx="20574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142875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4554682" y="1721561"/>
            <a:ext cx="228600" cy="34636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419600" y="771818"/>
            <a:ext cx="4648200" cy="362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The </a:t>
            </a:r>
          </a:p>
          <a:p>
            <a:pPr algn="r"/>
            <a:r>
              <a:rPr lang="en-US" sz="8000" dirty="0" smtClean="0"/>
              <a:t>Peel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451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"/>
          <p:cNvSpPr txBox="1">
            <a:spLocks/>
          </p:cNvSpPr>
          <p:nvPr/>
        </p:nvSpPr>
        <p:spPr>
          <a:xfrm>
            <a:off x="4419600" y="771818"/>
            <a:ext cx="4648200" cy="362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The </a:t>
            </a:r>
          </a:p>
          <a:p>
            <a:pPr algn="r"/>
            <a:r>
              <a:rPr lang="en-US" sz="8000" dirty="0" smtClean="0"/>
              <a:t>Slice</a:t>
            </a:r>
            <a:endParaRPr lang="en-US" sz="8000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" y="1200150"/>
            <a:ext cx="20574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1504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18097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838200" y="211455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38200" y="24193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85800" y="27241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85800" y="3028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03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"/>
          <p:cNvSpPr txBox="1">
            <a:spLocks/>
          </p:cNvSpPr>
          <p:nvPr/>
        </p:nvSpPr>
        <p:spPr>
          <a:xfrm>
            <a:off x="4419600" y="771818"/>
            <a:ext cx="4648200" cy="362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The </a:t>
            </a:r>
          </a:p>
          <a:p>
            <a:pPr algn="r"/>
            <a:r>
              <a:rPr lang="en-US" sz="8000" dirty="0" smtClean="0"/>
              <a:t>Slice</a:t>
            </a:r>
            <a:endParaRPr lang="en-US" sz="8000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" y="1200150"/>
            <a:ext cx="20574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1504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18097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838200" y="21145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38200" y="24193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85800" y="27241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85800" y="3028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395850" y="211455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Pentagon 38"/>
          <p:cNvSpPr/>
          <p:nvPr/>
        </p:nvSpPr>
        <p:spPr>
          <a:xfrm>
            <a:off x="2362200" y="2159974"/>
            <a:ext cx="457200" cy="159277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>
            <a:off x="2862450" y="2085850"/>
            <a:ext cx="459925" cy="3048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"/>
          <p:cNvSpPr txBox="1">
            <a:spLocks/>
          </p:cNvSpPr>
          <p:nvPr/>
        </p:nvSpPr>
        <p:spPr>
          <a:xfrm>
            <a:off x="4419600" y="771818"/>
            <a:ext cx="4648200" cy="362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The </a:t>
            </a:r>
          </a:p>
          <a:p>
            <a:pPr algn="r"/>
            <a:r>
              <a:rPr lang="en-US" sz="8000" dirty="0" smtClean="0"/>
              <a:t>Slice</a:t>
            </a:r>
            <a:endParaRPr lang="en-US" sz="8000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" y="1200150"/>
            <a:ext cx="20574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1504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18097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838200" y="21145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38200" y="24193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85800" y="27241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85800" y="3028950"/>
            <a:ext cx="1447800" cy="228600"/>
          </a:xfrm>
          <a:prstGeom prst="rect">
            <a:avLst/>
          </a:prstGeom>
          <a:solidFill>
            <a:srgbClr val="2AD1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395850" y="211455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Pentagon 38"/>
          <p:cNvSpPr/>
          <p:nvPr/>
        </p:nvSpPr>
        <p:spPr>
          <a:xfrm>
            <a:off x="2362200" y="2159974"/>
            <a:ext cx="457200" cy="159277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>
            <a:off x="2862450" y="2085850"/>
            <a:ext cx="459925" cy="3048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40925" y="1962150"/>
            <a:ext cx="0" cy="8382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2495550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Fake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52550" y="1962150"/>
            <a:ext cx="2057400" cy="533400"/>
          </a:xfrm>
          <a:prstGeom prst="rect">
            <a:avLst/>
          </a:prstGeom>
          <a:solidFill>
            <a:schemeClr val="dk1">
              <a:alpha val="5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Question 1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5066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>Functional</a:t>
            </a:r>
            <a:br>
              <a:rPr lang="en-US" sz="8000" dirty="0" smtClean="0"/>
            </a:br>
            <a:r>
              <a:rPr lang="en-US" sz="8000" dirty="0" smtClean="0"/>
              <a:t>Harness</a:t>
            </a:r>
            <a:endParaRPr lang="en-US" sz="8000" dirty="0"/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Functional?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to</a:t>
            </a:r>
          </a:p>
          <a:p>
            <a:pPr algn="ctr"/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Yes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No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3181350"/>
            <a:ext cx="4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Hard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86293" y="4248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</a:t>
            </a:r>
          </a:p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1"/>
            <a:endCxn id="5" idx="1"/>
          </p:cNvCxnSpPr>
          <p:nvPr/>
        </p:nvCxnSpPr>
        <p:spPr>
          <a:xfrm rot="10800000">
            <a:off x="876301" y="1962150"/>
            <a:ext cx="309993" cy="2590800"/>
          </a:xfrm>
          <a:prstGeom prst="bentConnector3">
            <a:avLst>
              <a:gd name="adj1" fmla="val 26685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3"/>
            <a:endCxn id="15" idx="3"/>
          </p:cNvCxnSpPr>
          <p:nvPr/>
        </p:nvCxnSpPr>
        <p:spPr>
          <a:xfrm>
            <a:off x="2362200" y="2890405"/>
            <a:ext cx="119493" cy="1662545"/>
          </a:xfrm>
          <a:prstGeom prst="bentConnector3">
            <a:avLst>
              <a:gd name="adj1" fmla="val 47246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Logging</a:t>
            </a:r>
            <a:endParaRPr lang="en-US" sz="8000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Log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Capture of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Files</a:t>
            </a:r>
            <a:br>
              <a:rPr lang="en-US" sz="8000" dirty="0" smtClean="0"/>
            </a:br>
            <a:r>
              <a:rPr lang="en-US" sz="2800" dirty="0" smtClean="0"/>
              <a:t>(name &amp; size is usually enough)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7543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FileA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FileB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FileC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Databases</a:t>
            </a:r>
            <a:endParaRPr lang="en-US" sz="8000" dirty="0"/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System Configuration</a:t>
            </a:r>
            <a:endParaRPr lang="en-US" sz="80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Log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Easy Capture of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cap="none" dirty="0">
                <a:latin typeface="Arial"/>
                <a:cs typeface="Arial"/>
              </a:rPr>
              <a:t>http://</a:t>
            </a:r>
            <a:r>
              <a:rPr lang="en-US" sz="5400" cap="none" dirty="0" err="1" smtClean="0">
                <a:latin typeface="Arial"/>
                <a:cs typeface="Arial"/>
              </a:rPr>
              <a:t>bit.ly</a:t>
            </a:r>
            <a:r>
              <a:rPr lang="en-US" sz="5400" cap="none" dirty="0" smtClean="0">
                <a:latin typeface="Arial"/>
                <a:cs typeface="Arial"/>
              </a:rPr>
              <a:t>/</a:t>
            </a:r>
            <a:r>
              <a:rPr lang="en-US" sz="5400" cap="none" dirty="0" err="1" smtClean="0">
                <a:latin typeface="Arial"/>
                <a:cs typeface="Arial"/>
              </a:rPr>
              <a:t>ExistingCode</a:t>
            </a:r>
            <a:endParaRPr lang="en-US" sz="5400" cap="non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32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Free &amp; Open Source </a:t>
            </a:r>
            <a:r>
              <a:rPr lang="en-US" dirty="0" smtClean="0"/>
              <a:t>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568"/>
            <a:ext cx="7772400" cy="827742"/>
          </a:xfrm>
        </p:spPr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23950"/>
            <a:ext cx="8153400" cy="310515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www.ApprovalTests.com</a:t>
            </a:r>
            <a:endParaRPr lang="en-US" dirty="0" smtClean="0"/>
          </a:p>
          <a:p>
            <a:r>
              <a:rPr lang="en-US" sz="2400" u="sng" dirty="0" smtClean="0"/>
              <a:t>Working Effectively with Legacy Code </a:t>
            </a:r>
            <a:r>
              <a:rPr lang="en-US" sz="2400" dirty="0" smtClean="0"/>
              <a:t>by </a:t>
            </a:r>
            <a:r>
              <a:rPr lang="en-US" sz="2400" i="1" dirty="0" smtClean="0"/>
              <a:t>Michael Feathers</a:t>
            </a:r>
          </a:p>
          <a:p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6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1825" y="2857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Resources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200400" y="742950"/>
            <a:ext cx="5257800" cy="685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www.ApprovalTests.com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java, </a:t>
            </a: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ruby)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52578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029200" y="1809750"/>
            <a:ext cx="39624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Herding Code </a:t>
            </a:r>
            <a:r>
              <a:rPr lang="en-US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Podcast</a:t>
            </a:r>
            <a:endParaRPr lang="en-US" sz="24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11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1825" y="2857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Resources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200400" y="133350"/>
            <a:ext cx="5257800" cy="685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www.ApprovalTests.com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sz="28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95800" y="819150"/>
            <a:ext cx="39624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21 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2" name="Picture 1" descr="IMG_01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1428751" y="-76201"/>
            <a:ext cx="3810001" cy="6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61950"/>
            <a:ext cx="5334000" cy="44196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44809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public</a:t>
            </a:r>
            <a:r>
              <a:rPr lang="en-US" dirty="0">
                <a:solidFill>
                  <a:schemeClr val="tx2"/>
                </a:solidFill>
              </a:rPr>
              <a:t> void </a:t>
            </a:r>
            <a:r>
              <a:rPr lang="en-US" dirty="0" err="1">
                <a:solidFill>
                  <a:schemeClr val="tx2"/>
                </a:solidFill>
              </a:rPr>
              <a:t>closeConnection</a:t>
            </a:r>
            <a:r>
              <a:rPr lang="en-US" b="1" dirty="0">
                <a:solidFill>
                  <a:schemeClr val="tx2"/>
                </a:solidFill>
              </a:rPr>
              <a:t>()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{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con </a:t>
            </a:r>
            <a:r>
              <a:rPr lang="en-US" b="1" dirty="0">
                <a:solidFill>
                  <a:schemeClr val="tx2"/>
                </a:solidFill>
              </a:rPr>
              <a:t>=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getConnectionForThread</a:t>
            </a:r>
            <a:r>
              <a:rPr lang="en-US" b="1" dirty="0">
                <a:solidFill>
                  <a:schemeClr val="tx2"/>
                </a:solidFill>
              </a:rPr>
              <a:t>();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</a:t>
            </a:r>
            <a:r>
              <a:rPr lang="es-ES_tradnl" b="1" dirty="0" err="1">
                <a:solidFill>
                  <a:schemeClr val="tx2"/>
                </a:solidFill>
              </a:rPr>
              <a:t>if</a:t>
            </a:r>
            <a:r>
              <a:rPr lang="es-ES_tradnl" dirty="0">
                <a:solidFill>
                  <a:schemeClr val="tx2"/>
                </a:solidFill>
              </a:rPr>
              <a:t> </a:t>
            </a:r>
            <a:r>
              <a:rPr lang="es-ES_tradnl" b="1" dirty="0">
                <a:solidFill>
                  <a:schemeClr val="tx2"/>
                </a:solidFill>
              </a:rPr>
              <a:t>(</a:t>
            </a:r>
            <a:r>
              <a:rPr lang="es-ES_tradnl" dirty="0">
                <a:solidFill>
                  <a:schemeClr val="tx2"/>
                </a:solidFill>
              </a:rPr>
              <a:t>con </a:t>
            </a:r>
            <a:r>
              <a:rPr lang="es-ES_tradnl" b="1" dirty="0">
                <a:solidFill>
                  <a:schemeClr val="tx2"/>
                </a:solidFill>
              </a:rPr>
              <a:t>==</a:t>
            </a:r>
            <a:r>
              <a:rPr lang="es-ES_tradnl" dirty="0">
                <a:solidFill>
                  <a:schemeClr val="tx2"/>
                </a:solidFill>
              </a:rPr>
              <a:t> </a:t>
            </a:r>
            <a:r>
              <a:rPr lang="es-ES_tradnl" b="1" dirty="0" err="1">
                <a:solidFill>
                  <a:schemeClr val="tx2"/>
                </a:solidFill>
              </a:rPr>
              <a:t>null</a:t>
            </a:r>
            <a:r>
              <a:rPr lang="es-ES_tradnl" b="1" dirty="0">
                <a:solidFill>
                  <a:schemeClr val="tx2"/>
                </a:solidFill>
              </a:rPr>
              <a:t>)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</a:t>
            </a:r>
            <a:r>
              <a:rPr lang="es-ES_tradnl" b="1" dirty="0">
                <a:solidFill>
                  <a:schemeClr val="tx2"/>
                </a:solidFill>
              </a:rPr>
              <a:t>{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  </a:t>
            </a:r>
            <a:r>
              <a:rPr lang="es-ES_tradnl" b="1" dirty="0">
                <a:solidFill>
                  <a:schemeClr val="tx2"/>
                </a:solidFill>
              </a:rPr>
              <a:t>try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  </a:t>
            </a:r>
            <a:r>
              <a:rPr lang="es-ES_tradnl" b="1" dirty="0">
                <a:solidFill>
                  <a:schemeClr val="tx2"/>
                </a:solidFill>
              </a:rPr>
              <a:t>{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	</a:t>
            </a:r>
            <a:r>
              <a:rPr lang="es-ES_tradnl" dirty="0" err="1">
                <a:solidFill>
                  <a:schemeClr val="tx2"/>
                </a:solidFill>
              </a:rPr>
              <a:t>con</a:t>
            </a:r>
            <a:r>
              <a:rPr lang="es-ES_tradnl" b="1" dirty="0" err="1">
                <a:solidFill>
                  <a:schemeClr val="tx2"/>
                </a:solidFill>
              </a:rPr>
              <a:t>.</a:t>
            </a:r>
            <a:r>
              <a:rPr lang="es-ES_tradnl" dirty="0" err="1">
                <a:solidFill>
                  <a:schemeClr val="tx2"/>
                </a:solidFill>
              </a:rPr>
              <a:t>close</a:t>
            </a:r>
            <a:r>
              <a:rPr lang="es-ES_tradnl" b="1" dirty="0">
                <a:solidFill>
                  <a:schemeClr val="tx2"/>
                </a:solidFill>
              </a:rPr>
              <a:t>();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  </a:t>
            </a:r>
            <a:r>
              <a:rPr lang="es-ES_tradnl" b="1" dirty="0">
                <a:solidFill>
                  <a:schemeClr val="tx2"/>
                </a:solidFill>
              </a:rPr>
              <a:t>}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dirty="0">
                <a:solidFill>
                  <a:schemeClr val="tx2"/>
                </a:solidFill>
              </a:rPr>
              <a:t>	  </a:t>
            </a:r>
            <a:r>
              <a:rPr lang="es-ES_tradnl" b="1" dirty="0">
                <a:solidFill>
                  <a:schemeClr val="tx2"/>
                </a:solidFill>
              </a:rPr>
              <a:t>catch</a:t>
            </a:r>
            <a:r>
              <a:rPr lang="es-ES_tradnl" dirty="0">
                <a:solidFill>
                  <a:schemeClr val="tx2"/>
                </a:solidFill>
              </a:rPr>
              <a:t> </a:t>
            </a:r>
          </a:p>
          <a:p>
            <a:r>
              <a:rPr lang="es-ES_tradnl" dirty="0">
                <a:solidFill>
                  <a:schemeClr val="tx2"/>
                </a:solidFill>
              </a:rPr>
              <a:t>	  </a:t>
            </a:r>
            <a:r>
              <a:rPr lang="es-ES_tradnl" b="1" dirty="0">
                <a:solidFill>
                  <a:schemeClr val="tx2"/>
                </a:solidFill>
              </a:rPr>
              <a:t>{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	  //ignore</a:t>
            </a:r>
          </a:p>
          <a:p>
            <a:r>
              <a:rPr lang="fr-FR" dirty="0">
                <a:solidFill>
                  <a:schemeClr val="tx2"/>
                </a:solidFill>
              </a:rPr>
              <a:t>	  </a:t>
            </a:r>
            <a:r>
              <a:rPr lang="fr-FR" b="1" dirty="0">
                <a:solidFill>
                  <a:schemeClr val="tx2"/>
                </a:solidFill>
              </a:rPr>
              <a:t>}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	</a:t>
            </a:r>
            <a:r>
              <a:rPr lang="fr-FR" b="1" dirty="0">
                <a:solidFill>
                  <a:schemeClr val="tx2"/>
                </a:solidFill>
              </a:rPr>
              <a:t>}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b="1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7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TeachingKidsProgramming</a:t>
            </a:r>
            <a:r>
              <a:rPr lang="en-US" sz="2800" dirty="0">
                <a:ea typeface="+mj-ea"/>
                <a:cs typeface="+mj-cs"/>
              </a:rPr>
              <a:t>.org</a:t>
            </a:r>
          </a:p>
        </p:txBody>
      </p:sp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503238" y="1047750"/>
            <a:ext cx="833596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Do a Recipe </a:t>
            </a:r>
            <a:r>
              <a:rPr lang="en-US" sz="2800">
                <a:solidFill>
                  <a:srgbClr val="000000"/>
                </a:solidFill>
                <a:sym typeface="Wingdings" charset="0"/>
              </a:rPr>
              <a:t> Teach a Kid (</a:t>
            </a:r>
            <a:r>
              <a:rPr lang="en-US" sz="2800">
                <a:solidFill>
                  <a:srgbClr val="000000"/>
                </a:solidFill>
              </a:rPr>
              <a:t>Ages 10 ++)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Microsoft SmallBasic, Java </a:t>
            </a:r>
            <a:r>
              <a:rPr lang="en-US" sz="2800">
                <a:solidFill>
                  <a:srgbClr val="000000"/>
                </a:solidFill>
                <a:sym typeface="Wingdings" charset="0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Free Courseware (recipes)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8350"/>
            <a:ext cx="68119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779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0903" y="514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20902" y="1581150"/>
            <a:ext cx="5703697" cy="13144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LlewellynFalco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 smtClean="0"/>
              <a:t>http://LlewellynFalco.Blogspot.com</a:t>
            </a:r>
          </a:p>
          <a:p>
            <a:pPr>
              <a:buNone/>
            </a:pPr>
            <a:r>
              <a:rPr lang="en-US" sz="2000" dirty="0" smtClean="0"/>
              <a:t>http://www.approvaltests.com</a:t>
            </a:r>
            <a:br>
              <a:rPr lang="en-US" sz="2000" dirty="0" smtClean="0"/>
            </a:br>
            <a:endParaRPr lang="en-US" sz="2000" dirty="0" smtClean="0"/>
          </a:p>
          <a:p>
            <a:pPr lvl="1" algn="r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8" y="2746088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68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Bug:</a:t>
            </a:r>
            <a:br>
              <a:rPr lang="en-US" sz="8000" dirty="0" smtClean="0"/>
            </a:br>
            <a:r>
              <a:rPr lang="en-US" sz="8000" dirty="0" smtClean="0"/>
              <a:t>close Connection</a:t>
            </a:r>
            <a:br>
              <a:rPr lang="en-US" sz="8000" dirty="0" smtClean="0"/>
            </a:br>
            <a:r>
              <a:rPr lang="en-US" sz="8000" dirty="0" smtClean="0"/>
              <a:t>doesn’t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7643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Fix 1:</a:t>
            </a:r>
            <a:br>
              <a:rPr lang="en-US" sz="8000" dirty="0" smtClean="0"/>
            </a:br>
            <a:r>
              <a:rPr lang="en-US" sz="8000" dirty="0" smtClean="0"/>
              <a:t>change Code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303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Fix 2:</a:t>
            </a:r>
            <a:br>
              <a:rPr lang="en-US" sz="8000" dirty="0" smtClean="0"/>
            </a:br>
            <a:r>
              <a:rPr lang="en-US" sz="8000" dirty="0" smtClean="0"/>
              <a:t>change NAME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1835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11058</TotalTime>
  <Words>405</Words>
  <Application>Microsoft Macintosh PowerPoint</Application>
  <PresentationFormat>On-screen Show (16:9)</PresentationFormat>
  <Paragraphs>234</Paragraphs>
  <Slides>61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Custom Design</vt:lpstr>
      <vt:lpstr>Getting Existing Code Under Tests</vt:lpstr>
      <vt:lpstr>90% Coverage  in 1 Hour</vt:lpstr>
      <vt:lpstr>Agenda </vt:lpstr>
      <vt:lpstr>Pop quiz</vt:lpstr>
      <vt:lpstr>Question 1</vt:lpstr>
      <vt:lpstr>PowerPoint Presentation</vt:lpstr>
      <vt:lpstr>Bug: close Connection doesn’t</vt:lpstr>
      <vt:lpstr>Fix 1: change Code</vt:lpstr>
      <vt:lpstr>Fix 2: change NAME</vt:lpstr>
      <vt:lpstr>2 Wrongs != Right</vt:lpstr>
      <vt:lpstr>But 3 Lefts Do!</vt:lpstr>
      <vt:lpstr>Question 2</vt:lpstr>
      <vt:lpstr>PowerPoint Presentation</vt:lpstr>
      <vt:lpstr>PowerPoint Presentation</vt:lpstr>
      <vt:lpstr>Why?</vt:lpstr>
      <vt:lpstr>1 =&gt; 3 </vt:lpstr>
      <vt:lpstr>PowerPoint Presentation</vt:lpstr>
      <vt:lpstr>How Important is that?</vt:lpstr>
      <vt:lpstr>Font Size?</vt:lpstr>
      <vt:lpstr>BANKING?</vt:lpstr>
      <vt:lpstr>Medication?</vt:lpstr>
      <vt:lpstr>Question 3</vt:lpstr>
      <vt:lpstr>These 415 lines have been refactored to these 213 lines. Is there a bug?</vt:lpstr>
      <vt:lpstr>PowerPoint Presentation</vt:lpstr>
      <vt:lpstr>A: Are the  Tests PASSING? </vt:lpstr>
      <vt:lpstr>PowerPoint Presentation</vt:lpstr>
      <vt:lpstr>PowerPoint Presentation</vt:lpstr>
      <vt:lpstr>HOW?</vt:lpstr>
      <vt:lpstr>Benefits of Unit Tests</vt:lpstr>
      <vt:lpstr>Benefits of Unit Tests</vt:lpstr>
      <vt:lpstr>Regression</vt:lpstr>
      <vt:lpstr>LOCKING Test</vt:lpstr>
      <vt:lpstr>FUNCTIONAL is EASY </vt:lpstr>
      <vt:lpstr>What does that mean?</vt:lpstr>
      <vt:lpstr>Functional</vt:lpstr>
      <vt:lpstr>PowerPoint Presentation</vt:lpstr>
      <vt:lpstr>PowerPoint Presentation</vt:lpstr>
      <vt:lpstr>PowerPoint Presentation</vt:lpstr>
      <vt:lpstr>PowerPoint Presentation</vt:lpstr>
      <vt:lpstr>Demo: Locking Functional</vt:lpstr>
      <vt:lpstr>POKE</vt:lpstr>
      <vt:lpstr>Demo: Locking  Non-functional</vt:lpstr>
      <vt:lpstr>FUNCTIONAL is EASY </vt:lpstr>
      <vt:lpstr>NON-FUNCTIONAL is HARD</vt:lpstr>
      <vt:lpstr>Reduce To Functional</vt:lpstr>
      <vt:lpstr>PowerPoint Presentation</vt:lpstr>
      <vt:lpstr>PowerPoint Presentation</vt:lpstr>
      <vt:lpstr>PowerPoint Presentation</vt:lpstr>
      <vt:lpstr>PowerPoint Presentation</vt:lpstr>
      <vt:lpstr>Functional Harness</vt:lpstr>
      <vt:lpstr>  Logging</vt:lpstr>
      <vt:lpstr>  Files (name &amp; size is usually enough)</vt:lpstr>
      <vt:lpstr>  Databases</vt:lpstr>
      <vt:lpstr>  System Configuration</vt:lpstr>
      <vt:lpstr>http://bit.ly/ExistingCode</vt:lpstr>
      <vt:lpstr>ApprovalTests</vt:lpstr>
      <vt:lpstr>Resources </vt:lpstr>
      <vt:lpstr>Resources</vt:lpstr>
      <vt:lpstr>Resources</vt:lpstr>
      <vt:lpstr>TeachingKidsProgramming.org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llangit</dc:creator>
  <cp:lastModifiedBy>LLEWELLYN FALCO</cp:lastModifiedBy>
  <cp:revision>219</cp:revision>
  <dcterms:created xsi:type="dcterms:W3CDTF">2006-08-16T00:00:00Z</dcterms:created>
  <dcterms:modified xsi:type="dcterms:W3CDTF">2012-10-02T18:04:57Z</dcterms:modified>
</cp:coreProperties>
</file>