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87" r:id="rId2"/>
    <p:sldId id="930" r:id="rId3"/>
    <p:sldId id="377" r:id="rId4"/>
    <p:sldId id="378" r:id="rId5"/>
    <p:sldId id="931" r:id="rId6"/>
    <p:sldId id="932" r:id="rId7"/>
    <p:sldId id="933" r:id="rId8"/>
    <p:sldId id="966" r:id="rId9"/>
    <p:sldId id="948" r:id="rId10"/>
    <p:sldId id="949" r:id="rId11"/>
    <p:sldId id="934" r:id="rId12"/>
    <p:sldId id="941" r:id="rId13"/>
    <p:sldId id="942" r:id="rId14"/>
    <p:sldId id="943" r:id="rId15"/>
    <p:sldId id="935" r:id="rId16"/>
    <p:sldId id="936" r:id="rId17"/>
    <p:sldId id="945" r:id="rId18"/>
    <p:sldId id="946" r:id="rId19"/>
    <p:sldId id="962" r:id="rId20"/>
    <p:sldId id="960" r:id="rId21"/>
    <p:sldId id="961" r:id="rId22"/>
    <p:sldId id="959" r:id="rId23"/>
    <p:sldId id="937" r:id="rId24"/>
    <p:sldId id="944" r:id="rId25"/>
    <p:sldId id="938" r:id="rId26"/>
    <p:sldId id="939" r:id="rId27"/>
    <p:sldId id="940" r:id="rId28"/>
    <p:sldId id="956" r:id="rId29"/>
    <p:sldId id="963" r:id="rId30"/>
    <p:sldId id="952" r:id="rId31"/>
    <p:sldId id="951" r:id="rId32"/>
    <p:sldId id="965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377"/>
            <p14:sldId id="378"/>
            <p14:sldId id="931"/>
            <p14:sldId id="932"/>
          </p14:sldIdLst>
        </p14:section>
        <p14:section name="System Configuration" id="{AAA1549E-52E3-4867-8CA6-95129E36A67D}">
          <p14:sldIdLst>
            <p14:sldId id="933"/>
            <p14:sldId id="966"/>
            <p14:sldId id="948"/>
            <p14:sldId id="949"/>
          </p14:sldIdLst>
        </p14:section>
        <p14:section name="Adding Logging" id="{5BA8BA05-9445-47FB-A35C-169BAEFD2166}">
          <p14:sldIdLst>
            <p14:sldId id="934"/>
            <p14:sldId id="941"/>
            <p14:sldId id="942"/>
            <p14:sldId id="943"/>
            <p14:sldId id="935"/>
            <p14:sldId id="936"/>
          </p14:sldIdLst>
        </p14:section>
        <p14:section name="Scrubbing - and Date and Time" id="{BBBD6F9F-91CC-45F9-929C-304B7A67BEF0}">
          <p14:sldIdLst>
            <p14:sldId id="945"/>
            <p14:sldId id="946"/>
            <p14:sldId id="962"/>
            <p14:sldId id="960"/>
            <p14:sldId id="961"/>
            <p14:sldId id="959"/>
          </p14:sldIdLst>
        </p14:section>
        <p14:section name="Inconsistent - Random" id="{4998BBC6-F412-4C81-8B14-96AB1D1ACCD3}">
          <p14:sldIdLst>
            <p14:sldId id="937"/>
            <p14:sldId id="944"/>
            <p14:sldId id="938"/>
            <p14:sldId id="939"/>
            <p14:sldId id="940"/>
          </p14:sldIdLst>
        </p14:section>
        <p14:section name="Side Effects" id="{D873C5AD-37BC-4CA6-884F-8EF35BB6BA63}">
          <p14:sldIdLst>
            <p14:sldId id="956"/>
          </p14:sldIdLst>
        </p14:section>
        <p14:section name="Wrapping Up" id="{46B3A1FE-BBCE-4978-BACC-50CBEC3C8E2F}">
          <p14:sldIdLst>
            <p14:sldId id="963"/>
            <p14:sldId id="952"/>
            <p14:sldId id="951"/>
          </p14:sldIdLst>
        </p14:section>
        <p14:section name="Homework" id="{297051F0-16DB-6F4B-AE59-A46142D41345}">
          <p14:sldIdLst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80BFB7"/>
    <a:srgbClr val="FFFF00"/>
    <a:srgbClr val="C20003"/>
    <a:srgbClr val="01597F"/>
    <a:srgbClr val="D3EBD5"/>
    <a:srgbClr val="A10B0D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85345" autoAdjust="0"/>
  </p:normalViewPr>
  <p:slideViewPr>
    <p:cSldViewPr snapToGrid="0" snapToObjects="1" showGuides="1">
      <p:cViewPr varScale="1">
        <p:scale>
          <a:sx n="204" d="100"/>
          <a:sy n="204" d="100"/>
        </p:scale>
        <p:origin x="323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had no logging, and then you add some, you don’t have to consider anything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6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have a few lines of logging, then you have to decide whether existing logs are going to interfere – or vice versa</a:t>
            </a:r>
          </a:p>
          <a:p>
            <a:r>
              <a:rPr lang="en-GB" dirty="0"/>
              <a:t>Probably want them to co-exist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04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already have a lot of logging, you may want them to co-exist, because you want lots of detail</a:t>
            </a:r>
          </a:p>
          <a:p>
            <a:r>
              <a:rPr lang="en-GB" dirty="0"/>
              <a:t>Or you may want to add a separate logging channel – to avoid too much noise to signal</a:t>
            </a:r>
          </a:p>
          <a:p>
            <a:r>
              <a:rPr lang="en-US" dirty="0"/>
              <a:t>You don’t want your specific tests failing when the other logging changes</a:t>
            </a:r>
          </a:p>
          <a:p>
            <a:r>
              <a:rPr lang="en-US" dirty="0"/>
              <a:t>Also, how long do you want the logging to last?</a:t>
            </a:r>
          </a:p>
          <a:p>
            <a:pPr lvl="1"/>
            <a:r>
              <a:rPr lang="en-US" dirty="0"/>
              <a:t>Maybe a few days, or a few hours?</a:t>
            </a:r>
          </a:p>
        </p:txBody>
      </p:sp>
    </p:spTree>
    <p:extLst>
      <p:ext uri="{BB962C8B-B14F-4D97-AF65-F5344CB8AC3E}">
        <p14:creationId xmlns:p14="http://schemas.microsoft.com/office/powerpoint/2010/main" val="1437467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 code you are testing writes out files, you could capture the whole</a:t>
            </a:r>
            <a:r>
              <a:rPr lang="en-US" dirty="0"/>
              <a:t> file content </a:t>
            </a:r>
          </a:p>
          <a:p>
            <a:r>
              <a:rPr lang="en-US" dirty="0"/>
              <a:t>Or you could capture filename and byte size, as a kind of a checksum</a:t>
            </a:r>
          </a:p>
          <a:p>
            <a:r>
              <a:rPr lang="en-US" dirty="0"/>
              <a:t>Or you could add MD5 checksum too –though harder to interpret if there’s a failure</a:t>
            </a:r>
          </a:p>
          <a:p>
            <a:r>
              <a:rPr lang="en-US" dirty="0"/>
              <a:t>You decide what’s good enough</a:t>
            </a:r>
          </a:p>
          <a:p>
            <a:r>
              <a:rPr lang="en-US" dirty="0"/>
              <a:t>Don’t have to save every detail – think about the code of what you’re saving, and the risk</a:t>
            </a:r>
          </a:p>
          <a:p>
            <a:r>
              <a:rPr lang="en-US" dirty="0"/>
              <a:t>Filename and byte size is usually sufficient</a:t>
            </a:r>
          </a:p>
          <a:p>
            <a:r>
              <a:rPr lang="en-US" dirty="0"/>
              <a:t>Depends on context – public key, not enough!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913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Given a known initial state of a database, database code is deterministic</a:t>
            </a:r>
          </a:p>
          <a:p>
            <a:r>
              <a:rPr lang="en-GB" dirty="0"/>
              <a:t>But setting this up is hard and slow – and not always worthwhile</a:t>
            </a:r>
          </a:p>
          <a:p>
            <a:r>
              <a:rPr lang="en-GB" dirty="0"/>
              <a:t>Databases are usually not deterministic – based on state already in the database</a:t>
            </a:r>
          </a:p>
          <a:p>
            <a:r>
              <a:rPr lang="en-GB" dirty="0"/>
              <a:t>Llewellyn’s story about large complex SQL function and breaking it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77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Scrubbers are an approval tests concept for converting unstable output to stable output, without changing the code being tests</a:t>
            </a:r>
          </a:p>
          <a:p>
            <a:r>
              <a:rPr lang="en-GB" dirty="0"/>
              <a:t>Here, we are changing a date and time to some fixed text</a:t>
            </a:r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 line shows the signature for a scrubber</a:t>
            </a:r>
          </a:p>
          <a:p>
            <a:r>
              <a:rPr lang="en-GB" dirty="0"/>
              <a:t>Creating this for regexes is hard</a:t>
            </a:r>
          </a:p>
          <a:p>
            <a:r>
              <a:rPr lang="en-GB" dirty="0"/>
              <a:t>So we have </a:t>
            </a:r>
            <a:r>
              <a:rPr lang="en-GB" dirty="0" err="1"/>
              <a:t>createRegexScrubber</a:t>
            </a:r>
            <a:r>
              <a:rPr lang="en-GB" dirty="0"/>
              <a:t> as a convenience function, to do the work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83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0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15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All the test code is in test code</a:t>
            </a:r>
          </a:p>
          <a:p>
            <a:r>
              <a:rPr lang="en-GB" dirty="0"/>
              <a:t>Pro: This could affect every random number in your entire code</a:t>
            </a:r>
          </a:p>
          <a:p>
            <a:r>
              <a:rPr lang="en-GB" dirty="0"/>
              <a:t>Con: The tests are still not showing intention</a:t>
            </a:r>
          </a:p>
          <a:p>
            <a:r>
              <a:rPr lang="en-GB" dirty="0"/>
              <a:t>Con: Messier code (need to spot the reference on return value</a:t>
            </a:r>
          </a:p>
        </p:txBody>
      </p:sp>
    </p:spTree>
    <p:extLst>
      <p:ext uri="{BB962C8B-B14F-4D97-AF65-F5344CB8AC3E}">
        <p14:creationId xmlns:p14="http://schemas.microsoft.com/office/powerpoint/2010/main" val="1544096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blankcalendarpages.com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blankcalendarpages.com</a:t>
            </a:r>
            <a:r>
              <a:rPr lang="en-GB" dirty="0"/>
              <a:t>/November-2020-calendar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Scroll down for Comic Sans 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</a:t>
            </a:r>
            <a:r>
              <a:rPr lang="en-GB"/>
              <a:t>build custom one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Difficult: Anything you saw that was “Oh that would be hard to test”. No action required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tried: “Any time you tried to test something, make a note”.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Problems: “I tried to test this, and then couldn’t figure out how to solve it”.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55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it’s hard to test, change it so it’s easy</a:t>
            </a:r>
          </a:p>
          <a:p>
            <a:r>
              <a:rPr lang="en-GB" dirty="0"/>
              <a:t>The solution to testing hard code isn’t to get good at testing hard code</a:t>
            </a:r>
          </a:p>
          <a:p>
            <a:r>
              <a:rPr lang="en-GB" dirty="0"/>
              <a:t>The solution is to make the code itself easy to test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whole set of exercises is showing different tricks to make code look like it’s functional, returning info for testing</a:t>
            </a:r>
          </a:p>
        </p:txBody>
      </p:sp>
    </p:spTree>
    <p:extLst>
      <p:ext uri="{BB962C8B-B14F-4D97-AF65-F5344CB8AC3E}">
        <p14:creationId xmlns:p14="http://schemas.microsoft.com/office/powerpoint/2010/main" val="126549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version of hard-to-test-code</a:t>
            </a:r>
          </a:p>
          <a:p>
            <a:r>
              <a:rPr lang="en-GB" dirty="0"/>
              <a:t>It’s hard because no inputs and no outputs – setting up global data</a:t>
            </a:r>
          </a:p>
          <a:p>
            <a:r>
              <a:rPr lang="en-GB" dirty="0"/>
              <a:t>By adding logging, we can visualise – concept is “we have a starting configuration” and then “an ending config”</a:t>
            </a:r>
          </a:p>
          <a:p>
            <a:r>
              <a:rPr lang="en-GB" dirty="0"/>
              <a:t>Now you can think of it like the code at the bottom of the slide</a:t>
            </a:r>
          </a:p>
          <a:p>
            <a:pPr lvl="1"/>
            <a:r>
              <a:rPr lang="en-GB" dirty="0"/>
              <a:t>In the exercise, we may have ended up with a step on the way to the interface shown at the bottom here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2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Before, there were implicit global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now we have ability to explicitly set them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We’re going to use this technique a lot when testing code that has side-effects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58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Often things are hard because we need to get in to a particular state, to make test 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 soon as we logged, we created code to make it so we could both read the state and reproduce it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do we put the testability code?</a:t>
            </a:r>
          </a:p>
          <a:p>
            <a:r>
              <a:rPr lang="en-GB" dirty="0"/>
              <a:t>1 Put logging directly in to production code – so it always logs</a:t>
            </a:r>
          </a:p>
          <a:p>
            <a:r>
              <a:rPr lang="en-GB" dirty="0"/>
              <a:t>2 Put in on production code, but only compile it for the tests</a:t>
            </a:r>
          </a:p>
          <a:p>
            <a:r>
              <a:rPr lang="en-GB" dirty="0"/>
              <a:t>3 Put it in a separate header in production code, that’s only included by the tests, Advantage: no ifdefs, and printing is close to production code</a:t>
            </a:r>
          </a:p>
          <a:p>
            <a:r>
              <a:rPr lang="en-GB" dirty="0"/>
              <a:t>4 It’s completely removed from production code, but is separate so is more vulnerable abandonment – and getting out of date</a:t>
            </a:r>
          </a:p>
        </p:txBody>
      </p:sp>
    </p:spTree>
    <p:extLst>
      <p:ext uri="{BB962C8B-B14F-4D97-AF65-F5344CB8AC3E}">
        <p14:creationId xmlns:p14="http://schemas.microsoft.com/office/powerpoint/2010/main" val="162121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Logging record of the test that was executed, as a way of testing the implementation</a:t>
            </a:r>
          </a:p>
          <a:p>
            <a:r>
              <a:rPr lang="en-GB" dirty="0"/>
              <a:t>Making the implementation visible for testing</a:t>
            </a:r>
          </a:p>
          <a:p>
            <a:r>
              <a:rPr lang="en-GB" dirty="0"/>
              <a:t>Conceptually, we are running a function and getting back info about what it did</a:t>
            </a:r>
          </a:p>
        </p:txBody>
      </p:sp>
    </p:spTree>
    <p:extLst>
      <p:ext uri="{BB962C8B-B14F-4D97-AF65-F5344CB8AC3E}">
        <p14:creationId xmlns:p14="http://schemas.microsoft.com/office/powerpoint/2010/main" val="311596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452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9/22/20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9/22/20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9/22/20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82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7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" y="1066500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03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TestingCpp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LegacyCppNov2020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C58EF-746F-44FF-97C4-4E59829C90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3009D-99AD-4F8B-B447-7E13C6333BBA}"/>
              </a:ext>
            </a:extLst>
          </p:cNvPr>
          <p:cNvSpPr/>
          <p:nvPr/>
        </p:nvSpPr>
        <p:spPr>
          <a:xfrm>
            <a:off x="893378" y="91281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BD9A7-CC3C-4C6A-B1BB-A8215232C720}"/>
              </a:ext>
            </a:extLst>
          </p:cNvPr>
          <p:cNvSpPr/>
          <p:nvPr/>
        </p:nvSpPr>
        <p:spPr>
          <a:xfrm>
            <a:off x="1157449" y="132271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3ABAA-0535-48BE-934A-1EA177851F0F}"/>
              </a:ext>
            </a:extLst>
          </p:cNvPr>
          <p:cNvSpPr txBox="1"/>
          <p:nvPr/>
        </p:nvSpPr>
        <p:spPr>
          <a:xfrm>
            <a:off x="846082" y="2442069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In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C744C-B9A0-4A02-80EB-F5C5D1DC379D}"/>
              </a:ext>
            </a:extLst>
          </p:cNvPr>
          <p:cNvSpPr/>
          <p:nvPr/>
        </p:nvSpPr>
        <p:spPr>
          <a:xfrm>
            <a:off x="4850528" y="91281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981B4-8EB1-43C0-B26E-7B1E0B1C0CE0}"/>
              </a:ext>
            </a:extLst>
          </p:cNvPr>
          <p:cNvSpPr/>
          <p:nvPr/>
        </p:nvSpPr>
        <p:spPr>
          <a:xfrm>
            <a:off x="5114599" y="1322716"/>
            <a:ext cx="764629" cy="3626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EC7C5-FC06-4A30-B28D-1AEBCF4DFE2E}"/>
              </a:ext>
            </a:extLst>
          </p:cNvPr>
          <p:cNvSpPr txBox="1"/>
          <p:nvPr/>
        </p:nvSpPr>
        <p:spPr>
          <a:xfrm>
            <a:off x="4803232" y="2442069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#ifdef in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A5753-02A3-4D76-814F-6DFADA29FE59}"/>
              </a:ext>
            </a:extLst>
          </p:cNvPr>
          <p:cNvSpPr/>
          <p:nvPr/>
        </p:nvSpPr>
        <p:spPr>
          <a:xfrm>
            <a:off x="893378" y="294289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A0D6B-6884-439E-8C7D-F2040953A5FC}"/>
              </a:ext>
            </a:extLst>
          </p:cNvPr>
          <p:cNvSpPr/>
          <p:nvPr/>
        </p:nvSpPr>
        <p:spPr>
          <a:xfrm>
            <a:off x="2271546" y="335279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DC2C6-9ED1-43D3-99A5-6C7284EBC5D0}"/>
              </a:ext>
            </a:extLst>
          </p:cNvPr>
          <p:cNvSpPr txBox="1"/>
          <p:nvPr/>
        </p:nvSpPr>
        <p:spPr>
          <a:xfrm>
            <a:off x="846082" y="4472149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In separate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ED72-960E-4132-A5AC-F99571774D64}"/>
              </a:ext>
            </a:extLst>
          </p:cNvPr>
          <p:cNvSpPr/>
          <p:nvPr/>
        </p:nvSpPr>
        <p:spPr>
          <a:xfrm>
            <a:off x="4850528" y="2942894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05993-ED5F-4F8F-82A9-26D6D2F34C14}"/>
              </a:ext>
            </a:extLst>
          </p:cNvPr>
          <p:cNvSpPr txBox="1"/>
          <p:nvPr/>
        </p:nvSpPr>
        <p:spPr>
          <a:xfrm>
            <a:off x="4803232" y="4472150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In test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82C35-B4CB-4CB7-AF4E-574F25F5A7E5}"/>
              </a:ext>
            </a:extLst>
          </p:cNvPr>
          <p:cNvSpPr/>
          <p:nvPr/>
        </p:nvSpPr>
        <p:spPr>
          <a:xfrm>
            <a:off x="6424453" y="2942893"/>
            <a:ext cx="825062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2D052-B1B3-44CE-99F4-F154A27A34D2}"/>
              </a:ext>
            </a:extLst>
          </p:cNvPr>
          <p:cNvSpPr/>
          <p:nvPr/>
        </p:nvSpPr>
        <p:spPr>
          <a:xfrm>
            <a:off x="6506564" y="3355774"/>
            <a:ext cx="66083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812F2-7C41-4E78-89A1-8F5A0CCC0DEE}"/>
              </a:ext>
            </a:extLst>
          </p:cNvPr>
          <p:cNvSpPr txBox="1"/>
          <p:nvPr/>
        </p:nvSpPr>
        <p:spPr>
          <a:xfrm>
            <a:off x="640231" y="152803"/>
            <a:ext cx="660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 ExtraLight"/>
                <a:sym typeface="Dosis ExtraLight"/>
              </a:rPr>
              <a:t>Where</a:t>
            </a:r>
            <a:r>
              <a:rPr lang="en-GB" sz="3200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 ExtraLight"/>
                <a:sym typeface="Dosis ExtraLight"/>
              </a:rPr>
              <a:t>does the</a:t>
            </a:r>
            <a:r>
              <a:rPr lang="en-GB" sz="3200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b="1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 ExtraLight"/>
                <a:sym typeface="Dosis ExtraLight"/>
              </a:rPr>
              <a:t>testability code</a:t>
            </a:r>
            <a:r>
              <a:rPr lang="en-GB" sz="3200" b="1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 ExtraLight"/>
              </a:rPr>
              <a:t>go?</a:t>
            </a:r>
          </a:p>
        </p:txBody>
      </p:sp>
    </p:spTree>
    <p:extLst>
      <p:ext uri="{BB962C8B-B14F-4D97-AF65-F5344CB8AC3E}">
        <p14:creationId xmlns:p14="http://schemas.microsoft.com/office/powerpoint/2010/main" val="103587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12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64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92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14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-175260" y="2713216"/>
            <a:ext cx="3219384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99,999</a:t>
            </a:r>
          </a:p>
        </p:txBody>
      </p:sp>
      <p:grpSp>
        <p:nvGrpSpPr>
          <p:cNvPr id="5" name="Google Shape;4086;p39">
            <a:extLst>
              <a:ext uri="{FF2B5EF4-FFF2-40B4-BE49-F238E27FC236}">
                <a16:creationId xmlns:a16="http://schemas.microsoft.com/office/drawing/2014/main" id="{E2D53497-7556-4549-B140-269F478C60CB}"/>
              </a:ext>
            </a:extLst>
          </p:cNvPr>
          <p:cNvGrpSpPr/>
          <p:nvPr/>
        </p:nvGrpSpPr>
        <p:grpSpPr>
          <a:xfrm>
            <a:off x="4160107" y="395423"/>
            <a:ext cx="972883" cy="953691"/>
            <a:chOff x="5983625" y="301625"/>
            <a:chExt cx="403000" cy="395050"/>
          </a:xfrm>
          <a:solidFill>
            <a:schemeClr val="bg2"/>
          </a:solidFill>
        </p:grpSpPr>
        <p:sp>
          <p:nvSpPr>
            <p:cNvPr id="7" name="Google Shape;4087;p39">
              <a:extLst>
                <a:ext uri="{FF2B5EF4-FFF2-40B4-BE49-F238E27FC236}">
                  <a16:creationId xmlns:a16="http://schemas.microsoft.com/office/drawing/2014/main" id="{82282982-B4A7-4FB3-AB66-AD65471F4D6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8;p39">
              <a:extLst>
                <a:ext uri="{FF2B5EF4-FFF2-40B4-BE49-F238E27FC236}">
                  <a16:creationId xmlns:a16="http://schemas.microsoft.com/office/drawing/2014/main" id="{74300AF7-68DC-466C-8FDC-53CD08BEC9C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89;p39">
              <a:extLst>
                <a:ext uri="{FF2B5EF4-FFF2-40B4-BE49-F238E27FC236}">
                  <a16:creationId xmlns:a16="http://schemas.microsoft.com/office/drawing/2014/main" id="{B02A0BF4-C424-4EAA-A4CC-B7CD92649042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0;p39">
              <a:extLst>
                <a:ext uri="{FF2B5EF4-FFF2-40B4-BE49-F238E27FC236}">
                  <a16:creationId xmlns:a16="http://schemas.microsoft.com/office/drawing/2014/main" id="{85FC5FE8-AC5F-4684-B939-3E3D5F432ED5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1;p39">
              <a:extLst>
                <a:ext uri="{FF2B5EF4-FFF2-40B4-BE49-F238E27FC236}">
                  <a16:creationId xmlns:a16="http://schemas.microsoft.com/office/drawing/2014/main" id="{76EC9396-145A-4E17-84FF-E237AAB71CB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2;p39">
              <a:extLst>
                <a:ext uri="{FF2B5EF4-FFF2-40B4-BE49-F238E27FC236}">
                  <a16:creationId xmlns:a16="http://schemas.microsoft.com/office/drawing/2014/main" id="{4BE2F97F-66CB-4604-A36D-0FAD7C43965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3;p39">
              <a:extLst>
                <a:ext uri="{FF2B5EF4-FFF2-40B4-BE49-F238E27FC236}">
                  <a16:creationId xmlns:a16="http://schemas.microsoft.com/office/drawing/2014/main" id="{5A150640-DC8D-430C-A438-4CB4BEE329B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4;p39">
              <a:extLst>
                <a:ext uri="{FF2B5EF4-FFF2-40B4-BE49-F238E27FC236}">
                  <a16:creationId xmlns:a16="http://schemas.microsoft.com/office/drawing/2014/main" id="{8C18BDD6-D9C7-4C33-9651-270126A17E4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5;p39">
              <a:extLst>
                <a:ext uri="{FF2B5EF4-FFF2-40B4-BE49-F238E27FC236}">
                  <a16:creationId xmlns:a16="http://schemas.microsoft.com/office/drawing/2014/main" id="{56E85001-B947-4020-B17B-5D009DDC6484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6;p39">
              <a:extLst>
                <a:ext uri="{FF2B5EF4-FFF2-40B4-BE49-F238E27FC236}">
                  <a16:creationId xmlns:a16="http://schemas.microsoft.com/office/drawing/2014/main" id="{C392792B-0DD8-4E91-ACFF-4D6D67B37CE0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7;p39">
              <a:extLst>
                <a:ext uri="{FF2B5EF4-FFF2-40B4-BE49-F238E27FC236}">
                  <a16:creationId xmlns:a16="http://schemas.microsoft.com/office/drawing/2014/main" id="{14A21FB3-582F-43D0-89F8-9EEF68751BD8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8;p39">
              <a:extLst>
                <a:ext uri="{FF2B5EF4-FFF2-40B4-BE49-F238E27FC236}">
                  <a16:creationId xmlns:a16="http://schemas.microsoft.com/office/drawing/2014/main" id="{5259E827-2C73-494A-AD53-56A97C0EAF73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9;p39">
              <a:extLst>
                <a:ext uri="{FF2B5EF4-FFF2-40B4-BE49-F238E27FC236}">
                  <a16:creationId xmlns:a16="http://schemas.microsoft.com/office/drawing/2014/main" id="{44975912-3D62-4BE0-BD3D-4197E3D4F66E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0;p39">
              <a:extLst>
                <a:ext uri="{FF2B5EF4-FFF2-40B4-BE49-F238E27FC236}">
                  <a16:creationId xmlns:a16="http://schemas.microsoft.com/office/drawing/2014/main" id="{A77B7002-DE6E-4F70-91AE-A93ED933E18C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1;p39">
              <a:extLst>
                <a:ext uri="{FF2B5EF4-FFF2-40B4-BE49-F238E27FC236}">
                  <a16:creationId xmlns:a16="http://schemas.microsoft.com/office/drawing/2014/main" id="{8F18B84B-9E44-4902-841C-2B3A9FD989F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2;p39">
              <a:extLst>
                <a:ext uri="{FF2B5EF4-FFF2-40B4-BE49-F238E27FC236}">
                  <a16:creationId xmlns:a16="http://schemas.microsoft.com/office/drawing/2014/main" id="{14C9BEFF-38D5-4A93-B6E0-4742F530628D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3;p39">
              <a:extLst>
                <a:ext uri="{FF2B5EF4-FFF2-40B4-BE49-F238E27FC236}">
                  <a16:creationId xmlns:a16="http://schemas.microsoft.com/office/drawing/2014/main" id="{BEAB1FBD-29F7-47F3-A2EA-AB8B56179795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4;p39">
              <a:extLst>
                <a:ext uri="{FF2B5EF4-FFF2-40B4-BE49-F238E27FC236}">
                  <a16:creationId xmlns:a16="http://schemas.microsoft.com/office/drawing/2014/main" id="{54C0C3BC-1B20-4517-AB6C-52D1420D4807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5;p39">
              <a:extLst>
                <a:ext uri="{FF2B5EF4-FFF2-40B4-BE49-F238E27FC236}">
                  <a16:creationId xmlns:a16="http://schemas.microsoft.com/office/drawing/2014/main" id="{91B09DC3-54E2-4F83-87FC-6AE04180915A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6;p39">
              <a:extLst>
                <a:ext uri="{FF2B5EF4-FFF2-40B4-BE49-F238E27FC236}">
                  <a16:creationId xmlns:a16="http://schemas.microsoft.com/office/drawing/2014/main" id="{5DF1864C-E7EB-4F2F-A823-93DFA6758AA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107;p39">
            <a:extLst>
              <a:ext uri="{FF2B5EF4-FFF2-40B4-BE49-F238E27FC236}">
                <a16:creationId xmlns:a16="http://schemas.microsoft.com/office/drawing/2014/main" id="{417286B6-10E8-4348-A262-CE2AB97C6E48}"/>
              </a:ext>
            </a:extLst>
          </p:cNvPr>
          <p:cNvGrpSpPr/>
          <p:nvPr/>
        </p:nvGrpSpPr>
        <p:grpSpPr>
          <a:xfrm>
            <a:off x="4858808" y="1114734"/>
            <a:ext cx="782057" cy="780876"/>
            <a:chOff x="6660750" y="298550"/>
            <a:chExt cx="396900" cy="396300"/>
          </a:xfrm>
          <a:solidFill>
            <a:srgbClr val="01597F"/>
          </a:solidFill>
        </p:grpSpPr>
        <p:sp>
          <p:nvSpPr>
            <p:cNvPr id="29" name="Google Shape;4108;p39">
              <a:extLst>
                <a:ext uri="{FF2B5EF4-FFF2-40B4-BE49-F238E27FC236}">
                  <a16:creationId xmlns:a16="http://schemas.microsoft.com/office/drawing/2014/main" id="{B57EF967-207B-44D4-8172-0DBFAE335123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9;p39">
              <a:extLst>
                <a:ext uri="{FF2B5EF4-FFF2-40B4-BE49-F238E27FC236}">
                  <a16:creationId xmlns:a16="http://schemas.microsoft.com/office/drawing/2014/main" id="{2D804C21-9920-43BE-BDE3-13DD7BF9F82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3">
            <a:extLst>
              <a:ext uri="{FF2B5EF4-FFF2-40B4-BE49-F238E27FC236}">
                <a16:creationId xmlns:a16="http://schemas.microsoft.com/office/drawing/2014/main" id="{38BD3CE1-7975-42D5-AF31-844BE047D31B}"/>
              </a:ext>
            </a:extLst>
          </p:cNvPr>
          <p:cNvSpPr txBox="1">
            <a:spLocks/>
          </p:cNvSpPr>
          <p:nvPr/>
        </p:nvSpPr>
        <p:spPr>
          <a:xfrm>
            <a:off x="464695" y="3750033"/>
            <a:ext cx="6962931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Specific Logging</a:t>
            </a:r>
          </a:p>
        </p:txBody>
      </p:sp>
    </p:spTree>
    <p:extLst>
      <p:ext uri="{BB962C8B-B14F-4D97-AF65-F5344CB8AC3E}">
        <p14:creationId xmlns:p14="http://schemas.microsoft.com/office/powerpoint/2010/main" val="24791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17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026" name="Picture 2" descr="Scrubber Overview">
            <a:extLst>
              <a:ext uri="{FF2B5EF4-FFF2-40B4-BE49-F238E27FC236}">
                <a16:creationId xmlns:a16="http://schemas.microsoft.com/office/drawing/2014/main" id="{0344C6C4-B8DC-4F0F-877F-64F9F7A5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6" y="1323975"/>
            <a:ext cx="5575444" cy="14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Scrubbers</a:t>
            </a:r>
          </a:p>
        </p:txBody>
      </p:sp>
    </p:spTree>
    <p:extLst>
      <p:ext uri="{BB962C8B-B14F-4D97-AF65-F5344CB8AC3E}">
        <p14:creationId xmlns:p14="http://schemas.microsoft.com/office/powerpoint/2010/main" val="94841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68615-603C-4F2A-AC3D-7E36A4755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71547-EDC7-4E76-AAF6-DC6A5D70B8C4}"/>
              </a:ext>
            </a:extLst>
          </p:cNvPr>
          <p:cNvSpPr txBox="1"/>
          <p:nvPr/>
        </p:nvSpPr>
        <p:spPr>
          <a:xfrm>
            <a:off x="977463" y="14742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scrub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67BF-60E4-4088-B6D9-472A49AB64F1}"/>
              </a:ext>
            </a:extLst>
          </p:cNvPr>
          <p:cNvSpPr txBox="1"/>
          <p:nvPr/>
        </p:nvSpPr>
        <p:spPr>
          <a:xfrm>
            <a:off x="977463" y="3186096"/>
            <a:ext cx="569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Scrubbers::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createRegexScrubber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R"(\d+)"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"[number]"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C4B97-E55F-4D77-A88E-7E25250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Hard</a:t>
            </a:r>
            <a:r>
              <a:rPr lang="en-GB" dirty="0"/>
              <a:t> Parts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37E6-5CD6-4E89-B66D-5DBEE99D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Non-deterministic code</a:t>
            </a:r>
          </a:p>
          <a:p>
            <a:r>
              <a:rPr lang="en-GB" sz="1800" dirty="0"/>
              <a:t>Third-party code</a:t>
            </a:r>
          </a:p>
          <a:p>
            <a:r>
              <a:rPr lang="en-GB" sz="1800" dirty="0"/>
              <a:t>Non-compiling code</a:t>
            </a:r>
          </a:p>
          <a:p>
            <a:r>
              <a:rPr lang="en-GB" sz="1800" dirty="0"/>
              <a:t>Hard-to-set-up code</a:t>
            </a:r>
          </a:p>
          <a:p>
            <a:r>
              <a:rPr lang="en-GB" sz="1800" dirty="0"/>
              <a:t>Code I don’t have a licence to run</a:t>
            </a:r>
          </a:p>
          <a:p>
            <a:r>
              <a:rPr lang="en-GB" sz="1800" dirty="0"/>
              <a:t>Slow-running code</a:t>
            </a:r>
          </a:p>
          <a:p>
            <a:r>
              <a:rPr lang="en-GB" sz="1800" dirty="0"/>
              <a:t>Code that needs other services, applications or hardware</a:t>
            </a:r>
          </a:p>
          <a:p>
            <a:r>
              <a:rPr lang="en-GB" sz="1800" dirty="0"/>
              <a:t>Anything else that annoys you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66B5-1769-4081-B6AC-314035A03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Google Shape;4182;p39">
            <a:extLst>
              <a:ext uri="{FF2B5EF4-FFF2-40B4-BE49-F238E27FC236}">
                <a16:creationId xmlns:a16="http://schemas.microsoft.com/office/drawing/2014/main" id="{73C0C941-DFDC-47E2-B20E-D1BE5C4297CE}"/>
              </a:ext>
            </a:extLst>
          </p:cNvPr>
          <p:cNvSpPr/>
          <p:nvPr/>
        </p:nvSpPr>
        <p:spPr>
          <a:xfrm>
            <a:off x="831476" y="4404125"/>
            <a:ext cx="195472" cy="19046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610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56028" y="1968996"/>
            <a:ext cx="1741289" cy="1580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1734622" y="2236887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734622" y="246459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1931075" y="269230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1931075" y="286643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734622" y="323478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Rectangle 7"/>
          <p:cNvSpPr>
            <a:spLocks/>
          </p:cNvSpPr>
          <p:nvPr/>
        </p:nvSpPr>
        <p:spPr bwMode="auto">
          <a:xfrm>
            <a:off x="1931075" y="306065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Rectangle 8"/>
          <p:cNvSpPr>
            <a:spLocks/>
          </p:cNvSpPr>
          <p:nvPr/>
        </p:nvSpPr>
        <p:spPr bwMode="auto">
          <a:xfrm>
            <a:off x="5011817" y="2390924"/>
            <a:ext cx="1741289" cy="11385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9" name="Rectangle 9"/>
          <p:cNvSpPr>
            <a:spLocks/>
          </p:cNvSpPr>
          <p:nvPr/>
        </p:nvSpPr>
        <p:spPr bwMode="auto">
          <a:xfrm>
            <a:off x="5190411" y="2531567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5386864" y="27592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5386864" y="293340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Rectangle 12"/>
          <p:cNvSpPr>
            <a:spLocks/>
          </p:cNvSpPr>
          <p:nvPr/>
        </p:nvSpPr>
        <p:spPr bwMode="auto">
          <a:xfrm>
            <a:off x="5190411" y="3301752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Rectangle 13"/>
          <p:cNvSpPr>
            <a:spLocks/>
          </p:cNvSpPr>
          <p:nvPr/>
        </p:nvSpPr>
        <p:spPr bwMode="auto">
          <a:xfrm>
            <a:off x="5386864" y="312762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Rectangle 14"/>
          <p:cNvSpPr>
            <a:spLocks/>
          </p:cNvSpPr>
          <p:nvPr/>
        </p:nvSpPr>
        <p:spPr bwMode="auto">
          <a:xfrm>
            <a:off x="5002887" y="1942207"/>
            <a:ext cx="1741289" cy="274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5" name="Rectangle 15"/>
          <p:cNvSpPr>
            <a:spLocks/>
          </p:cNvSpPr>
          <p:nvPr/>
        </p:nvSpPr>
        <p:spPr bwMode="auto">
          <a:xfrm>
            <a:off x="5190411" y="2035969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rot="10800000" flipH="1">
            <a:off x="5871299" y="2207587"/>
            <a:ext cx="0" cy="18584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AutoShape 17"/>
          <p:cNvSpPr>
            <a:spLocks/>
          </p:cNvSpPr>
          <p:nvPr/>
        </p:nvSpPr>
        <p:spPr bwMode="auto">
          <a:xfrm>
            <a:off x="3708082" y="241101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9" name="Rectangle 19"/>
          <p:cNvSpPr>
            <a:spLocks/>
          </p:cNvSpPr>
          <p:nvPr/>
        </p:nvSpPr>
        <p:spPr bwMode="auto">
          <a:xfrm>
            <a:off x="5011817" y="1942207"/>
            <a:ext cx="1741289" cy="27458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363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100" baseline="0">
                <a:ln w="3175">
                  <a:noFill/>
                </a:ln>
                <a:solidFill>
                  <a:schemeClr val="dk2"/>
                </a:solidFill>
                <a:effectLst/>
                <a:latin typeface="Dosis ExtraLight"/>
                <a:ea typeface="+mn-ea"/>
                <a:cs typeface="Arial" charset="0"/>
              </a:defRPr>
            </a:lvl1pPr>
          </a:lstStyle>
          <a:p>
            <a:r>
              <a:rPr lang="en-US" dirty="0">
                <a:sym typeface="Dosis ExtraLight"/>
              </a:rPr>
              <a:t>The Peel</a:t>
            </a:r>
          </a:p>
        </p:txBody>
      </p:sp>
    </p:spTree>
    <p:extLst>
      <p:ext uri="{BB962C8B-B14F-4D97-AF65-F5344CB8AC3E}">
        <p14:creationId xmlns:p14="http://schemas.microsoft.com/office/powerpoint/2010/main" val="1389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48653B-EC49-4A4A-AB6F-151C0455B709}"/>
              </a:ext>
            </a:extLst>
          </p:cNvPr>
          <p:cNvGrpSpPr/>
          <p:nvPr/>
        </p:nvGrpSpPr>
        <p:grpSpPr>
          <a:xfrm>
            <a:off x="4499525" y="374664"/>
            <a:ext cx="2702463" cy="835813"/>
            <a:chOff x="1556028" y="1942207"/>
            <a:chExt cx="5197078" cy="1607344"/>
          </a:xfrm>
        </p:grpSpPr>
        <p:sp>
          <p:nvSpPr>
            <p:cNvPr id="5121" name="Rectangle 1"/>
            <p:cNvSpPr>
              <a:spLocks/>
            </p:cNvSpPr>
            <p:nvPr/>
          </p:nvSpPr>
          <p:spPr bwMode="auto">
            <a:xfrm>
              <a:off x="1556028" y="1968996"/>
              <a:ext cx="1741289" cy="1580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2" name="Rectangle 2"/>
            <p:cNvSpPr>
              <a:spLocks/>
            </p:cNvSpPr>
            <p:nvPr/>
          </p:nvSpPr>
          <p:spPr bwMode="auto">
            <a:xfrm>
              <a:off x="1734622" y="2236887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" name="Rectangle 3"/>
            <p:cNvSpPr>
              <a:spLocks/>
            </p:cNvSpPr>
            <p:nvPr/>
          </p:nvSpPr>
          <p:spPr bwMode="auto">
            <a:xfrm>
              <a:off x="1734622" y="246459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/>
            </p:cNvSpPr>
            <p:nvPr/>
          </p:nvSpPr>
          <p:spPr bwMode="auto">
            <a:xfrm>
              <a:off x="1931075" y="269230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1931075" y="286643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1734622" y="323478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/>
            </p:cNvSpPr>
            <p:nvPr/>
          </p:nvSpPr>
          <p:spPr bwMode="auto">
            <a:xfrm>
              <a:off x="1931075" y="306065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/>
            </p:cNvSpPr>
            <p:nvPr/>
          </p:nvSpPr>
          <p:spPr bwMode="auto">
            <a:xfrm>
              <a:off x="5011817" y="2390924"/>
              <a:ext cx="1741289" cy="11385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9" name="Rectangle 9"/>
            <p:cNvSpPr>
              <a:spLocks/>
            </p:cNvSpPr>
            <p:nvPr/>
          </p:nvSpPr>
          <p:spPr bwMode="auto">
            <a:xfrm>
              <a:off x="5190411" y="2531567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/>
            </p:cNvSpPr>
            <p:nvPr/>
          </p:nvSpPr>
          <p:spPr bwMode="auto">
            <a:xfrm>
              <a:off x="5386864" y="27592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/>
            </p:cNvSpPr>
            <p:nvPr/>
          </p:nvSpPr>
          <p:spPr bwMode="auto">
            <a:xfrm>
              <a:off x="5386864" y="293340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/>
            </p:cNvSpPr>
            <p:nvPr/>
          </p:nvSpPr>
          <p:spPr bwMode="auto">
            <a:xfrm>
              <a:off x="5190411" y="3301752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/>
            </p:cNvSpPr>
            <p:nvPr/>
          </p:nvSpPr>
          <p:spPr bwMode="auto">
            <a:xfrm>
              <a:off x="5386864" y="312762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/>
            </p:cNvSpPr>
            <p:nvPr/>
          </p:nvSpPr>
          <p:spPr bwMode="auto">
            <a:xfrm>
              <a:off x="5002887" y="1942207"/>
              <a:ext cx="1741289" cy="2745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5190411" y="2035969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rot="10800000" flipH="1">
              <a:off x="5871299" y="2207587"/>
              <a:ext cx="0" cy="1858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3708082" y="241101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5011817" y="1942207"/>
              <a:ext cx="1741289" cy="27458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The Peel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E36C-69FB-4281-8720-28C2E8A9C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b="1" dirty="0"/>
              <a:t>Goal</a:t>
            </a:r>
            <a:r>
              <a:rPr lang="en-US" sz="2000" dirty="0"/>
              <a:t>: Separate the method in to 2 methods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Identify that the </a:t>
            </a:r>
            <a:r>
              <a:rPr lang="en-US" sz="2000" b="1" dirty="0"/>
              <a:t>hard part</a:t>
            </a:r>
            <a:r>
              <a:rPr lang="en-US" sz="2000" dirty="0"/>
              <a:t> is all at the </a:t>
            </a:r>
            <a:r>
              <a:rPr lang="en-US" sz="2000" b="1" dirty="0"/>
              <a:t>beginning </a:t>
            </a:r>
            <a:r>
              <a:rPr lang="en-US" sz="2000" dirty="0"/>
              <a:t>(or end)</a:t>
            </a:r>
          </a:p>
          <a:p>
            <a:pPr lvl="1"/>
            <a:r>
              <a:rPr lang="en-US" sz="2000" dirty="0"/>
              <a:t>You may need to refactor for this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Refactor to extract</a:t>
            </a:r>
            <a:r>
              <a:rPr lang="en-US" sz="2000" dirty="0"/>
              <a:t> all else into a separate </a:t>
            </a:r>
            <a:r>
              <a:rPr lang="en-US" sz="2000" b="1" dirty="0"/>
              <a:t>method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You now have two methods</a:t>
            </a:r>
          </a:p>
          <a:p>
            <a:pPr lvl="1"/>
            <a:r>
              <a:rPr lang="en-US" sz="2000" dirty="0"/>
              <a:t>The original method: small, simple, hard-to-test</a:t>
            </a:r>
          </a:p>
          <a:p>
            <a:pPr lvl="1"/>
            <a:r>
              <a:rPr lang="en-US" sz="2000" dirty="0"/>
              <a:t>Your new method: holds business logic, easy-to-test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Test</a:t>
            </a:r>
            <a:r>
              <a:rPr lang="en-US" sz="2000" dirty="0"/>
              <a:t> the </a:t>
            </a:r>
            <a:r>
              <a:rPr lang="en-US" sz="2000" b="1" dirty="0"/>
              <a:t>easy</a:t>
            </a:r>
            <a:r>
              <a:rPr lang="en-US" sz="2000" dirty="0"/>
              <a:t> thing; ignore the hard thing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663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2152055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2527102" y="2424410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2330648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2527102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2330648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2330648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2527102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3982641" y="196899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0" name="Rectangle 10"/>
          <p:cNvSpPr>
            <a:spLocks/>
          </p:cNvSpPr>
          <p:nvPr/>
        </p:nvSpPr>
        <p:spPr bwMode="auto">
          <a:xfrm>
            <a:off x="4929188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5107781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304234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107781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107781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304234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304234" y="242441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rot="10800000" flipH="1">
            <a:off x="6506394" y="2466268"/>
            <a:ext cx="714375" cy="837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Rectangle 18"/>
          <p:cNvSpPr>
            <a:spLocks/>
          </p:cNvSpPr>
          <p:nvPr/>
        </p:nvSpPr>
        <p:spPr bwMode="auto">
          <a:xfrm>
            <a:off x="7306718" y="2371207"/>
            <a:ext cx="1392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280" bIns="0">
            <a:spAutoFit/>
          </a:bodyPr>
          <a:lstStyle/>
          <a:p>
            <a:pPr marL="35873"/>
            <a:r>
              <a:rPr lang="en-US" dirty="0">
                <a:solidFill>
                  <a:schemeClr val="tx1"/>
                </a:solidFill>
                <a:cs typeface="Arial" charset="0"/>
              </a:rPr>
              <a:t>return sample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7177236" y="2344881"/>
            <a:ext cx="66973" cy="282122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636" y="162741"/>
            <a:ext cx="8412459" cy="1273484"/>
          </a:xfrm>
        </p:spPr>
        <p:txBody>
          <a:bodyPr/>
          <a:lstStyle/>
          <a:p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The</a:t>
            </a:r>
            <a:r>
              <a:rPr lang="en-US" dirty="0"/>
              <a:t> </a:t>
            </a:r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3452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utoUpdateAnimBg="0"/>
      <p:bldP spid="102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63541" y="3032351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1583194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601701-A956-442C-9576-76FDFE8D042A}"/>
              </a:ext>
            </a:extLst>
          </p:cNvPr>
          <p:cNvSpPr txBox="1"/>
          <p:nvPr/>
        </p:nvSpPr>
        <p:spPr>
          <a:xfrm>
            <a:off x="1290816" y="501661"/>
            <a:ext cx="62736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 with global seed in function"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500;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3200"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Static seed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4857088" y="3748866"/>
            <a:ext cx="1917088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5207722" y="394905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Fake occurs here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EA554F-64F4-4CE9-B9C2-CCFF84128799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7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476B85-0E0F-4EB9-8E42-9188D4ED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88EA-E5F6-416B-8D3E-34421978B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28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79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RETRO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1805634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D86-8316-4DF9-A20F-7F31D03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D83A-4DB0-4213-A281-FCD269E12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https://bit.ly/TestingCpp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B2E5-26E6-4D77-AE9B-86C2B37F8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21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667B-0846-4EA9-BCCE-477508ED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Training</a:t>
            </a:r>
            <a:endParaRPr lang="en-US" dirty="0"/>
          </a:p>
        </p:txBody>
      </p:sp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4 x 2-hour sessions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+ Optional 2-hour consult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https://bit.ly/LegacyCppNov2020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ED061-5634-43B2-A6BC-873B0460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690970" y="429450"/>
            <a:ext cx="2416224" cy="18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126;p39">
            <a:extLst>
              <a:ext uri="{FF2B5EF4-FFF2-40B4-BE49-F238E27FC236}">
                <a16:creationId xmlns:a16="http://schemas.microsoft.com/office/drawing/2014/main" id="{5F8FE691-88B2-40F6-A79A-C1B3F0D99885}"/>
              </a:ext>
            </a:extLst>
          </p:cNvPr>
          <p:cNvSpPr/>
          <p:nvPr/>
        </p:nvSpPr>
        <p:spPr>
          <a:xfrm>
            <a:off x="5501457" y="980539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126;p39">
            <a:extLst>
              <a:ext uri="{FF2B5EF4-FFF2-40B4-BE49-F238E27FC236}">
                <a16:creationId xmlns:a16="http://schemas.microsoft.com/office/drawing/2014/main" id="{30581E25-4E2D-4D82-9D8D-F4FD597D0CB0}"/>
              </a:ext>
            </a:extLst>
          </p:cNvPr>
          <p:cNvSpPr/>
          <p:nvPr/>
        </p:nvSpPr>
        <p:spPr>
          <a:xfrm>
            <a:off x="5501457" y="1252377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26;p39">
            <a:extLst>
              <a:ext uri="{FF2B5EF4-FFF2-40B4-BE49-F238E27FC236}">
                <a16:creationId xmlns:a16="http://schemas.microsoft.com/office/drawing/2014/main" id="{1311A1D8-8971-408F-A75C-5680A57E55E0}"/>
              </a:ext>
            </a:extLst>
          </p:cNvPr>
          <p:cNvSpPr/>
          <p:nvPr/>
        </p:nvSpPr>
        <p:spPr>
          <a:xfrm>
            <a:off x="5501457" y="1541407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126;p39">
            <a:extLst>
              <a:ext uri="{FF2B5EF4-FFF2-40B4-BE49-F238E27FC236}">
                <a16:creationId xmlns:a16="http://schemas.microsoft.com/office/drawing/2014/main" id="{1892FC3E-D96E-485A-9A07-265F4EC37D93}"/>
              </a:ext>
            </a:extLst>
          </p:cNvPr>
          <p:cNvSpPr/>
          <p:nvPr/>
        </p:nvSpPr>
        <p:spPr>
          <a:xfrm>
            <a:off x="5501457" y="1816549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26;p39">
            <a:extLst>
              <a:ext uri="{FF2B5EF4-FFF2-40B4-BE49-F238E27FC236}">
                <a16:creationId xmlns:a16="http://schemas.microsoft.com/office/drawing/2014/main" id="{FC290CA6-C70A-4A7B-9C05-422AC61D6B0B}"/>
              </a:ext>
            </a:extLst>
          </p:cNvPr>
          <p:cNvSpPr/>
          <p:nvPr/>
        </p:nvSpPr>
        <p:spPr>
          <a:xfrm>
            <a:off x="6153706" y="2080034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038;p36">
            <a:extLst>
              <a:ext uri="{FF2B5EF4-FFF2-40B4-BE49-F238E27FC236}">
                <a16:creationId xmlns:a16="http://schemas.microsoft.com/office/drawing/2014/main" id="{31D9A39C-8482-4AD0-8EC8-588C1DE1EB54}"/>
              </a:ext>
            </a:extLst>
          </p:cNvPr>
          <p:cNvSpPr txBox="1">
            <a:spLocks/>
          </p:cNvSpPr>
          <p:nvPr/>
        </p:nvSpPr>
        <p:spPr>
          <a:xfrm>
            <a:off x="1924075" y="3691025"/>
            <a:ext cx="44624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6000" dirty="0">
                <a:solidFill>
                  <a:srgbClr val="0B87A1"/>
                </a:solidFill>
              </a:rPr>
              <a:t>THANKS!</a:t>
            </a:r>
          </a:p>
          <a:p>
            <a:pPr algn="ctr"/>
            <a:r>
              <a:rPr lang="en-US" sz="1400" dirty="0">
                <a:solidFill>
                  <a:srgbClr val="80BFB7"/>
                </a:solidFill>
              </a:rPr>
              <a:t>Please connect on LinkedIn and Twitter</a:t>
            </a:r>
            <a:endParaRPr lang="en-US" sz="4800" dirty="0">
              <a:solidFill>
                <a:srgbClr val="80B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460501"/>
            <a:ext cx="6965610" cy="278540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  <a:br>
              <a:rPr lang="en-US" sz="3000" dirty="0">
                <a:solidFill>
                  <a:schemeClr val="tx1"/>
                </a:solidFill>
                <a:latin typeface="Calibri" charset="0"/>
              </a:rPr>
            </a:b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Stop at _____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notes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around testing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Watch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videos</a:t>
            </a:r>
          </a:p>
        </p:txBody>
      </p:sp>
      <p:grpSp>
        <p:nvGrpSpPr>
          <p:cNvPr id="5" name="Google Shape;4144;p39">
            <a:extLst>
              <a:ext uri="{FF2B5EF4-FFF2-40B4-BE49-F238E27FC236}">
                <a16:creationId xmlns:a16="http://schemas.microsoft.com/office/drawing/2014/main" id="{0C3DFA75-C435-7C4F-8CC3-5446D677F976}"/>
              </a:ext>
            </a:extLst>
          </p:cNvPr>
          <p:cNvGrpSpPr/>
          <p:nvPr/>
        </p:nvGrpSpPr>
        <p:grpSpPr>
          <a:xfrm>
            <a:off x="6618090" y="3074333"/>
            <a:ext cx="798725" cy="798725"/>
            <a:chOff x="1922075" y="1629000"/>
            <a:chExt cx="437200" cy="437200"/>
          </a:xfrm>
        </p:grpSpPr>
        <p:sp>
          <p:nvSpPr>
            <p:cNvPr id="6" name="Google Shape;4145;p39">
              <a:extLst>
                <a:ext uri="{FF2B5EF4-FFF2-40B4-BE49-F238E27FC236}">
                  <a16:creationId xmlns:a16="http://schemas.microsoft.com/office/drawing/2014/main" id="{C4FDF5D7-CEDC-7245-B7FF-24B3409EB0B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46;p39">
              <a:extLst>
                <a:ext uri="{FF2B5EF4-FFF2-40B4-BE49-F238E27FC236}">
                  <a16:creationId xmlns:a16="http://schemas.microsoft.com/office/drawing/2014/main" id="{E00F6C41-F849-B440-98DF-39F81FB9524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062;p39">
            <a:extLst>
              <a:ext uri="{FF2B5EF4-FFF2-40B4-BE49-F238E27FC236}">
                <a16:creationId xmlns:a16="http://schemas.microsoft.com/office/drawing/2014/main" id="{9FDD00AD-D1B1-6844-B7F1-C2C7C09C79A9}"/>
              </a:ext>
            </a:extLst>
          </p:cNvPr>
          <p:cNvSpPr/>
          <p:nvPr/>
        </p:nvSpPr>
        <p:spPr>
          <a:xfrm>
            <a:off x="4818062" y="3304884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63;p39">
            <a:extLst>
              <a:ext uri="{FF2B5EF4-FFF2-40B4-BE49-F238E27FC236}">
                <a16:creationId xmlns:a16="http://schemas.microsoft.com/office/drawing/2014/main" id="{9DFF2F21-1E31-0047-A327-7C9F0C0C0F25}"/>
              </a:ext>
            </a:extLst>
          </p:cNvPr>
          <p:cNvSpPr/>
          <p:nvPr/>
        </p:nvSpPr>
        <p:spPr>
          <a:xfrm>
            <a:off x="4865619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64;p39">
            <a:extLst>
              <a:ext uri="{FF2B5EF4-FFF2-40B4-BE49-F238E27FC236}">
                <a16:creationId xmlns:a16="http://schemas.microsoft.com/office/drawing/2014/main" id="{B2406EEB-7196-644D-A4B1-ECF293AAECEC}"/>
              </a:ext>
            </a:extLst>
          </p:cNvPr>
          <p:cNvSpPr/>
          <p:nvPr/>
        </p:nvSpPr>
        <p:spPr>
          <a:xfrm>
            <a:off x="5189357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65;p39">
            <a:extLst>
              <a:ext uri="{FF2B5EF4-FFF2-40B4-BE49-F238E27FC236}">
                <a16:creationId xmlns:a16="http://schemas.microsoft.com/office/drawing/2014/main" id="{286F158A-FD98-874B-B2CB-C13DFE7BF843}"/>
              </a:ext>
            </a:extLst>
          </p:cNvPr>
          <p:cNvSpPr/>
          <p:nvPr/>
        </p:nvSpPr>
        <p:spPr>
          <a:xfrm>
            <a:off x="5512998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6;p39">
            <a:extLst>
              <a:ext uri="{FF2B5EF4-FFF2-40B4-BE49-F238E27FC236}">
                <a16:creationId xmlns:a16="http://schemas.microsoft.com/office/drawing/2014/main" id="{D0FA0A2E-C2C8-594F-8F95-2DD2CDD5028D}"/>
              </a:ext>
            </a:extLst>
          </p:cNvPr>
          <p:cNvSpPr/>
          <p:nvPr/>
        </p:nvSpPr>
        <p:spPr>
          <a:xfrm>
            <a:off x="5836736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67;p39">
            <a:extLst>
              <a:ext uri="{FF2B5EF4-FFF2-40B4-BE49-F238E27FC236}">
                <a16:creationId xmlns:a16="http://schemas.microsoft.com/office/drawing/2014/main" id="{E315DE9B-FD86-5244-9A37-895E1E8D9A04}"/>
              </a:ext>
            </a:extLst>
          </p:cNvPr>
          <p:cNvSpPr/>
          <p:nvPr/>
        </p:nvSpPr>
        <p:spPr>
          <a:xfrm>
            <a:off x="4675294" y="3157341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B273-1344-C346-8401-BC394F4F7259}"/>
              </a:ext>
            </a:extLst>
          </p:cNvPr>
          <p:cNvSpPr/>
          <p:nvPr/>
        </p:nvSpPr>
        <p:spPr>
          <a:xfrm>
            <a:off x="4733365" y="3588444"/>
            <a:ext cx="1290917" cy="937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568C-726F-9B41-80B8-0DAADD8DE862}"/>
              </a:ext>
            </a:extLst>
          </p:cNvPr>
          <p:cNvSpPr txBox="1"/>
          <p:nvPr/>
        </p:nvSpPr>
        <p:spPr>
          <a:xfrm>
            <a:off x="4814502" y="3461978"/>
            <a:ext cx="1136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Difficult: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 Tried: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Problems:</a:t>
            </a:r>
          </a:p>
        </p:txBody>
      </p:sp>
    </p:spTree>
    <p:extLst>
      <p:ext uri="{BB962C8B-B14F-4D97-AF65-F5344CB8AC3E}">
        <p14:creationId xmlns:p14="http://schemas.microsoft.com/office/powerpoint/2010/main" val="41945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5386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Make the Implicit Explicit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27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tests, as in life, the starting conditions make all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53922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1602</Words>
  <Application>Microsoft Macintosh PowerPoint</Application>
  <PresentationFormat>On-screen Show (16:9)</PresentationFormat>
  <Paragraphs>266</Paragraphs>
  <Slides>32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Consolas</vt:lpstr>
      <vt:lpstr>Dosis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Functional Code</vt:lpstr>
      <vt:lpstr>Non-Functional Code</vt:lpstr>
      <vt:lpstr>NON-FUNCTIONAL is HARD</vt:lpstr>
      <vt:lpstr>Reduce To Functional</vt:lpstr>
      <vt:lpstr>  System Configuration</vt:lpstr>
      <vt:lpstr>PowerPoint Presentation</vt:lpstr>
      <vt:lpstr>PowerPoint Presentation</vt:lpstr>
      <vt:lpstr>PowerPoint Presentation</vt:lpstr>
      <vt:lpstr>  Logging</vt:lpstr>
      <vt:lpstr>PowerPoint Presentation</vt:lpstr>
      <vt:lpstr>PowerPoint Presentation</vt:lpstr>
      <vt:lpstr>PowerPoint Presentation</vt:lpstr>
      <vt:lpstr>  Files (name &amp; size is usually enough)</vt:lpstr>
      <vt:lpstr>  Databases</vt:lpstr>
      <vt:lpstr>PowerPoint Presentation</vt:lpstr>
      <vt:lpstr>PowerPoint Presentation</vt:lpstr>
      <vt:lpstr>The Hard Parts</vt:lpstr>
      <vt:lpstr>PowerPoint Presentation</vt:lpstr>
      <vt:lpstr>PowerPoint Presentation</vt:lpstr>
      <vt:lpstr>The 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 Effects</vt:lpstr>
      <vt:lpstr>RETRO</vt:lpstr>
      <vt:lpstr>Further Resources</vt:lpstr>
      <vt:lpstr>Future Training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167</cp:revision>
  <dcterms:modified xsi:type="dcterms:W3CDTF">2020-09-22T20:43:35Z</dcterms:modified>
</cp:coreProperties>
</file>